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handoutMasterIdLst>
    <p:handoutMasterId r:id="rId94"/>
  </p:handoutMasterIdLst>
  <p:sldIdLst>
    <p:sldId id="256" r:id="rId2"/>
    <p:sldId id="487" r:id="rId3"/>
    <p:sldId id="508" r:id="rId4"/>
    <p:sldId id="488" r:id="rId5"/>
    <p:sldId id="489" r:id="rId6"/>
    <p:sldId id="491" r:id="rId7"/>
    <p:sldId id="490" r:id="rId8"/>
    <p:sldId id="492" r:id="rId9"/>
    <p:sldId id="493" r:id="rId10"/>
    <p:sldId id="494" r:id="rId11"/>
    <p:sldId id="495" r:id="rId12"/>
    <p:sldId id="496" r:id="rId13"/>
    <p:sldId id="497" r:id="rId14"/>
    <p:sldId id="498" r:id="rId15"/>
    <p:sldId id="499" r:id="rId16"/>
    <p:sldId id="500" r:id="rId17"/>
    <p:sldId id="501" r:id="rId18"/>
    <p:sldId id="502" r:id="rId19"/>
    <p:sldId id="503" r:id="rId20"/>
    <p:sldId id="504" r:id="rId21"/>
    <p:sldId id="506" r:id="rId22"/>
    <p:sldId id="505" r:id="rId23"/>
    <p:sldId id="507" r:id="rId24"/>
    <p:sldId id="509" r:id="rId25"/>
    <p:sldId id="510" r:id="rId26"/>
    <p:sldId id="511" r:id="rId27"/>
    <p:sldId id="512" r:id="rId28"/>
    <p:sldId id="513" r:id="rId29"/>
    <p:sldId id="514" r:id="rId30"/>
    <p:sldId id="515" r:id="rId31"/>
    <p:sldId id="516" r:id="rId32"/>
    <p:sldId id="517" r:id="rId33"/>
    <p:sldId id="518" r:id="rId34"/>
    <p:sldId id="519" r:id="rId35"/>
    <p:sldId id="520" r:id="rId36"/>
    <p:sldId id="532" r:id="rId37"/>
    <p:sldId id="533" r:id="rId38"/>
    <p:sldId id="534" r:id="rId39"/>
    <p:sldId id="557" r:id="rId40"/>
    <p:sldId id="450" r:id="rId41"/>
    <p:sldId id="548" r:id="rId42"/>
    <p:sldId id="549" r:id="rId43"/>
    <p:sldId id="550" r:id="rId44"/>
    <p:sldId id="551" r:id="rId45"/>
    <p:sldId id="553" r:id="rId46"/>
    <p:sldId id="554" r:id="rId47"/>
    <p:sldId id="555" r:id="rId48"/>
    <p:sldId id="556" r:id="rId49"/>
    <p:sldId id="575" r:id="rId50"/>
    <p:sldId id="459" r:id="rId51"/>
    <p:sldId id="558" r:id="rId52"/>
    <p:sldId id="559" r:id="rId53"/>
    <p:sldId id="560" r:id="rId54"/>
    <p:sldId id="561" r:id="rId55"/>
    <p:sldId id="562" r:id="rId56"/>
    <p:sldId id="564" r:id="rId57"/>
    <p:sldId id="565" r:id="rId58"/>
    <p:sldId id="566" r:id="rId59"/>
    <p:sldId id="567" r:id="rId60"/>
    <p:sldId id="568" r:id="rId61"/>
    <p:sldId id="569" r:id="rId62"/>
    <p:sldId id="570" r:id="rId63"/>
    <p:sldId id="571" r:id="rId64"/>
    <p:sldId id="572" r:id="rId65"/>
    <p:sldId id="573" r:id="rId66"/>
    <p:sldId id="574" r:id="rId67"/>
    <p:sldId id="598" r:id="rId68"/>
    <p:sldId id="466" r:id="rId69"/>
    <p:sldId id="576" r:id="rId70"/>
    <p:sldId id="577" r:id="rId71"/>
    <p:sldId id="579" r:id="rId72"/>
    <p:sldId id="580" r:id="rId73"/>
    <p:sldId id="581" r:id="rId74"/>
    <p:sldId id="582" r:id="rId75"/>
    <p:sldId id="583" r:id="rId76"/>
    <p:sldId id="584" r:id="rId77"/>
    <p:sldId id="585" r:id="rId78"/>
    <p:sldId id="588" r:id="rId79"/>
    <p:sldId id="589" r:id="rId80"/>
    <p:sldId id="590" r:id="rId81"/>
    <p:sldId id="591" r:id="rId82"/>
    <p:sldId id="592" r:id="rId83"/>
    <p:sldId id="593" r:id="rId84"/>
    <p:sldId id="594" r:id="rId85"/>
    <p:sldId id="595" r:id="rId86"/>
    <p:sldId id="596" r:id="rId87"/>
    <p:sldId id="597" r:id="rId88"/>
    <p:sldId id="599" r:id="rId89"/>
    <p:sldId id="600" r:id="rId90"/>
    <p:sldId id="602" r:id="rId91"/>
    <p:sldId id="601" r:id="rId92"/>
  </p:sldIdLst>
  <p:sldSz cx="11522075" cy="6480175"/>
  <p:notesSz cx="6797675" cy="9926638"/>
  <p:defaultText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4" userDrawn="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2"/>
    <a:srgbClr val="B2C1D1"/>
    <a:srgbClr val="B2E9F7"/>
    <a:srgbClr val="7FDBF2"/>
    <a:srgbClr val="4CCCED"/>
    <a:srgbClr val="00B7E5"/>
    <a:srgbClr val="808080"/>
    <a:srgbClr val="5F5F5F"/>
    <a:srgbClr val="B6EEF5"/>
    <a:srgbClr val="DB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96" autoAdjust="0"/>
    <p:restoredTop sz="94687"/>
  </p:normalViewPr>
  <p:slideViewPr>
    <p:cSldViewPr>
      <p:cViewPr varScale="1">
        <p:scale>
          <a:sx n="86" d="100"/>
          <a:sy n="86" d="100"/>
        </p:scale>
        <p:origin x="1147" y="67"/>
      </p:cViewPr>
      <p:guideLst>
        <p:guide orient="horz" pos="3084"/>
        <p:guide pos="362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DE7A1192-34A4-4A00-9ABD-627626BA854E}" type="datetimeFigureOut">
              <a:rPr lang="de-DE" smtClean="0"/>
              <a:t>14.04.2020</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0577C870-5303-441C-A358-F7D0478DAC5F}" type="slidenum">
              <a:rPr lang="de-DE" smtClean="0"/>
              <a:t>‹Nº›</a:t>
            </a:fld>
            <a:endParaRPr lang="de-DE"/>
          </a:p>
        </p:txBody>
      </p:sp>
    </p:spTree>
    <p:extLst>
      <p:ext uri="{BB962C8B-B14F-4D97-AF65-F5344CB8AC3E}">
        <p14:creationId xmlns:p14="http://schemas.microsoft.com/office/powerpoint/2010/main" val="1048497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7272953-F7F4-4468-B2AA-089C89957DF8}" type="datetimeFigureOut">
              <a:rPr lang="de-DE" smtClean="0"/>
              <a:t>14.04.2020</a:t>
            </a:fld>
            <a:endParaRPr lang="de-DE"/>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E00FBDD-604A-4FB6-ADE9-FA201C6CBDC5}" type="slidenum">
              <a:rPr lang="de-DE" smtClean="0"/>
              <a:t>‹Nº›</a:t>
            </a:fld>
            <a:endParaRPr lang="de-DE"/>
          </a:p>
        </p:txBody>
      </p:sp>
    </p:spTree>
    <p:extLst>
      <p:ext uri="{BB962C8B-B14F-4D97-AF65-F5344CB8AC3E}">
        <p14:creationId xmlns:p14="http://schemas.microsoft.com/office/powerpoint/2010/main" val="1917787773"/>
      </p:ext>
    </p:extLst>
  </p:cSld>
  <p:clrMap bg1="lt1" tx1="dk1" bg2="lt2" tx2="dk2" accent1="accent1" accent2="accent2" accent3="accent3" accent4="accent4" accent5="accent5" accent6="accent6" hlink="hlink" folHlink="folHlink"/>
  <p:hf hdr="0" ftr="0" dt="0"/>
  <p:notesStyle>
    <a:lvl1pPr marL="0" algn="l" defTabSz="1151961" rtl="0" eaLnBrk="1" latinLnBrk="0" hangingPunct="1">
      <a:defRPr sz="1500" kern="1200">
        <a:solidFill>
          <a:schemeClr val="tx1"/>
        </a:solidFill>
        <a:latin typeface="+mn-lt"/>
        <a:ea typeface="+mn-ea"/>
        <a:cs typeface="+mn-cs"/>
      </a:defRPr>
    </a:lvl1pPr>
    <a:lvl2pPr marL="575981" algn="l" defTabSz="1151961" rtl="0" eaLnBrk="1" latinLnBrk="0" hangingPunct="1">
      <a:defRPr sz="1500" kern="1200">
        <a:solidFill>
          <a:schemeClr val="tx1"/>
        </a:solidFill>
        <a:latin typeface="+mn-lt"/>
        <a:ea typeface="+mn-ea"/>
        <a:cs typeface="+mn-cs"/>
      </a:defRPr>
    </a:lvl2pPr>
    <a:lvl3pPr marL="1151961" algn="l" defTabSz="1151961" rtl="0" eaLnBrk="1" latinLnBrk="0" hangingPunct="1">
      <a:defRPr sz="1500" kern="1200">
        <a:solidFill>
          <a:schemeClr val="tx1"/>
        </a:solidFill>
        <a:latin typeface="+mn-lt"/>
        <a:ea typeface="+mn-ea"/>
        <a:cs typeface="+mn-cs"/>
      </a:defRPr>
    </a:lvl3pPr>
    <a:lvl4pPr marL="1727942" algn="l" defTabSz="1151961" rtl="0" eaLnBrk="1" latinLnBrk="0" hangingPunct="1">
      <a:defRPr sz="1500" kern="1200">
        <a:solidFill>
          <a:schemeClr val="tx1"/>
        </a:solidFill>
        <a:latin typeface="+mn-lt"/>
        <a:ea typeface="+mn-ea"/>
        <a:cs typeface="+mn-cs"/>
      </a:defRPr>
    </a:lvl4pPr>
    <a:lvl5pPr marL="2303922" algn="l" defTabSz="1151961" rtl="0" eaLnBrk="1" latinLnBrk="0" hangingPunct="1">
      <a:defRPr sz="1500" kern="1200">
        <a:solidFill>
          <a:schemeClr val="tx1"/>
        </a:solidFill>
        <a:latin typeface="+mn-lt"/>
        <a:ea typeface="+mn-ea"/>
        <a:cs typeface="+mn-cs"/>
      </a:defRPr>
    </a:lvl5pPr>
    <a:lvl6pPr marL="2879903" algn="l" defTabSz="1151961" rtl="0" eaLnBrk="1" latinLnBrk="0" hangingPunct="1">
      <a:defRPr sz="1500" kern="1200">
        <a:solidFill>
          <a:schemeClr val="tx1"/>
        </a:solidFill>
        <a:latin typeface="+mn-lt"/>
        <a:ea typeface="+mn-ea"/>
        <a:cs typeface="+mn-cs"/>
      </a:defRPr>
    </a:lvl6pPr>
    <a:lvl7pPr marL="3455883" algn="l" defTabSz="1151961" rtl="0" eaLnBrk="1" latinLnBrk="0" hangingPunct="1">
      <a:defRPr sz="1500" kern="1200">
        <a:solidFill>
          <a:schemeClr val="tx1"/>
        </a:solidFill>
        <a:latin typeface="+mn-lt"/>
        <a:ea typeface="+mn-ea"/>
        <a:cs typeface="+mn-cs"/>
      </a:defRPr>
    </a:lvl7pPr>
    <a:lvl8pPr marL="4031864" algn="l" defTabSz="1151961" rtl="0" eaLnBrk="1" latinLnBrk="0" hangingPunct="1">
      <a:defRPr sz="1500" kern="1200">
        <a:solidFill>
          <a:schemeClr val="tx1"/>
        </a:solidFill>
        <a:latin typeface="+mn-lt"/>
        <a:ea typeface="+mn-ea"/>
        <a:cs typeface="+mn-cs"/>
      </a:defRPr>
    </a:lvl8pPr>
    <a:lvl9pPr marL="4607844" algn="l" defTabSz="1151961"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 OVB-Sky">
    <p:spTree>
      <p:nvGrpSpPr>
        <p:cNvPr id="1" name=""/>
        <p:cNvGrpSpPr/>
        <p:nvPr/>
      </p:nvGrpSpPr>
      <p:grpSpPr>
        <a:xfrm>
          <a:off x="0" y="0"/>
          <a:ext cx="0" cy="0"/>
          <a:chOff x="0" y="0"/>
          <a:chExt cx="0" cy="0"/>
        </a:xfrm>
      </p:grpSpPr>
      <p:pic>
        <p:nvPicPr>
          <p:cNvPr id="3" name="Grafik 2" descr="Ein Bild, das Person, drinnen, Fenster, Tisch enthält.&#10;&#10;Automatisch generierte Beschreibung">
            <a:extLst>
              <a:ext uri="{FF2B5EF4-FFF2-40B4-BE49-F238E27FC236}">
                <a16:creationId xmlns:a16="http://schemas.microsoft.com/office/drawing/2014/main" id="{3D56473D-7C51-4D68-BAF6-D00C62F91AB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dirty="0"/>
          </a:p>
        </p:txBody>
      </p:sp>
      <p:sp>
        <p:nvSpPr>
          <p:cNvPr id="19" name="Titel 1">
            <a:extLst>
              <a:ext uri="{FF2B5EF4-FFF2-40B4-BE49-F238E27FC236}">
                <a16:creationId xmlns:a16="http://schemas.microsoft.com/office/drawing/2014/main" id="{DC03F910-F6CE-4131-AA16-937F33BCBBD5}"/>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FBFBF604-13B0-4AE8-B7F8-D247ECF55D8C}"/>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5004264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mit Motto - OVB-Himbee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1F7735B8-351D-43A4-861F-83A764EC74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9299"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dirty="0"/>
          </a:p>
        </p:txBody>
      </p:sp>
      <p:pic>
        <p:nvPicPr>
          <p:cNvPr id="18"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4300" y="4324134"/>
            <a:ext cx="1844999" cy="131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D36FDB45-422A-4CFD-AEBC-0077E6A92774}"/>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E77EFBFA-29F8-49D3-8937-DAFB154AB14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6299931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 OVB-Himmbeer">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1"/>
              </a:buClr>
              <a:defRPr sz="1800"/>
            </a:lvl1pPr>
            <a:lvl2pPr>
              <a:buClr>
                <a:schemeClr val="accent1"/>
              </a:buClr>
              <a:defRPr sz="1800"/>
            </a:lvl2pPr>
            <a:lvl3pPr>
              <a:buClr>
                <a:schemeClr val="accent1"/>
              </a:buClr>
              <a:defRPr sz="1800"/>
            </a:lvl3pPr>
            <a:lvl4pPr>
              <a:buClr>
                <a:schemeClr val="accent1"/>
              </a:buClr>
              <a:defRPr sz="1800"/>
            </a:lvl4pPr>
            <a:lvl5pPr>
              <a:buClr>
                <a:schemeClr val="accent1"/>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9"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0" name="Gruppieren 19"/>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35980874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 OVB-Himbeer">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25" name="Rechteck 24"/>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6"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7" name="Gruppieren 26"/>
          <p:cNvGrpSpPr/>
          <p:nvPr userDrawn="1"/>
        </p:nvGrpSpPr>
        <p:grpSpPr>
          <a:xfrm>
            <a:off x="10399363" y="246378"/>
            <a:ext cx="816868" cy="816401"/>
            <a:chOff x="7956376" y="260744"/>
            <a:chExt cx="864096" cy="864000"/>
          </a:xfrm>
        </p:grpSpPr>
        <p:sp>
          <p:nvSpPr>
            <p:cNvPr id="28" name="Rechteck 27"/>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30" name="Rechtwinkliges Dreieck 29"/>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1" name="Rechtwinkliges Dreieck 30"/>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2" name="Rechteck 31"/>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20219158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 OVB-Himbeer">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1"/>
              </a:buClr>
              <a:defRPr sz="1800" baseline="0"/>
            </a:lvl1pPr>
            <a:lvl2pPr marL="453985" indent="-231992">
              <a:buClr>
                <a:schemeClr val="accent1"/>
              </a:buClr>
              <a:tabLst/>
              <a:defRPr sz="1800"/>
            </a:lvl2pPr>
            <a:lvl3pPr marL="675977" indent="-221993">
              <a:buClr>
                <a:schemeClr val="accent1"/>
              </a:buClr>
              <a:defRPr sz="1800"/>
            </a:lvl3pPr>
            <a:lvl4pPr marL="907969" indent="-231992">
              <a:buClr>
                <a:schemeClr val="accent1"/>
              </a:buClr>
              <a:defRPr sz="1800"/>
            </a:lvl4pPr>
            <a:lvl5pPr marL="1129962" indent="-221993">
              <a:buClr>
                <a:schemeClr val="accent1"/>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1"/>
              </a:buClr>
              <a:defRPr lang="de-DE" sz="1800" smtClean="0"/>
            </a:lvl1pPr>
            <a:lvl2pPr marL="453985" indent="-231992">
              <a:buClr>
                <a:schemeClr val="accent1"/>
              </a:buClr>
              <a:defRPr lang="de-DE" sz="1800" smtClean="0"/>
            </a:lvl2pPr>
            <a:lvl3pPr marL="675977" indent="-221993">
              <a:buClr>
                <a:schemeClr val="accent1"/>
              </a:buClr>
              <a:defRPr lang="de-DE" sz="1800" smtClean="0"/>
            </a:lvl3pPr>
            <a:lvl4pPr marL="907969" indent="-231992">
              <a:buClr>
                <a:schemeClr val="accent1"/>
              </a:buClr>
              <a:defRPr lang="de-DE" sz="1800" smtClean="0"/>
            </a:lvl4pPr>
            <a:lvl5pPr marL="1129962" indent="-221993">
              <a:buClr>
                <a:schemeClr val="accent1"/>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32245481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eltrenner - OVB-Himbeer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D6935818-BD61-4B07-B721-F0F2639B94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1"/>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38543982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eltrenner - OVB-Himbeer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81926B2-146E-4813-AD99-FE7CA4C281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1"/>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1331154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 OVB-Himbeer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E8953486-05F4-4AFC-9F55-069E0B49D9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1"/>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40074459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folie - OVB-Sonne">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EEB6D73A-4A0D-490A-9C1D-E36A67EC1F0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
        <p:nvSpPr>
          <p:cNvPr id="19" name="Titel 1">
            <a:extLst>
              <a:ext uri="{FF2B5EF4-FFF2-40B4-BE49-F238E27FC236}">
                <a16:creationId xmlns:a16="http://schemas.microsoft.com/office/drawing/2014/main" id="{78F80409-2602-4AED-8426-FF56BBF194AC}"/>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tx2"/>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E24AD8B5-BE9B-4D4F-A7D1-B1B110359FDE}"/>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tx2"/>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8197290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folie mit Motto - OVB-Sonne">
    <p:spTree>
      <p:nvGrpSpPr>
        <p:cNvPr id="1" name=""/>
        <p:cNvGrpSpPr/>
        <p:nvPr/>
      </p:nvGrpSpPr>
      <p:grpSpPr>
        <a:xfrm>
          <a:off x="0" y="0"/>
          <a:ext cx="0" cy="0"/>
          <a:chOff x="0" y="0"/>
          <a:chExt cx="0" cy="0"/>
        </a:xfrm>
      </p:grpSpPr>
      <p:pic>
        <p:nvPicPr>
          <p:cNvPr id="18" name="Grafik 17" descr="Ein Bild, das Person, drinnen, Fenster, Tisch enthält.&#10;&#10;Automatisch generierte Beschreibung">
            <a:extLst>
              <a:ext uri="{FF2B5EF4-FFF2-40B4-BE49-F238E27FC236}">
                <a16:creationId xmlns:a16="http://schemas.microsoft.com/office/drawing/2014/main" id="{B081E7B7-DBAC-4B78-8D44-A681E95990D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dirty="0"/>
          </a:p>
        </p:txBody>
      </p:sp>
      <p:pic>
        <p:nvPicPr>
          <p:cNvPr id="22" name="Picture 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3975" y="4324134"/>
            <a:ext cx="1845324" cy="1318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62F4282C-8128-4A88-8A66-EA0F10B073AE}"/>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tx2"/>
                </a:solidFill>
              </a:defRPr>
            </a:lvl1pPr>
          </a:lstStyle>
          <a:p>
            <a:r>
              <a:rPr lang="de-DE" dirty="0"/>
              <a:t>Titel durch Klicken bearbeiten</a:t>
            </a:r>
            <a:br>
              <a:rPr lang="de-DE" dirty="0"/>
            </a:br>
            <a:endParaRPr lang="de-DE" dirty="0"/>
          </a:p>
        </p:txBody>
      </p:sp>
      <p:sp>
        <p:nvSpPr>
          <p:cNvPr id="20" name="Untertitel 2">
            <a:extLst>
              <a:ext uri="{FF2B5EF4-FFF2-40B4-BE49-F238E27FC236}">
                <a16:creationId xmlns:a16="http://schemas.microsoft.com/office/drawing/2014/main" id="{0C5D6762-16CD-4674-90AE-C4D89C036D57}"/>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tx2"/>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153629173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und Inhalt - OVB-Sonn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76104" y="1334942"/>
            <a:ext cx="9793445" cy="4626781"/>
          </a:xfrm>
        </p:spPr>
        <p:txBody>
          <a:bodyPr lIns="270000">
            <a:normAutofit/>
          </a:bodyPr>
          <a:lstStyle>
            <a:lvl1pPr>
              <a:buClr>
                <a:schemeClr val="accent2"/>
              </a:buClr>
              <a:defRPr sz="1800"/>
            </a:lvl1pPr>
            <a:lvl2pPr>
              <a:buClr>
                <a:schemeClr val="accent2"/>
              </a:buClr>
              <a:defRPr sz="1800"/>
            </a:lvl2pPr>
            <a:lvl3pPr>
              <a:buClr>
                <a:schemeClr val="accent2"/>
              </a:buClr>
              <a:defRPr sz="1800"/>
            </a:lvl3pPr>
            <a:lvl4pPr>
              <a:buClr>
                <a:schemeClr val="accent2"/>
              </a:buClr>
              <a:defRPr sz="1800"/>
            </a:lvl4pPr>
            <a:lvl5pPr>
              <a:buClr>
                <a:schemeClr val="accent2"/>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9578691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Motto - OVB-Sky">
    <p:spTree>
      <p:nvGrpSpPr>
        <p:cNvPr id="1" name=""/>
        <p:cNvGrpSpPr/>
        <p:nvPr/>
      </p:nvGrpSpPr>
      <p:grpSpPr>
        <a:xfrm>
          <a:off x="0" y="0"/>
          <a:ext cx="0" cy="0"/>
          <a:chOff x="0" y="0"/>
          <a:chExt cx="0" cy="0"/>
        </a:xfrm>
      </p:grpSpPr>
      <p:pic>
        <p:nvPicPr>
          <p:cNvPr id="21" name="Grafik 20" descr="Ein Bild, das Person, drinnen, Fenster, Tisch enthält.&#10;&#10;Automatisch generierte Beschreibung">
            <a:extLst>
              <a:ext uri="{FF2B5EF4-FFF2-40B4-BE49-F238E27FC236}">
                <a16:creationId xmlns:a16="http://schemas.microsoft.com/office/drawing/2014/main" id="{62307148-59B4-4C83-9A4E-6EEA4856674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0207"/>
            <a:ext cx="11522075" cy="21560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 name="Titel 1"/>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3" name="Untertitel 2"/>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dirty="0"/>
          </a:p>
        </p:txBody>
      </p:sp>
      <p:pic>
        <p:nvPicPr>
          <p:cNvPr id="20" name="Picture 2" descr="G:\OVB\OVB HOLDING\Kommunikation\Jahresmotto\2019 OVB Evolution leads to success\logo_ovb_expansion_2019_ne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497341" y="4571104"/>
            <a:ext cx="1296000" cy="8369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209309" y="4326283"/>
            <a:ext cx="1838487" cy="1313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6344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 OVB-Sonne">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14" name="Rechteck 13"/>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5"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16" name="Gruppieren 15"/>
          <p:cNvGrpSpPr/>
          <p:nvPr userDrawn="1"/>
        </p:nvGrpSpPr>
        <p:grpSpPr>
          <a:xfrm>
            <a:off x="10399363" y="246378"/>
            <a:ext cx="816868" cy="816401"/>
            <a:chOff x="7956376" y="260744"/>
            <a:chExt cx="864096" cy="864000"/>
          </a:xfrm>
        </p:grpSpPr>
        <p:sp>
          <p:nvSpPr>
            <p:cNvPr id="20" name="Rechteck 19"/>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2" name="Rechtwinkliges Dreieck 21"/>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3" name="Rechtwinkliges Dreieck 22"/>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4" name="Rechteck 23"/>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222487940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gleich - OVB-Sonne">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2"/>
              </a:buClr>
              <a:defRPr sz="1800" baseline="0"/>
            </a:lvl1pPr>
            <a:lvl2pPr marL="453985" indent="-231992">
              <a:buClr>
                <a:schemeClr val="accent2"/>
              </a:buClr>
              <a:tabLst/>
              <a:defRPr sz="1800"/>
            </a:lvl2pPr>
            <a:lvl3pPr marL="675977" indent="-221993">
              <a:buClr>
                <a:schemeClr val="accent2"/>
              </a:buClr>
              <a:defRPr sz="1800"/>
            </a:lvl3pPr>
            <a:lvl4pPr marL="907969" indent="-231992">
              <a:buClr>
                <a:schemeClr val="accent2"/>
              </a:buClr>
              <a:defRPr sz="1800"/>
            </a:lvl4pPr>
            <a:lvl5pPr marL="1129962" indent="-221993">
              <a:buClr>
                <a:schemeClr val="accent2"/>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2"/>
              </a:buClr>
              <a:defRPr lang="de-DE" sz="1800" smtClean="0"/>
            </a:lvl1pPr>
            <a:lvl2pPr marL="453985" indent="-231992">
              <a:buClr>
                <a:schemeClr val="accent2"/>
              </a:buClr>
              <a:defRPr lang="de-DE" sz="1800" smtClean="0"/>
            </a:lvl2pPr>
            <a:lvl3pPr marL="675977" indent="-221993">
              <a:buClr>
                <a:schemeClr val="accent2"/>
              </a:buClr>
              <a:defRPr lang="de-DE" sz="1800" smtClean="0"/>
            </a:lvl3pPr>
            <a:lvl4pPr marL="907969" indent="-231992">
              <a:buClr>
                <a:schemeClr val="accent2"/>
              </a:buClr>
              <a:defRPr lang="de-DE" sz="1800" smtClean="0"/>
            </a:lvl4pPr>
            <a:lvl5pPr marL="1129962" indent="-221993">
              <a:buClr>
                <a:schemeClr val="accent2"/>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255581856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eltrenner - OVB-Sonne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DC0B018F-CBAB-4CC6-AB19-D4A7260BD7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2"/>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sz="1500"/>
            </a:p>
          </p:txBody>
        </p:sp>
      </p:grpSp>
      <p:sp>
        <p:nvSpPr>
          <p:cNvPr id="2" name="Titel 1"/>
          <p:cNvSpPr>
            <a:spLocks noGrp="1"/>
          </p:cNvSpPr>
          <p:nvPr>
            <p:ph type="ctrTitle" hasCustomPrompt="1"/>
          </p:nvPr>
        </p:nvSpPr>
        <p:spPr>
          <a:xfrm>
            <a:off x="1440000" y="2816017"/>
            <a:ext cx="2880000" cy="1294172"/>
          </a:xfrm>
          <a:noFill/>
        </p:spPr>
        <p:txBody>
          <a:bodyPr vert="horz" lIns="216000" tIns="36000" rIns="90000" bIns="36000" rtlCol="0" anchor="b" anchorCtr="0">
            <a:noAutofit/>
          </a:bodyPr>
          <a:lstStyle>
            <a:lvl1pPr>
              <a:defRPr lang="de-DE" cap="none" baseline="0" dirty="0">
                <a:solidFill>
                  <a:schemeClr val="tx2"/>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10189"/>
            <a:ext cx="2880000" cy="1010084"/>
          </a:xfrm>
        </p:spPr>
        <p:txBody>
          <a:bodyPr vert="horz" lIns="204098" tIns="43201" rIns="86402" bIns="43201" rtlCol="0" anchor="t" anchorCtr="0">
            <a:normAutofit/>
          </a:bodyPr>
          <a:lstStyle>
            <a:lvl1pPr marL="0" indent="0">
              <a:buNone/>
              <a:defRPr lang="de-DE" sz="1800" dirty="0">
                <a:solidFill>
                  <a:schemeClr val="tx2"/>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35659521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 OVB-Sonne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8D87E20-B538-4C8B-9ADB-101561C43A8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2"/>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tx2"/>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tx2"/>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34663249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eltrenner - OVB-Sonne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FBD77AD3-CF4B-4C9F-8275-B09B969BBB6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2"/>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tx2"/>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anchor="t" anchorCtr="0">
            <a:normAutofit/>
          </a:bodyPr>
          <a:lstStyle>
            <a:lvl1pPr marL="0" indent="0">
              <a:buNone/>
              <a:defRPr sz="1800" baseline="0">
                <a:solidFill>
                  <a:schemeClr val="tx2"/>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3471433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folie - OVB-Ozean">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3F97D854-CA02-4C84-B2DE-96015293F5D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dirty="0"/>
          </a:p>
        </p:txBody>
      </p:sp>
      <p:sp>
        <p:nvSpPr>
          <p:cNvPr id="19" name="Titel 1">
            <a:extLst>
              <a:ext uri="{FF2B5EF4-FFF2-40B4-BE49-F238E27FC236}">
                <a16:creationId xmlns:a16="http://schemas.microsoft.com/office/drawing/2014/main" id="{C08C1E04-6D97-4E74-AC8B-5CD87AAB1FE0}"/>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794A301D-260B-47A0-9A67-DA73645F1416}"/>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6651109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folie mit Motto - OVB-Ozean">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263BFB54-01E0-4A19-BB05-A1AEB5CABE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9309" y="4324134"/>
            <a:ext cx="1845323" cy="1318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6C493F46-52FF-49E3-86B4-FC914E2F8EB5}"/>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F23D8409-B7E7-4357-80D6-107F16CC1951}"/>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8793644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und Inhalt - OVB-Ozean">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3"/>
              </a:buClr>
              <a:defRPr sz="1800"/>
            </a:lvl1pPr>
            <a:lvl2pPr>
              <a:buClr>
                <a:schemeClr val="accent3"/>
              </a:buClr>
              <a:defRPr sz="1800"/>
            </a:lvl2pPr>
            <a:lvl3pPr>
              <a:buClr>
                <a:schemeClr val="accent3"/>
              </a:buClr>
              <a:defRPr sz="1800"/>
            </a:lvl3pPr>
            <a:lvl4pPr>
              <a:buClr>
                <a:schemeClr val="accent3"/>
              </a:buClr>
              <a:defRPr sz="1800"/>
            </a:lvl4pPr>
            <a:lvl5pPr>
              <a:buClr>
                <a:schemeClr val="accent3"/>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5"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35286788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 OVB-Ozean">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425487060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ergleich - OVB-Ozean">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sz="1500" kern="1200" dirty="0">
                <a:solidFill>
                  <a:schemeClr val="tx1">
                    <a:tint val="75000"/>
                  </a:schemeClr>
                </a:solidFill>
                <a:latin typeface="+mn-lt"/>
                <a:ea typeface="+mn-ea"/>
                <a:cs typeface="+mn-cs"/>
              </a:defRPr>
            </a:lvl1pPr>
          </a:lstStyle>
          <a:p>
            <a:endParaRPr lang="de-DE" dirty="0"/>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3"/>
              </a:buClr>
              <a:defRPr sz="1800" baseline="0"/>
            </a:lvl1pPr>
            <a:lvl2pPr marL="453985" indent="-231992">
              <a:buClr>
                <a:schemeClr val="accent3"/>
              </a:buClr>
              <a:tabLst/>
              <a:defRPr sz="1800"/>
            </a:lvl2pPr>
            <a:lvl3pPr marL="675977" indent="-221993">
              <a:buClr>
                <a:schemeClr val="accent3"/>
              </a:buClr>
              <a:defRPr sz="1800"/>
            </a:lvl3pPr>
            <a:lvl4pPr marL="907969" indent="-231992">
              <a:buClr>
                <a:schemeClr val="accent3"/>
              </a:buClr>
              <a:defRPr sz="1800"/>
            </a:lvl4pPr>
            <a:lvl5pPr marL="1129962" indent="-221993">
              <a:buClr>
                <a:schemeClr val="accent3"/>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3"/>
              </a:buClr>
              <a:defRPr lang="de-DE" sz="1800" smtClean="0"/>
            </a:lvl1pPr>
            <a:lvl2pPr marL="453985" indent="-231992">
              <a:buClr>
                <a:schemeClr val="accent3"/>
              </a:buClr>
              <a:defRPr lang="de-DE" sz="1800" smtClean="0"/>
            </a:lvl2pPr>
            <a:lvl3pPr marL="675977" indent="-221993">
              <a:buClr>
                <a:schemeClr val="accent3"/>
              </a:buClr>
              <a:defRPr lang="de-DE" sz="1800" smtClean="0"/>
            </a:lvl3pPr>
            <a:lvl4pPr marL="907969" indent="-231992">
              <a:buClr>
                <a:schemeClr val="accent3"/>
              </a:buClr>
              <a:defRPr lang="de-DE" sz="1800" smtClean="0"/>
            </a:lvl4pPr>
            <a:lvl5pPr marL="1129962" indent="-221993">
              <a:buClr>
                <a:schemeClr val="accent3"/>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28218593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 OVB-Sky">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6"/>
              </a:buClr>
              <a:defRPr sz="1800"/>
            </a:lvl1pPr>
            <a:lvl2pPr>
              <a:buClr>
                <a:schemeClr val="accent6"/>
              </a:buClr>
              <a:defRPr sz="1800"/>
            </a:lvl2pPr>
            <a:lvl3pPr>
              <a:buClr>
                <a:schemeClr val="accent6"/>
              </a:buClr>
              <a:defRPr sz="1800"/>
            </a:lvl3pPr>
            <a:lvl4pPr>
              <a:buClr>
                <a:schemeClr val="accent6"/>
              </a:buClr>
              <a:defRPr sz="1800"/>
            </a:lvl4pPr>
            <a:lvl5pPr>
              <a:buClr>
                <a:schemeClr val="accent6"/>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21" name="Rechteck 20"/>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204932949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apiteltrenner - OVB-Ozean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6A072AE5-8124-46A2-8624-FF94706053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3"/>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8299"/>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12471"/>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191325726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apiteltrenner - OVB-Ozean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C5F8C9B2-51E2-42CE-84B8-74FB454B370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3"/>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7250955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apiteltrenner - OVB-Ozean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83C488DA-9F35-4FA4-929F-92C2236244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3"/>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32513730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folie - OVB-Frühling">
    <p:spTree>
      <p:nvGrpSpPr>
        <p:cNvPr id="1" name=""/>
        <p:cNvGrpSpPr/>
        <p:nvPr/>
      </p:nvGrpSpPr>
      <p:grpSpPr>
        <a:xfrm>
          <a:off x="0" y="0"/>
          <a:ext cx="0" cy="0"/>
          <a:chOff x="0" y="0"/>
          <a:chExt cx="0" cy="0"/>
        </a:xfrm>
      </p:grpSpPr>
      <p:pic>
        <p:nvPicPr>
          <p:cNvPr id="14" name="Grafik 13" descr="Ein Bild, das Person, drinnen, Fenster, Tisch enthält.&#10;&#10;Automatisch generierte Beschreibung">
            <a:extLst>
              <a:ext uri="{FF2B5EF4-FFF2-40B4-BE49-F238E27FC236}">
                <a16:creationId xmlns:a16="http://schemas.microsoft.com/office/drawing/2014/main" id="{6CDEE653-AF56-48E0-9AA4-23E5F2D1AFC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9" name="Gruppieren 18"/>
          <p:cNvGrpSpPr/>
          <p:nvPr userDrawn="1"/>
        </p:nvGrpSpPr>
        <p:grpSpPr>
          <a:xfrm>
            <a:off x="10047796" y="3240178"/>
            <a:ext cx="1474280" cy="2167911"/>
            <a:chOff x="6325915" y="2298471"/>
            <a:chExt cx="1547664" cy="2276872"/>
          </a:xfrm>
        </p:grpSpPr>
        <p:sp>
          <p:nvSpPr>
            <p:cNvPr id="20" name="Rechteck 19"/>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winkliges Dreieck 20"/>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
        <p:nvSpPr>
          <p:cNvPr id="15" name="Titel 1">
            <a:extLst>
              <a:ext uri="{FF2B5EF4-FFF2-40B4-BE49-F238E27FC236}">
                <a16:creationId xmlns:a16="http://schemas.microsoft.com/office/drawing/2014/main" id="{41865A59-A707-4BE3-ABC0-DBDA7CBEE148}"/>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8" name="Untertitel 2">
            <a:extLst>
              <a:ext uri="{FF2B5EF4-FFF2-40B4-BE49-F238E27FC236}">
                <a16:creationId xmlns:a16="http://schemas.microsoft.com/office/drawing/2014/main" id="{D6B0A418-5762-4115-80DF-753658ECCD9A}"/>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4905021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folie mit Motto - OVB-Frühling">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B102039F-248F-4D32-AB3E-DCF1DAD30A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12318" y="4326283"/>
            <a:ext cx="1842314"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A53C9418-FCDD-486E-B174-17F856197FDC}"/>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6A26F145-DA0B-4261-9264-5C3504B85D1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2800577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 und Inhalt - OVB-Frühlun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4"/>
              </a:buClr>
              <a:defRPr sz="1800"/>
            </a:lvl1pPr>
            <a:lvl2pPr>
              <a:buClr>
                <a:schemeClr val="accent4"/>
              </a:buClr>
              <a:defRPr sz="1800"/>
            </a:lvl2pPr>
            <a:lvl3pPr>
              <a:buClr>
                <a:schemeClr val="accent4"/>
              </a:buClr>
              <a:defRPr sz="1800"/>
            </a:lvl3pPr>
            <a:lvl4pPr>
              <a:buClr>
                <a:schemeClr val="accent4"/>
              </a:buClr>
              <a:defRPr sz="1800"/>
            </a:lvl4pPr>
            <a:lvl5pPr>
              <a:buClr>
                <a:schemeClr val="accent4"/>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28526815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r Titel - OVB-Frühling">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7823391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gleich - OVB-Frühling">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sz="1500" kern="1200" dirty="0">
                <a:solidFill>
                  <a:schemeClr val="tx1">
                    <a:tint val="75000"/>
                  </a:schemeClr>
                </a:solidFill>
                <a:latin typeface="+mn-lt"/>
                <a:ea typeface="+mn-ea"/>
                <a:cs typeface="+mn-cs"/>
              </a:defRPr>
            </a:lvl1pPr>
          </a:lstStyle>
          <a:p>
            <a:endParaRPr lang="de-DE" dirty="0"/>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4"/>
              </a:buClr>
              <a:defRPr sz="1800" baseline="0"/>
            </a:lvl1pPr>
            <a:lvl2pPr marL="453985" indent="-231992">
              <a:buClr>
                <a:schemeClr val="accent4"/>
              </a:buClr>
              <a:tabLst/>
              <a:defRPr sz="1800"/>
            </a:lvl2pPr>
            <a:lvl3pPr marL="675977" indent="-221993">
              <a:buClr>
                <a:schemeClr val="accent4"/>
              </a:buClr>
              <a:defRPr sz="1800"/>
            </a:lvl3pPr>
            <a:lvl4pPr marL="907969" indent="-231992">
              <a:buClr>
                <a:schemeClr val="accent4"/>
              </a:buClr>
              <a:defRPr sz="1800"/>
            </a:lvl4pPr>
            <a:lvl5pPr marL="1129962" indent="-221993">
              <a:buClr>
                <a:schemeClr val="accent4"/>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4"/>
              </a:buClr>
              <a:defRPr lang="de-DE" sz="1800" smtClean="0"/>
            </a:lvl1pPr>
            <a:lvl2pPr marL="453985" indent="-231992">
              <a:buClr>
                <a:schemeClr val="accent4"/>
              </a:buClr>
              <a:defRPr lang="de-DE" sz="1800" smtClean="0"/>
            </a:lvl2pPr>
            <a:lvl3pPr marL="675977" indent="-221993">
              <a:buClr>
                <a:schemeClr val="accent4"/>
              </a:buClr>
              <a:defRPr lang="de-DE" sz="1800" smtClean="0"/>
            </a:lvl3pPr>
            <a:lvl4pPr marL="907969" indent="-231992">
              <a:buClr>
                <a:schemeClr val="accent4"/>
              </a:buClr>
              <a:defRPr lang="de-DE" sz="1800" smtClean="0"/>
            </a:lvl4pPr>
            <a:lvl5pPr marL="1129962" indent="-221993">
              <a:buClr>
                <a:schemeClr val="accent4"/>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33362710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apiteltrenner - OVB-Frühling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DB8423CC-8306-4F98-A521-12C16A96EA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4"/>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24758363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apiteltrenner - OVB-Frühling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871E66FB-7049-4205-AC95-FFC585971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4"/>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8809727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 OVB-Sky">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15" name="Rechteck 14"/>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6"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0" name="Gruppieren 19"/>
          <p:cNvGrpSpPr/>
          <p:nvPr userDrawn="1"/>
        </p:nvGrpSpPr>
        <p:grpSpPr>
          <a:xfrm>
            <a:off x="10399363" y="246378"/>
            <a:ext cx="816868" cy="816401"/>
            <a:chOff x="7956376" y="260744"/>
            <a:chExt cx="864096" cy="864000"/>
          </a:xfrm>
        </p:grpSpPr>
        <p:sp>
          <p:nvSpPr>
            <p:cNvPr id="21" name="Rechteck 20"/>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3" name="Rechtwinkliges Dreieck 22"/>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4" name="Rechtwinkliges Dreieck 23"/>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eck 24"/>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321480527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eltrenner - OVB-Frühling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911EC8EB-4D73-4F23-8357-17C5B07504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4"/>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23221217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folie - OVB-Purpur">
    <p:spTree>
      <p:nvGrpSpPr>
        <p:cNvPr id="1" name=""/>
        <p:cNvGrpSpPr/>
        <p:nvPr/>
      </p:nvGrpSpPr>
      <p:grpSpPr>
        <a:xfrm>
          <a:off x="0" y="0"/>
          <a:ext cx="0" cy="0"/>
          <a:chOff x="0" y="0"/>
          <a:chExt cx="0" cy="0"/>
        </a:xfrm>
      </p:grpSpPr>
      <p:pic>
        <p:nvPicPr>
          <p:cNvPr id="14" name="Grafik 13" descr="Ein Bild, das Person, drinnen, Fenster, Tisch enthält.&#10;&#10;Automatisch generierte Beschreibung">
            <a:extLst>
              <a:ext uri="{FF2B5EF4-FFF2-40B4-BE49-F238E27FC236}">
                <a16:creationId xmlns:a16="http://schemas.microsoft.com/office/drawing/2014/main" id="{EF569901-DC2D-439C-994F-91EECB523A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20" name="Gruppieren 19"/>
          <p:cNvGrpSpPr/>
          <p:nvPr userDrawn="1"/>
        </p:nvGrpSpPr>
        <p:grpSpPr>
          <a:xfrm>
            <a:off x="10047796" y="3240178"/>
            <a:ext cx="1474280" cy="2167911"/>
            <a:chOff x="6325915" y="2298471"/>
            <a:chExt cx="1547664" cy="2276872"/>
          </a:xfrm>
        </p:grpSpPr>
        <p:sp>
          <p:nvSpPr>
            <p:cNvPr id="21" name="Rechteck 20"/>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winkliges Dreieck 21"/>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
        <p:nvSpPr>
          <p:cNvPr id="15" name="Titel 1">
            <a:extLst>
              <a:ext uri="{FF2B5EF4-FFF2-40B4-BE49-F238E27FC236}">
                <a16:creationId xmlns:a16="http://schemas.microsoft.com/office/drawing/2014/main" id="{7B960A3C-D23B-455C-B38C-DFA4442EC7C2}"/>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8" name="Untertitel 2">
            <a:extLst>
              <a:ext uri="{FF2B5EF4-FFF2-40B4-BE49-F238E27FC236}">
                <a16:creationId xmlns:a16="http://schemas.microsoft.com/office/drawing/2014/main" id="{5A264066-6EEC-4990-A745-27257AE7FD18}"/>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2730318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elfolie mit Motto - OVB-Purpu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B0B41A12-1EC1-4A75-933C-02E75149ED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5481" y="4326283"/>
            <a:ext cx="1842315"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1FE443ED-CF4F-4726-A307-8F5D9CCF2F9D}"/>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3D8E614C-65DE-4EA8-BF10-CBA843BBB8F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4375127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und Inhalt - OVB-Purpur">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5"/>
              </a:buClr>
              <a:defRPr sz="1800"/>
            </a:lvl1pPr>
            <a:lvl2pPr>
              <a:buClr>
                <a:schemeClr val="accent5"/>
              </a:buClr>
              <a:defRPr sz="1800"/>
            </a:lvl2pPr>
            <a:lvl3pPr>
              <a:buClr>
                <a:schemeClr val="accent5"/>
              </a:buClr>
              <a:defRPr sz="1800"/>
            </a:lvl3pPr>
            <a:lvl4pPr>
              <a:buClr>
                <a:schemeClr val="accent5"/>
              </a:buClr>
              <a:defRPr sz="1800"/>
            </a:lvl4pPr>
            <a:lvl5pPr>
              <a:buClr>
                <a:schemeClr val="accent5"/>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6" name="Rechteck 15"/>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7"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18" name="Gruppieren 17"/>
          <p:cNvGrpSpPr/>
          <p:nvPr userDrawn="1"/>
        </p:nvGrpSpPr>
        <p:grpSpPr>
          <a:xfrm>
            <a:off x="10399363" y="246378"/>
            <a:ext cx="816868" cy="816401"/>
            <a:chOff x="7956376" y="260744"/>
            <a:chExt cx="864096" cy="864000"/>
          </a:xfrm>
        </p:grpSpPr>
        <p:sp>
          <p:nvSpPr>
            <p:cNvPr id="22" name="Rechteck 21"/>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4" name="Rechtwinkliges Dreieck 23"/>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winkliges Dreieck 24"/>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eck 25"/>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40155638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ur Titel - OVB-Purpur">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9711172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gleich - OVB-Purpur">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dirty="0"/>
            </a:lvl1pPr>
          </a:lstStyle>
          <a:p>
            <a:endParaRPr lang="de-DE"/>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0"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1"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5"/>
              </a:buClr>
              <a:defRPr sz="1800" baseline="0"/>
            </a:lvl1pPr>
            <a:lvl2pPr marL="453985" indent="-231992">
              <a:buClr>
                <a:schemeClr val="accent5"/>
              </a:buClr>
              <a:tabLst/>
              <a:defRPr sz="1800"/>
            </a:lvl2pPr>
            <a:lvl3pPr marL="675977" indent="-221993">
              <a:buClr>
                <a:schemeClr val="accent5"/>
              </a:buClr>
              <a:defRPr sz="1800"/>
            </a:lvl3pPr>
            <a:lvl4pPr marL="907969" indent="-231992">
              <a:buClr>
                <a:schemeClr val="accent5"/>
              </a:buClr>
              <a:defRPr sz="1800"/>
            </a:lvl4pPr>
            <a:lvl5pPr marL="1129962" indent="-221993">
              <a:buClr>
                <a:schemeClr val="accent5"/>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2"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3"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5"/>
              </a:buClr>
              <a:defRPr lang="de-DE" sz="1800" smtClean="0"/>
            </a:lvl1pPr>
            <a:lvl2pPr marL="453985" indent="-231992">
              <a:buClr>
                <a:schemeClr val="accent5"/>
              </a:buClr>
              <a:defRPr lang="de-DE" sz="1800" smtClean="0"/>
            </a:lvl2pPr>
            <a:lvl3pPr marL="675977" indent="-221993">
              <a:buClr>
                <a:schemeClr val="accent5"/>
              </a:buClr>
              <a:defRPr lang="de-DE" sz="1800" smtClean="0"/>
            </a:lvl3pPr>
            <a:lvl4pPr marL="907969" indent="-231992">
              <a:buClr>
                <a:schemeClr val="accent5"/>
              </a:buClr>
              <a:defRPr lang="de-DE" sz="1800" smtClean="0"/>
            </a:lvl4pPr>
            <a:lvl5pPr marL="1129962" indent="-221993">
              <a:buClr>
                <a:schemeClr val="accent5"/>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16959385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eltrenner - OVB-Purpur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33D59CAE-1779-49AF-9D8E-9D9BF8FEE7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5"/>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28390265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eltrenner - OVB-Purpur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9BDFDC4-C419-437E-9821-6A612B838A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5"/>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6685216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eltrenner - OVB-Purpur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FA883918-C354-495E-B404-8644899D3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5"/>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15748857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folie - OVB-Gold">
    <p:spTree>
      <p:nvGrpSpPr>
        <p:cNvPr id="1" name=""/>
        <p:cNvGrpSpPr/>
        <p:nvPr/>
      </p:nvGrpSpPr>
      <p:grpSpPr>
        <a:xfrm>
          <a:off x="0" y="0"/>
          <a:ext cx="0" cy="0"/>
          <a:chOff x="0" y="0"/>
          <a:chExt cx="0" cy="0"/>
        </a:xfrm>
      </p:grpSpPr>
      <p:pic>
        <p:nvPicPr>
          <p:cNvPr id="11" name="Grafik 10" descr="Ein Bild, das Person, sitzend, Frau, drinnen enthält.&#10;&#10;Automatisch generierte Beschreibung">
            <a:extLst>
              <a:ext uri="{FF2B5EF4-FFF2-40B4-BE49-F238E27FC236}">
                <a16:creationId xmlns:a16="http://schemas.microsoft.com/office/drawing/2014/main" id="{7EF517EF-9E65-4079-BECF-A837193586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4" t="17073" r="174" b="2079"/>
          <a:stretch/>
        </p:blipFill>
        <p:spPr>
          <a:xfrm>
            <a:off x="-20902" y="1"/>
            <a:ext cx="11522074" cy="6480174"/>
          </a:xfrm>
          <a:prstGeom prst="rect">
            <a:avLst/>
          </a:prstGeom>
        </p:spPr>
      </p:pic>
      <p:sp>
        <p:nvSpPr>
          <p:cNvPr id="7" name="Rechteck 6"/>
          <p:cNvSpPr/>
          <p:nvPr userDrawn="1"/>
        </p:nvSpPr>
        <p:spPr>
          <a:xfrm>
            <a:off x="0" y="4324135"/>
            <a:ext cx="11522075" cy="2156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20" name="Gruppieren 19"/>
          <p:cNvGrpSpPr/>
          <p:nvPr userDrawn="1"/>
        </p:nvGrpSpPr>
        <p:grpSpPr>
          <a:xfrm>
            <a:off x="10047796" y="3240178"/>
            <a:ext cx="1474280" cy="2167911"/>
            <a:chOff x="6325915" y="2298471"/>
            <a:chExt cx="1547664" cy="2276872"/>
          </a:xfrm>
        </p:grpSpPr>
        <p:sp>
          <p:nvSpPr>
            <p:cNvPr id="21" name="Rechteck 20"/>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winkliges Dreieck 21"/>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
        <p:nvSpPr>
          <p:cNvPr id="14" name="Titel 1">
            <a:extLst>
              <a:ext uri="{FF2B5EF4-FFF2-40B4-BE49-F238E27FC236}">
                <a16:creationId xmlns:a16="http://schemas.microsoft.com/office/drawing/2014/main" id="{1EF8F44C-BCB6-493E-9D62-629CA0F8459E}"/>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5" name="Untertitel 2">
            <a:extLst>
              <a:ext uri="{FF2B5EF4-FFF2-40B4-BE49-F238E27FC236}">
                <a16:creationId xmlns:a16="http://schemas.microsoft.com/office/drawing/2014/main" id="{3A3E82B3-9089-46AF-994E-5F7656180557}"/>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4370736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 OVB-Sky">
    <p:spTree>
      <p:nvGrpSpPr>
        <p:cNvPr id="1" name=""/>
        <p:cNvGrpSpPr/>
        <p:nvPr/>
      </p:nvGrpSpPr>
      <p:grpSpPr>
        <a:xfrm>
          <a:off x="0" y="0"/>
          <a:ext cx="0" cy="0"/>
          <a:chOff x="0" y="0"/>
          <a:chExt cx="0" cy="0"/>
        </a:xfrm>
      </p:grpSpPr>
      <p:sp>
        <p:nvSpPr>
          <p:cNvPr id="3"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4"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6"/>
              </a:buClr>
              <a:defRPr sz="1800" baseline="0"/>
            </a:lvl1pPr>
            <a:lvl2pPr marL="453985" indent="-231992">
              <a:buClr>
                <a:schemeClr val="accent6"/>
              </a:buClr>
              <a:tabLst/>
              <a:defRPr sz="1800"/>
            </a:lvl2pPr>
            <a:lvl3pPr marL="675977" indent="-221993">
              <a:buClr>
                <a:schemeClr val="accent6"/>
              </a:buClr>
              <a:defRPr sz="1800"/>
            </a:lvl3pPr>
            <a:lvl4pPr marL="907969" indent="-231992">
              <a:buClr>
                <a:schemeClr val="accent6"/>
              </a:buClr>
              <a:defRPr sz="1800"/>
            </a:lvl4pPr>
            <a:lvl5pPr marL="1129962" indent="-221993">
              <a:buClr>
                <a:schemeClr val="accent6"/>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6"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6"/>
              </a:buClr>
              <a:defRPr lang="de-DE" sz="1800" smtClean="0"/>
            </a:lvl1pPr>
            <a:lvl2pPr marL="453985" indent="-231992">
              <a:buClr>
                <a:schemeClr val="accent6"/>
              </a:buClr>
              <a:defRPr lang="de-DE" sz="1800" smtClean="0"/>
            </a:lvl2pPr>
            <a:lvl3pPr marL="675977" indent="-221993">
              <a:buClr>
                <a:schemeClr val="accent6"/>
              </a:buClr>
              <a:defRPr lang="de-DE" sz="1800" smtClean="0"/>
            </a:lvl3pPr>
            <a:lvl4pPr marL="907969" indent="-231992">
              <a:buClr>
                <a:schemeClr val="accent6"/>
              </a:buClr>
              <a:defRPr lang="de-DE" sz="1800" smtClean="0"/>
            </a:lvl4pPr>
            <a:lvl5pPr marL="1129962" indent="-221993">
              <a:buClr>
                <a:schemeClr val="accent6"/>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30" name="Rechteck 29"/>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3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32" name="Gruppieren 31"/>
          <p:cNvGrpSpPr/>
          <p:nvPr userDrawn="1"/>
        </p:nvGrpSpPr>
        <p:grpSpPr>
          <a:xfrm>
            <a:off x="10399363" y="246378"/>
            <a:ext cx="816868" cy="816401"/>
            <a:chOff x="7956376" y="260744"/>
            <a:chExt cx="864096" cy="864000"/>
          </a:xfrm>
        </p:grpSpPr>
        <p:sp>
          <p:nvSpPr>
            <p:cNvPr id="33" name="Rechteck 3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35" name="Rechtwinkliges Dreieck 3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6" name="Rechtwinkliges Dreieck 3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7" name="Rechteck 3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815814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folie mit Motto - OVB-Gold">
    <p:spTree>
      <p:nvGrpSpPr>
        <p:cNvPr id="1" name=""/>
        <p:cNvGrpSpPr/>
        <p:nvPr/>
      </p:nvGrpSpPr>
      <p:grpSpPr>
        <a:xfrm>
          <a:off x="0" y="0"/>
          <a:ext cx="0" cy="0"/>
          <a:chOff x="0" y="0"/>
          <a:chExt cx="0" cy="0"/>
        </a:xfrm>
      </p:grpSpPr>
      <p:pic>
        <p:nvPicPr>
          <p:cNvPr id="18" name="Grafik 17" descr="Ein Bild, das Person, sitzend, Frau, drinnen enthält.&#10;&#10;Automatisch generierte Beschreibung">
            <a:extLst>
              <a:ext uri="{FF2B5EF4-FFF2-40B4-BE49-F238E27FC236}">
                <a16:creationId xmlns:a16="http://schemas.microsoft.com/office/drawing/2014/main" id="{76DBD5DC-C563-4017-BB15-B0971D195C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4" t="17073" r="174" b="2079"/>
          <a:stretch/>
        </p:blipFill>
        <p:spPr>
          <a:xfrm>
            <a:off x="-20902" y="1"/>
            <a:ext cx="11522074" cy="6480174"/>
          </a:xfrm>
          <a:prstGeom prst="rect">
            <a:avLst/>
          </a:prstGeom>
        </p:spPr>
      </p:pic>
      <p:sp>
        <p:nvSpPr>
          <p:cNvPr id="7" name="Rechteck 6"/>
          <p:cNvSpPr/>
          <p:nvPr userDrawn="1"/>
        </p:nvSpPr>
        <p:spPr>
          <a:xfrm>
            <a:off x="0" y="4324135"/>
            <a:ext cx="11522075" cy="2156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dirty="0"/>
          </a:p>
        </p:txBody>
      </p:sp>
      <p:pic>
        <p:nvPicPr>
          <p:cNvPr id="2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5481" y="4326282"/>
            <a:ext cx="1842316"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54EDA2EC-F28E-4D28-B3EB-EF0D482E8549}"/>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351BE291-20E7-4FED-B47D-D2CBEDDD4846}"/>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17276952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und Inhalt - OVB-Gold">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bg2"/>
              </a:buClr>
              <a:defRPr sz="1800"/>
            </a:lvl1pPr>
            <a:lvl2pPr>
              <a:buClr>
                <a:schemeClr val="bg2"/>
              </a:buClr>
              <a:defRPr sz="1800"/>
            </a:lvl2pPr>
            <a:lvl3pPr>
              <a:buClr>
                <a:schemeClr val="bg2"/>
              </a:buClr>
              <a:defRPr sz="1800"/>
            </a:lvl3pPr>
            <a:lvl4pPr>
              <a:buClr>
                <a:schemeClr val="bg2"/>
              </a:buClr>
              <a:defRPr sz="1800"/>
            </a:lvl4pPr>
            <a:lvl5pPr>
              <a:buClr>
                <a:schemeClr val="bg2"/>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6" name="Rechteck 15"/>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7"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18" name="Gruppieren 17"/>
          <p:cNvGrpSpPr/>
          <p:nvPr userDrawn="1"/>
        </p:nvGrpSpPr>
        <p:grpSpPr>
          <a:xfrm>
            <a:off x="10399363" y="246378"/>
            <a:ext cx="816868" cy="816401"/>
            <a:chOff x="7956376" y="260744"/>
            <a:chExt cx="864096" cy="864000"/>
          </a:xfrm>
        </p:grpSpPr>
        <p:sp>
          <p:nvSpPr>
            <p:cNvPr id="22" name="Rechteck 21"/>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4" name="Rechtwinkliges Dreieck 23"/>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winkliges Dreieck 24"/>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eck 25"/>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23120565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ur Titel - OVB-Go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37125828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ergleich - OVB-Gold">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dirty="0"/>
            </a:lvl1pPr>
          </a:lstStyle>
          <a:p>
            <a:endParaRPr lang="de-DE"/>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0"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1"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bg2"/>
              </a:buClr>
              <a:defRPr sz="1800" baseline="0"/>
            </a:lvl1pPr>
            <a:lvl2pPr marL="453985" indent="-231992">
              <a:buClr>
                <a:schemeClr val="bg2"/>
              </a:buClr>
              <a:tabLst/>
              <a:defRPr sz="1800"/>
            </a:lvl2pPr>
            <a:lvl3pPr marL="675977" indent="-221993">
              <a:buClr>
                <a:schemeClr val="bg2"/>
              </a:buClr>
              <a:defRPr sz="1800"/>
            </a:lvl3pPr>
            <a:lvl4pPr marL="907969" indent="-231992">
              <a:buClr>
                <a:schemeClr val="bg2"/>
              </a:buClr>
              <a:defRPr sz="1800"/>
            </a:lvl4pPr>
            <a:lvl5pPr marL="1129962" indent="-221993">
              <a:buClr>
                <a:schemeClr val="bg2"/>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2"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3"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bg2"/>
              </a:buClr>
              <a:defRPr lang="de-DE" sz="1800" smtClean="0"/>
            </a:lvl1pPr>
            <a:lvl2pPr marL="453985" indent="-231992">
              <a:buClr>
                <a:schemeClr val="bg2"/>
              </a:buClr>
              <a:defRPr lang="de-DE" sz="1800" smtClean="0"/>
            </a:lvl2pPr>
            <a:lvl3pPr marL="675977" indent="-221993">
              <a:buClr>
                <a:schemeClr val="bg2"/>
              </a:buClr>
              <a:defRPr lang="de-DE" sz="1800" smtClean="0"/>
            </a:lvl3pPr>
            <a:lvl4pPr marL="907969" indent="-231992">
              <a:buClr>
                <a:schemeClr val="bg2"/>
              </a:buClr>
              <a:defRPr lang="de-DE" sz="1800" smtClean="0"/>
            </a:lvl4pPr>
            <a:lvl5pPr marL="1129962" indent="-221993">
              <a:buClr>
                <a:schemeClr val="bg2"/>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38102389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apiteltrenner - OVB-Gold A">
    <p:spTree>
      <p:nvGrpSpPr>
        <p:cNvPr id="1" name=""/>
        <p:cNvGrpSpPr/>
        <p:nvPr/>
      </p:nvGrpSpPr>
      <p:grpSpPr>
        <a:xfrm>
          <a:off x="0" y="0"/>
          <a:ext cx="0" cy="0"/>
          <a:chOff x="0" y="0"/>
          <a:chExt cx="0" cy="0"/>
        </a:xfrm>
      </p:grpSpPr>
      <p:pic>
        <p:nvPicPr>
          <p:cNvPr id="12" name="Grafik 11" descr="Ein Bild, das Mann, Person, Anzug, Gebäude enthält.&#10;&#10;Automatisch generierte Beschreibung">
            <a:extLst>
              <a:ext uri="{FF2B5EF4-FFF2-40B4-BE49-F238E27FC236}">
                <a16:creationId xmlns:a16="http://schemas.microsoft.com/office/drawing/2014/main" id="{D8E94B7C-F054-4EEE-BD56-B8CCBEF46E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3517" r="6" b="12104"/>
          <a:stretch/>
        </p:blipFill>
        <p:spPr>
          <a:xfrm>
            <a:off x="0" y="0"/>
            <a:ext cx="11522075"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bg2"/>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27806821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apiteltrenner - OVB-Gold B">
    <p:spTree>
      <p:nvGrpSpPr>
        <p:cNvPr id="1" name=""/>
        <p:cNvGrpSpPr/>
        <p:nvPr/>
      </p:nvGrpSpPr>
      <p:grpSpPr>
        <a:xfrm>
          <a:off x="0" y="0"/>
          <a:ext cx="0" cy="0"/>
          <a:chOff x="0" y="0"/>
          <a:chExt cx="0" cy="0"/>
        </a:xfrm>
      </p:grpSpPr>
      <p:pic>
        <p:nvPicPr>
          <p:cNvPr id="19" name="Grafik 18" descr="Ein Bild, das Person, drinnen, Frau, Tisch enthält.&#10;&#10;Automatisch generierte Beschreibung">
            <a:extLst>
              <a:ext uri="{FF2B5EF4-FFF2-40B4-BE49-F238E27FC236}">
                <a16:creationId xmlns:a16="http://schemas.microsoft.com/office/drawing/2014/main" id="{5D3CEC4D-6B51-4F8E-A99E-517438F90B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08" t="16383"/>
          <a:stretch/>
        </p:blipFill>
        <p:spPr>
          <a:xfrm>
            <a:off x="-1" y="0"/>
            <a:ext cx="11522076"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bg2"/>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39789292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apiteltrenner - OVB-Gold C">
    <p:spTree>
      <p:nvGrpSpPr>
        <p:cNvPr id="1" name=""/>
        <p:cNvGrpSpPr/>
        <p:nvPr/>
      </p:nvGrpSpPr>
      <p:grpSpPr>
        <a:xfrm>
          <a:off x="0" y="0"/>
          <a:ext cx="0" cy="0"/>
          <a:chOff x="0" y="0"/>
          <a:chExt cx="0" cy="0"/>
        </a:xfrm>
      </p:grpSpPr>
      <p:pic>
        <p:nvPicPr>
          <p:cNvPr id="8" name="Grafik 7" descr="Ein Bild, das Text, Person, Tisch, mithilfe von enthält.&#10;&#10;Automatisch generierte Beschreibung">
            <a:extLst>
              <a:ext uri="{FF2B5EF4-FFF2-40B4-BE49-F238E27FC236}">
                <a16:creationId xmlns:a16="http://schemas.microsoft.com/office/drawing/2014/main" id="{7AE2BB71-1D29-4C15-8948-84AA5EA3C7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4" b="15721"/>
          <a:stretch/>
        </p:blipFill>
        <p:spPr>
          <a:xfrm>
            <a:off x="-2" y="0"/>
            <a:ext cx="11522075"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bg2"/>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20399533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F96C91CA-B69B-41B3-A176-CFD3B6622ECC}" type="slidenum">
              <a:rPr lang="de-DE" smtClean="0"/>
              <a:t>‹Nº›</a:t>
            </a:fld>
            <a:endParaRPr lang="de-DE"/>
          </a:p>
        </p:txBody>
      </p:sp>
      <p:sp>
        <p:nvSpPr>
          <p:cNvPr id="5" name="Rechteck 4"/>
          <p:cNvSpPr/>
          <p:nvPr userDrawn="1"/>
        </p:nvSpPr>
        <p:spPr>
          <a:xfrm>
            <a:off x="9390441" y="0"/>
            <a:ext cx="2131634" cy="140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 name="Datumsplatzhalter 1"/>
          <p:cNvSpPr>
            <a:spLocks noGrp="1"/>
          </p:cNvSpPr>
          <p:nvPr>
            <p:ph type="dt" sz="half" idx="10"/>
          </p:nvPr>
        </p:nvSpPr>
        <p:spPr/>
        <p:txBody>
          <a:bodyPr/>
          <a:lstStyle/>
          <a:p>
            <a:fld id="{F9039B28-708F-4BC0-B65B-27B6F45133C6}" type="datetimeFigureOut">
              <a:rPr lang="de-DE" smtClean="0"/>
              <a:t>14.04.2020</a:t>
            </a:fld>
            <a:endParaRPr lang="de-DE"/>
          </a:p>
        </p:txBody>
      </p:sp>
    </p:spTree>
    <p:extLst>
      <p:ext uri="{BB962C8B-B14F-4D97-AF65-F5344CB8AC3E}">
        <p14:creationId xmlns:p14="http://schemas.microsoft.com/office/powerpoint/2010/main" val="3808257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 OVB-Sky A">
    <p:spTree>
      <p:nvGrpSpPr>
        <p:cNvPr id="1" name=""/>
        <p:cNvGrpSpPr/>
        <p:nvPr/>
      </p:nvGrpSpPr>
      <p:grpSpPr>
        <a:xfrm>
          <a:off x="0" y="0"/>
          <a:ext cx="0" cy="0"/>
          <a:chOff x="0" y="0"/>
          <a:chExt cx="0" cy="0"/>
        </a:xfrm>
      </p:grpSpPr>
      <p:pic>
        <p:nvPicPr>
          <p:cNvPr id="12" name="Grafik 11" descr="Ein Bild, das Person, sitzend, drinnen, Mann enthält.&#10;&#10;Automatisch generierte Beschreibung">
            <a:extLst>
              <a:ext uri="{FF2B5EF4-FFF2-40B4-BE49-F238E27FC236}">
                <a16:creationId xmlns:a16="http://schemas.microsoft.com/office/drawing/2014/main" id="{6C7C6575-5FD4-4309-9061-313463D4E7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78825" y="2160588"/>
            <a:ext cx="5400000" cy="5400000"/>
            <a:chOff x="4921698" y="5386614"/>
            <a:chExt cx="759254" cy="759254"/>
          </a:xfrm>
        </p:grpSpPr>
        <p:sp>
          <p:nvSpPr>
            <p:cNvPr id="15" name="Rechteck 14"/>
            <p:cNvSpPr/>
            <p:nvPr/>
          </p:nvSpPr>
          <p:spPr>
            <a:xfrm>
              <a:off x="4921698" y="5766241"/>
              <a:ext cx="379627" cy="3796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p>
          </p:txBody>
        </p:sp>
        <p:sp>
          <p:nvSpPr>
            <p:cNvPr id="17" name="Rechteck 16"/>
            <p:cNvSpPr/>
            <p:nvPr/>
          </p:nvSpPr>
          <p:spPr>
            <a:xfrm>
              <a:off x="5300360" y="5386614"/>
              <a:ext cx="379627" cy="3796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Rechtwinkliges Dreieck 17"/>
            <p:cNvSpPr/>
            <p:nvPr/>
          </p:nvSpPr>
          <p:spPr>
            <a:xfrm rot="5400000">
              <a:off x="5301325" y="5766241"/>
              <a:ext cx="379627" cy="37962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556" y="2811600"/>
            <a:ext cx="2880000" cy="1294172"/>
          </a:xfrm>
          <a:noFill/>
        </p:spPr>
        <p:txBody>
          <a:bodyPr vert="horz" lIns="216000" tIns="36000" rIns="90000" bIns="36000" rtlCol="0" anchor="b" anchorCtr="0">
            <a:norm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556" y="4105204"/>
            <a:ext cx="2880619"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Tree>
    <p:extLst>
      <p:ext uri="{BB962C8B-B14F-4D97-AF65-F5344CB8AC3E}">
        <p14:creationId xmlns:p14="http://schemas.microsoft.com/office/powerpoint/2010/main" val="16384514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p:ext uri="{DCECCB84-F9BA-43D5-87BE-67443E8EF086}">
      <p15:sldGuideLst xmlns:p15="http://schemas.microsoft.com/office/powerpoint/2012/main">
        <p15:guide id="1" orient="horz" pos="1361" userDrawn="1">
          <p15:clr>
            <a:srgbClr val="FBAE40"/>
          </p15:clr>
        </p15:guide>
        <p15:guide id="2" pos="99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 OVB-Sky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2A6AF18A-B3BF-4538-9E05-86E8295898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7343999" y="-1801685"/>
            <a:ext cx="5041773" cy="5041773"/>
            <a:chOff x="5940150" y="4791377"/>
            <a:chExt cx="1463250" cy="1463249"/>
          </a:xfrm>
          <a:solidFill>
            <a:schemeClr val="accent6"/>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4000" y="1152000"/>
            <a:ext cx="2088000"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4952272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p:ext uri="{DCECCB84-F9BA-43D5-87BE-67443E8EF086}">
      <p15:sldGuideLst xmlns:p15="http://schemas.microsoft.com/office/powerpoint/2012/main">
        <p15:guide id="1" orient="horz" pos="2041" userDrawn="1">
          <p15:clr>
            <a:srgbClr val="FBAE40"/>
          </p15:clr>
        </p15:guide>
        <p15:guide id="2" pos="417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trenner - OVB-Sky C">
    <p:spTree>
      <p:nvGrpSpPr>
        <p:cNvPr id="1" name=""/>
        <p:cNvGrpSpPr/>
        <p:nvPr/>
      </p:nvGrpSpPr>
      <p:grpSpPr>
        <a:xfrm>
          <a:off x="0" y="0"/>
          <a:ext cx="0" cy="0"/>
          <a:chOff x="0" y="0"/>
          <a:chExt cx="0" cy="0"/>
        </a:xfrm>
      </p:grpSpPr>
      <p:pic>
        <p:nvPicPr>
          <p:cNvPr id="19" name="Grafik 18" descr="Ein Bild, das Person, sitzend, Laptop, Tisch enthält.&#10;&#10;Automatisch generierte Beschreibung">
            <a:extLst>
              <a:ext uri="{FF2B5EF4-FFF2-40B4-BE49-F238E27FC236}">
                <a16:creationId xmlns:a16="http://schemas.microsoft.com/office/drawing/2014/main" id="{4C2AF81C-318E-41DE-A4B5-0A470CBB50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grpSp>
        <p:nvGrpSpPr>
          <p:cNvPr id="15" name="Gruppieren 14"/>
          <p:cNvGrpSpPr/>
          <p:nvPr userDrawn="1"/>
        </p:nvGrpSpPr>
        <p:grpSpPr>
          <a:xfrm>
            <a:off x="6625133" y="223200"/>
            <a:ext cx="5040560" cy="5040560"/>
            <a:chOff x="2195736" y="4791379"/>
            <a:chExt cx="1463248" cy="1463248"/>
          </a:xfrm>
          <a:solidFill>
            <a:schemeClr val="accent6"/>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anchor="t" anchorCtr="0">
            <a:norm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9198137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extLst>
    <p:ext uri="{DCECCB84-F9BA-43D5-87BE-67443E8EF086}">
      <p15:sldGuideLst xmlns:p15="http://schemas.microsoft.com/office/powerpoint/2012/main">
        <p15:guide id="1" pos="417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folie - OVB-Himmbee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CFD85AE4-C205-432E-A820-CE71B8A93E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dirty="0"/>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14.04.2020</a:t>
            </a:fld>
            <a:endParaRPr lang="de-DE"/>
          </a:p>
        </p:txBody>
      </p:sp>
      <p:sp>
        <p:nvSpPr>
          <p:cNvPr id="19" name="Titel 1">
            <a:extLst>
              <a:ext uri="{FF2B5EF4-FFF2-40B4-BE49-F238E27FC236}">
                <a16:creationId xmlns:a16="http://schemas.microsoft.com/office/drawing/2014/main" id="{C81A00C0-C446-4621-AB7D-C1E5920B94EC}"/>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265D4FF9-81D8-4D32-B838-F2CC395FA036}"/>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8580045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1" y="6192415"/>
            <a:ext cx="11522075" cy="287759"/>
          </a:xfrm>
          <a:prstGeom prst="rect">
            <a:avLst/>
          </a:prstGeom>
          <a:solidFill>
            <a:schemeClr val="bg1"/>
          </a:solidFill>
        </p:spPr>
        <p:txBody>
          <a:bodyPr vert="horz" lIns="576000" tIns="57598" rIns="0" bIns="57598" rtlCol="0" anchor="ctr"/>
          <a:lstStyle>
            <a:lvl1pPr algn="l">
              <a:defRPr sz="900">
                <a:solidFill>
                  <a:srgbClr val="808080"/>
                </a:solidFill>
              </a:defRPr>
            </a:lvl1pPr>
          </a:lstStyle>
          <a:p>
            <a:endParaRPr lang="de-DE" dirty="0"/>
          </a:p>
        </p:txBody>
      </p:sp>
      <p:sp>
        <p:nvSpPr>
          <p:cNvPr id="2" name="Titelplatzhalter 1"/>
          <p:cNvSpPr>
            <a:spLocks noGrp="1"/>
          </p:cNvSpPr>
          <p:nvPr>
            <p:ph type="title"/>
          </p:nvPr>
        </p:nvSpPr>
        <p:spPr>
          <a:xfrm>
            <a:off x="576104" y="246378"/>
            <a:ext cx="9823257" cy="816400"/>
          </a:xfrm>
          <a:prstGeom prst="rect">
            <a:avLst/>
          </a:prstGeom>
          <a:noFill/>
        </p:spPr>
        <p:txBody>
          <a:bodyPr vert="horz" lIns="270000" tIns="36000" rIns="90000" bIns="36000" rtlCol="0" anchor="ctr">
            <a:noAutofit/>
          </a:bodyPr>
          <a:lstStyle/>
          <a:p>
            <a:r>
              <a:rPr lang="de-DE" dirty="0"/>
              <a:t>Titel durch Klicken bearbeiten</a:t>
            </a:r>
          </a:p>
        </p:txBody>
      </p:sp>
      <p:sp>
        <p:nvSpPr>
          <p:cNvPr id="3" name="Textplatzhalter 2"/>
          <p:cNvSpPr>
            <a:spLocks noGrp="1"/>
          </p:cNvSpPr>
          <p:nvPr>
            <p:ph type="body" idx="1"/>
          </p:nvPr>
        </p:nvSpPr>
        <p:spPr>
          <a:xfrm>
            <a:off x="576104" y="1334942"/>
            <a:ext cx="10657539" cy="4626781"/>
          </a:xfrm>
          <a:prstGeom prst="rect">
            <a:avLst/>
          </a:prstGeom>
        </p:spPr>
        <p:txBody>
          <a:bodyPr vert="horz" lIns="270000" tIns="36000" rIns="90000" bIns="36000" rtlCol="0">
            <a:norm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649469" y="6192415"/>
            <a:ext cx="1152127" cy="287759"/>
          </a:xfrm>
          <a:prstGeom prst="rect">
            <a:avLst/>
          </a:prstGeom>
        </p:spPr>
        <p:txBody>
          <a:bodyPr vert="horz" lIns="115196" tIns="57598" rIns="115196" bIns="57598" rtlCol="0" anchor="ctr"/>
          <a:lstStyle>
            <a:lvl1pPr algn="ctr">
              <a:defRPr sz="900">
                <a:solidFill>
                  <a:srgbClr val="808080"/>
                </a:solidFill>
              </a:defRPr>
            </a:lvl1pPr>
          </a:lstStyle>
          <a:p>
            <a:fld id="{F9039B28-708F-4BC0-B65B-27B6F45133C6}" type="datetimeFigureOut">
              <a:rPr lang="de-DE" smtClean="0"/>
              <a:pPr/>
              <a:t>14.04.2020</a:t>
            </a:fld>
            <a:endParaRPr lang="de-DE" dirty="0"/>
          </a:p>
        </p:txBody>
      </p:sp>
      <p:sp>
        <p:nvSpPr>
          <p:cNvPr id="6" name="Foliennummernplatzhalter 5"/>
          <p:cNvSpPr>
            <a:spLocks noGrp="1"/>
          </p:cNvSpPr>
          <p:nvPr>
            <p:ph type="sldNum" sz="quarter" idx="4"/>
          </p:nvPr>
        </p:nvSpPr>
        <p:spPr>
          <a:xfrm>
            <a:off x="10801597" y="6192415"/>
            <a:ext cx="419122" cy="287759"/>
          </a:xfrm>
          <a:prstGeom prst="rect">
            <a:avLst/>
          </a:prstGeom>
        </p:spPr>
        <p:txBody>
          <a:bodyPr vert="horz" lIns="0" tIns="57598" rIns="0" bIns="57598" rtlCol="0" anchor="ctr"/>
          <a:lstStyle>
            <a:lvl1pPr algn="r">
              <a:defRPr sz="900">
                <a:solidFill>
                  <a:srgbClr val="808080"/>
                </a:solidFill>
              </a:defRPr>
            </a:lvl1pPr>
          </a:lstStyle>
          <a:p>
            <a:fld id="{F96C91CA-B69B-41B3-A176-CFD3B6622ECC}" type="slidenum">
              <a:rPr lang="de-DE" smtClean="0"/>
              <a:pPr/>
              <a:t>‹Nº›</a:t>
            </a:fld>
            <a:endParaRPr lang="de-DE" dirty="0"/>
          </a:p>
        </p:txBody>
      </p:sp>
    </p:spTree>
    <p:extLst>
      <p:ext uri="{BB962C8B-B14F-4D97-AF65-F5344CB8AC3E}">
        <p14:creationId xmlns:p14="http://schemas.microsoft.com/office/powerpoint/2010/main" val="982325766"/>
      </p:ext>
    </p:extLst>
  </p:cSld>
  <p:clrMap bg1="lt1" tx1="dk1" bg2="lt2" tx2="dk2" accent1="accent1" accent2="accent2" accent3="accent3" accent4="accent4" accent5="accent5" accent6="accent6" hlink="hlink" folHlink="folHlink"/>
  <p:sldLayoutIdLst>
    <p:sldLayoutId id="2147483662" r:id="rId1"/>
    <p:sldLayoutId id="2147483712" r:id="rId2"/>
    <p:sldLayoutId id="2147483663" r:id="rId3"/>
    <p:sldLayoutId id="2147483654" r:id="rId4"/>
    <p:sldLayoutId id="2147483670" r:id="rId5"/>
    <p:sldLayoutId id="2147483694" r:id="rId6"/>
    <p:sldLayoutId id="2147483695" r:id="rId7"/>
    <p:sldLayoutId id="2147483696" r:id="rId8"/>
    <p:sldLayoutId id="2147483649" r:id="rId9"/>
    <p:sldLayoutId id="2147483713" r:id="rId10"/>
    <p:sldLayoutId id="2147483672" r:id="rId11"/>
    <p:sldLayoutId id="2147483675" r:id="rId12"/>
    <p:sldLayoutId id="2147483676" r:id="rId13"/>
    <p:sldLayoutId id="2147483697" r:id="rId14"/>
    <p:sldLayoutId id="2147483698" r:id="rId15"/>
    <p:sldLayoutId id="2147483699" r:id="rId16"/>
    <p:sldLayoutId id="2147483660" r:id="rId17"/>
    <p:sldLayoutId id="2147483714" r:id="rId18"/>
    <p:sldLayoutId id="2147483661" r:id="rId19"/>
    <p:sldLayoutId id="2147483677" r:id="rId20"/>
    <p:sldLayoutId id="2147483678" r:id="rId21"/>
    <p:sldLayoutId id="2147483700" r:id="rId22"/>
    <p:sldLayoutId id="2147483701" r:id="rId23"/>
    <p:sldLayoutId id="2147483702" r:id="rId24"/>
    <p:sldLayoutId id="2147483664" r:id="rId25"/>
    <p:sldLayoutId id="2147483715" r:id="rId26"/>
    <p:sldLayoutId id="2147483665" r:id="rId27"/>
    <p:sldLayoutId id="2147483671" r:id="rId28"/>
    <p:sldLayoutId id="2147483673" r:id="rId29"/>
    <p:sldLayoutId id="2147483703" r:id="rId30"/>
    <p:sldLayoutId id="2147483704" r:id="rId31"/>
    <p:sldLayoutId id="2147483705" r:id="rId32"/>
    <p:sldLayoutId id="2147483666" r:id="rId33"/>
    <p:sldLayoutId id="2147483716" r:id="rId34"/>
    <p:sldLayoutId id="2147483667" r:id="rId35"/>
    <p:sldLayoutId id="2147483679" r:id="rId36"/>
    <p:sldLayoutId id="2147483680" r:id="rId37"/>
    <p:sldLayoutId id="2147483706" r:id="rId38"/>
    <p:sldLayoutId id="2147483707" r:id="rId39"/>
    <p:sldLayoutId id="2147483708" r:id="rId40"/>
    <p:sldLayoutId id="2147483689" r:id="rId41"/>
    <p:sldLayoutId id="2147483717" r:id="rId42"/>
    <p:sldLayoutId id="2147483669" r:id="rId43"/>
    <p:sldLayoutId id="2147483681" r:id="rId44"/>
    <p:sldLayoutId id="2147483682" r:id="rId45"/>
    <p:sldLayoutId id="2147483709" r:id="rId46"/>
    <p:sldLayoutId id="2147483710" r:id="rId47"/>
    <p:sldLayoutId id="2147483711"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655" r:id="rId57"/>
  </p:sldLayoutIdLst>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xStyles>
    <p:titleStyle>
      <a:lvl1pPr algn="l" defTabSz="1151961" rtl="0" eaLnBrk="1" latinLnBrk="0" hangingPunct="1">
        <a:spcBef>
          <a:spcPct val="0"/>
        </a:spcBef>
        <a:buNone/>
        <a:defRPr sz="2400" b="1" kern="1200">
          <a:solidFill>
            <a:schemeClr val="tx1"/>
          </a:solidFill>
          <a:latin typeface="+mn-lt"/>
          <a:ea typeface="+mj-ea"/>
          <a:cs typeface="Arial" panose="020B0604020202020204" pitchFamily="34" charset="0"/>
        </a:defRPr>
      </a:lvl1pPr>
    </p:titleStyle>
    <p:bodyStyle>
      <a:lvl1pPr marL="266700"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1pPr>
      <a:lvl2pPr marL="542925" indent="-276225" algn="l" defTabSz="1151961" rtl="0" eaLnBrk="1" latinLnBrk="0" hangingPunct="1">
        <a:spcBef>
          <a:spcPct val="20000"/>
        </a:spcBef>
        <a:buClrTx/>
        <a:buFont typeface="Wingdings" panose="05000000000000000000" pitchFamily="2" charset="2"/>
        <a:buChar char="§"/>
        <a:tabLst/>
        <a:defRPr sz="1800" kern="1200">
          <a:solidFill>
            <a:schemeClr val="tx1"/>
          </a:solidFill>
          <a:latin typeface="+mn-lt"/>
          <a:ea typeface="+mn-ea"/>
          <a:cs typeface="Arial" panose="020B0604020202020204" pitchFamily="34" charset="0"/>
        </a:defRPr>
      </a:lvl2pPr>
      <a:lvl3pPr marL="8096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3pPr>
      <a:lvl4pPr marL="10763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4pPr>
      <a:lvl5pPr marL="13430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5pPr>
      <a:lvl6pPr marL="3167893"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3874"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19854"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5835"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gif"/><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jpe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jpe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jpeg"/><Relationship Id="rId18" Type="http://schemas.openxmlformats.org/officeDocument/2006/relationships/image" Target="../media/image67.png"/><Relationship Id="rId3" Type="http://schemas.openxmlformats.org/officeDocument/2006/relationships/image" Target="../media/image52.jpeg"/><Relationship Id="rId21" Type="http://schemas.openxmlformats.org/officeDocument/2006/relationships/image" Target="../media/image70.png"/><Relationship Id="rId7" Type="http://schemas.openxmlformats.org/officeDocument/2006/relationships/image" Target="../media/image56.jpe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51.jpeg"/><Relationship Id="rId16" Type="http://schemas.openxmlformats.org/officeDocument/2006/relationships/image" Target="../media/image65.png"/><Relationship Id="rId20" Type="http://schemas.openxmlformats.org/officeDocument/2006/relationships/image" Target="../media/image69.jpeg"/><Relationship Id="rId1" Type="http://schemas.openxmlformats.org/officeDocument/2006/relationships/slideLayout" Target="../slideLayouts/slideLayout4.xml"/><Relationship Id="rId6" Type="http://schemas.openxmlformats.org/officeDocument/2006/relationships/image" Target="../media/image55.jpeg"/><Relationship Id="rId11" Type="http://schemas.openxmlformats.org/officeDocument/2006/relationships/image" Target="../media/image60.jpeg"/><Relationship Id="rId5" Type="http://schemas.openxmlformats.org/officeDocument/2006/relationships/image" Target="../media/image54.jpeg"/><Relationship Id="rId15" Type="http://schemas.openxmlformats.org/officeDocument/2006/relationships/image" Target="../media/image64.jpeg"/><Relationship Id="rId23" Type="http://schemas.openxmlformats.org/officeDocument/2006/relationships/image" Target="../media/image72.jpeg"/><Relationship Id="rId10" Type="http://schemas.openxmlformats.org/officeDocument/2006/relationships/image" Target="../media/image59.jpeg"/><Relationship Id="rId19" Type="http://schemas.openxmlformats.org/officeDocument/2006/relationships/image" Target="../media/image68.jpeg"/><Relationship Id="rId4" Type="http://schemas.openxmlformats.org/officeDocument/2006/relationships/image" Target="../media/image53.jpeg"/><Relationship Id="rId9" Type="http://schemas.openxmlformats.org/officeDocument/2006/relationships/image" Target="../media/image58.jpeg"/><Relationship Id="rId14" Type="http://schemas.openxmlformats.org/officeDocument/2006/relationships/image" Target="../media/image63.jpeg"/><Relationship Id="rId22"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8" Type="http://schemas.openxmlformats.org/officeDocument/2006/relationships/hyperlink" Target="http://images.google.es/imgres?imgurl=http://www.hansa.es/uploads/pics/thermostat_sicherheit_290x290_7969b4_01.jpg&amp;imgrefurl=http://www.hansa.es/Seguridad-ahorro-y-confort.3135.0.html&amp;h=290&amp;w=290&amp;sz=12&amp;hl=es&amp;start=25&amp;um=1&amp;usg=__4uZY4izEZbNSyzMzKkX9WCaS74w=&amp;tbnid=VtbSvfqMIYBeZM:&amp;tbnh=115&amp;tbnw=115&amp;prev=/images?q=abrir+el+grifo&amp;start=20&amp;ndsp=20&amp;um=1&amp;hl=es&amp;sa=N" TargetMode="External"/><Relationship Id="rId13" Type="http://schemas.openxmlformats.org/officeDocument/2006/relationships/image" Target="../media/image24.jpeg"/><Relationship Id="rId18" Type="http://schemas.openxmlformats.org/officeDocument/2006/relationships/hyperlink" Target="http://images.google.es/imgres?imgurl=http://bp1.blogger.com/_Th3ce91a8X0/SImjm9_35XI/AAAAAAAAAMk/7eYmWASg4XQ/s320/repostar-combustible.jpg&amp;imgrefurl=http://www.microjetas.com/2008_07_20_archive.html&amp;h=244&amp;w=320&amp;sz=16&amp;hl=es&amp;start=60&amp;um=1&amp;usg=__c3IQlFCUXM-vaHbU1bIAp9GdfHE=&amp;tbnid=3CZUbqb_cx5cqM:&amp;tbnh=90&amp;tbnw=118&amp;prev=/images?q=repostar&amp;start=40&amp;ndsp=20&amp;um=1&amp;hl=es&amp;sa=N" TargetMode="External"/><Relationship Id="rId3" Type="http://schemas.openxmlformats.org/officeDocument/2006/relationships/image" Target="../media/image19.jpeg"/><Relationship Id="rId7" Type="http://schemas.openxmlformats.org/officeDocument/2006/relationships/image" Target="../media/image21.jpeg"/><Relationship Id="rId12" Type="http://schemas.openxmlformats.org/officeDocument/2006/relationships/hyperlink" Target="http://images.google.es/imgres?imgurl=https://www.banreservas.com.do/NR/rdonlyres/26A3C757-B650-4A82-8AE2-B516ED31A09A/1442/Nevera26piescubicos10BR.jpg&amp;imgrefurl=https://www.banreservas.com.do/fportal/10BRm%C3%A1s2.htm&amp;h=300&amp;w=300&amp;sz=94&amp;hl=es&amp;start=19&amp;um=1&amp;usg=__soVHKWHk7JaYjfd692YV8_xs7yY=&amp;tbnid=q_2dK0i17wCQYM:&amp;tbnh=116&amp;tbnw=116&amp;prev=/images?q=nevera&amp;um=1&amp;hl=es&amp;sa=G" TargetMode="External"/><Relationship Id="rId17" Type="http://schemas.openxmlformats.org/officeDocument/2006/relationships/image" Target="../media/image26.jpeg"/><Relationship Id="rId2" Type="http://schemas.openxmlformats.org/officeDocument/2006/relationships/hyperlink" Target="http://images.google.es/imgres?imgurl=http://www.ignorancia.org/uploads/images/despertador/despertador-11d.jpg&amp;imgrefurl=http://feter69.blogspot.com/2007/11/buen-despertar.html&amp;h=640&amp;w=480&amp;sz=74&amp;hl=es&amp;start=17&amp;um=1&amp;usg=__F5dhDZlvPGCBq2mDilaRZPXBUtw=&amp;tbnid=MD7rkWrdbWrdGM:&amp;tbnh=137&amp;tbnw=103&amp;prev=/images?q=despertar&amp;um=1&amp;hl=es&amp;sa=N" TargetMode="External"/><Relationship Id="rId16" Type="http://schemas.openxmlformats.org/officeDocument/2006/relationships/hyperlink" Target="http://images.google.es/imgres?imgurl=http://www.terra.org/bd_imagenes/0004147.jpg&amp;imgrefurl=http://www.terra.org/articulos/art01121.html&amp;h=291&amp;w=250&amp;sz=9&amp;hl=es&amp;start=20&amp;um=1&amp;usg=__tHEWREO3TVdBDh0w5iH7_1gKYyA=&amp;tbnid=eToEB2tGXpVJ7M:&amp;tbnh=115&amp;tbnw=99&amp;prev=/images?q=ir+en+bicicleta&amp;ndsp=20&amp;um=1&amp;hl=es&amp;sa=N" TargetMode="External"/><Relationship Id="rId1" Type="http://schemas.openxmlformats.org/officeDocument/2006/relationships/slideLayout" Target="../slideLayouts/slideLayout4.xml"/><Relationship Id="rId6" Type="http://schemas.openxmlformats.org/officeDocument/2006/relationships/hyperlink" Target="http://images.google.es/imgres?imgurl=http://www.lamparaseiluminacion.com/wp-content/uploads/2008/05/good_night.jpg&amp;imgrefurl=http://www.lamparaseiluminacion.com/tag/l%C3%A1mpara-para-mesita-de-noche/&amp;h=317&amp;w=400&amp;sz=56&amp;hl=es&amp;start=7&amp;um=1&amp;usg=____cxa-hiazyOSfCEofQrAid_MMI=&amp;tbnid=8bO19GMCnry4-M:&amp;tbnh=98&amp;tbnw=124&amp;prev=/images?q=mesita+de+noche&amp;um=1&amp;hl=es&amp;sa=G" TargetMode="External"/><Relationship Id="rId11" Type="http://schemas.openxmlformats.org/officeDocument/2006/relationships/image" Target="../media/image23.jpeg"/><Relationship Id="rId5" Type="http://schemas.openxmlformats.org/officeDocument/2006/relationships/image" Target="../media/image20.jpeg"/><Relationship Id="rId15" Type="http://schemas.openxmlformats.org/officeDocument/2006/relationships/image" Target="../media/image25.jpeg"/><Relationship Id="rId10" Type="http://schemas.openxmlformats.org/officeDocument/2006/relationships/hyperlink" Target="http://images.google.es/imgres?imgurl=http://www.estecha.com/imagen/pozo-piedra.jpg&amp;imgrefurl=http://www.estecha.com/infer.asp?ac=11&amp;trabajo=listar&amp;pa=pozos_fuentes&amp;gr=pozos_fuentes&amp;h=648&amp;w=480&amp;sz=53&amp;hl=es&amp;start=6&amp;um=1&amp;usg=__JGCNcHxkj_flUy8XdeleWCJeYYk=&amp;tbnid=gDMdCuBUSrI23M:&amp;tbnh=137&amp;tbnw=101&amp;prev=/images?q=agua+del+pozo&amp;ndsp=20&amp;um=1&amp;hl=es&amp;sa=N" TargetMode="External"/><Relationship Id="rId19" Type="http://schemas.openxmlformats.org/officeDocument/2006/relationships/image" Target="../media/image27.jpeg"/><Relationship Id="rId4" Type="http://schemas.openxmlformats.org/officeDocument/2006/relationships/hyperlink" Target="http://images.google.es/imgres?imgurl=http://srv0106-06.oak1.imeem.com/g/p/6c461da304a652358d47e3241811c24e_web.jpg&amp;imgrefurl=http://cid-6b645d9a9edb5894.spaces.live.com/&amp;h=413&amp;w=550&amp;sz=14&amp;hl=es&amp;start=53&amp;um=1&amp;usg=__kIg7WXk4gQ5bC1D0RnXCC6G7hKY=&amp;tbnid=vl4UiHbsgJldoM:&amp;tbnh=100&amp;tbnw=133&amp;prev=/images?q=encender+la+luz&amp;start=40&amp;ndsp=20&amp;um=1&amp;hl=es&amp;sa=N" TargetMode="External"/><Relationship Id="rId9" Type="http://schemas.openxmlformats.org/officeDocument/2006/relationships/image" Target="../media/image22.jpeg"/><Relationship Id="rId14" Type="http://schemas.openxmlformats.org/officeDocument/2006/relationships/hyperlink" Target="http://images.google.es/imgres?imgurl=http://www.jardineria.pro/wp-content/uploads/2008/04/huerta.jpg&amp;imgrefurl=http://www.jardineria.pro/11-04-2008/sectores/horticultura/tareas-para-el-mes-de-abril-iii-que-hacer-en-nuestro-huerto&amp;h=355&amp;w=335&amp;sz=15&amp;hl=es&amp;start=105&amp;um=1&amp;usg=___5B4IhqSwiKbwb0eS66dJmPvvJo=&amp;tbnid=nQ-nJ5NMo-0LiM:&amp;tbnh=121&amp;tbnw=114&amp;prev=/images?q=huerto&amp;start=100&amp;ndsp=20&amp;um=1&amp;hl=es&amp;sa=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CAA4E5-4E0B-478A-94ED-E35359585F0A}"/>
              </a:ext>
            </a:extLst>
          </p:cNvPr>
          <p:cNvSpPr>
            <a:spLocks noGrp="1"/>
          </p:cNvSpPr>
          <p:nvPr>
            <p:ph type="ctrTitle"/>
          </p:nvPr>
        </p:nvSpPr>
        <p:spPr/>
        <p:txBody>
          <a:bodyPr/>
          <a:lstStyle/>
          <a:p>
            <a:r>
              <a:rPr lang="es-ES" dirty="0"/>
              <a:t>Grado 3</a:t>
            </a:r>
          </a:p>
        </p:txBody>
      </p:sp>
      <p:sp>
        <p:nvSpPr>
          <p:cNvPr id="3" name="Subtítulo 2">
            <a:extLst>
              <a:ext uri="{FF2B5EF4-FFF2-40B4-BE49-F238E27FC236}">
                <a16:creationId xmlns:a16="http://schemas.microsoft.com/office/drawing/2014/main" id="{E4DF82E9-15F4-4659-A712-C94E4BF636CE}"/>
              </a:ext>
            </a:extLst>
          </p:cNvPr>
          <p:cNvSpPr>
            <a:spLocks noGrp="1"/>
          </p:cNvSpPr>
          <p:nvPr>
            <p:ph type="subTitle" idx="1"/>
          </p:nvPr>
        </p:nvSpPr>
        <p:spPr/>
        <p:txBody>
          <a:bodyPr/>
          <a:lstStyle/>
          <a:p>
            <a:r>
              <a:rPr lang="es-ES" dirty="0"/>
              <a:t>01.01.2020</a:t>
            </a:r>
          </a:p>
        </p:txBody>
      </p:sp>
    </p:spTree>
    <p:extLst>
      <p:ext uri="{BB962C8B-B14F-4D97-AF65-F5344CB8AC3E}">
        <p14:creationId xmlns:p14="http://schemas.microsoft.com/office/powerpoint/2010/main" val="38260459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0D8F01-9D29-4DE8-AA13-F337D685E7B5}"/>
              </a:ext>
            </a:extLst>
          </p:cNvPr>
          <p:cNvSpPr>
            <a:spLocks noGrp="1"/>
          </p:cNvSpPr>
          <p:nvPr>
            <p:ph type="title"/>
          </p:nvPr>
        </p:nvSpPr>
        <p:spPr/>
        <p:txBody>
          <a:bodyPr/>
          <a:lstStyle/>
          <a:p>
            <a:r>
              <a:rPr lang="es-ES" dirty="0"/>
              <a:t>Diamante de la inversión</a:t>
            </a:r>
          </a:p>
        </p:txBody>
      </p:sp>
      <p:pic>
        <p:nvPicPr>
          <p:cNvPr id="3" name="Imagen 2">
            <a:extLst>
              <a:ext uri="{FF2B5EF4-FFF2-40B4-BE49-F238E27FC236}">
                <a16:creationId xmlns:a16="http://schemas.microsoft.com/office/drawing/2014/main" id="{E9E2EC58-CB6B-4212-9952-6BC3008A960A}"/>
              </a:ext>
            </a:extLst>
          </p:cNvPr>
          <p:cNvPicPr>
            <a:picLocks noChangeAspect="1"/>
          </p:cNvPicPr>
          <p:nvPr/>
        </p:nvPicPr>
        <p:blipFill>
          <a:blip r:embed="rId2"/>
          <a:stretch>
            <a:fillRect/>
          </a:stretch>
        </p:blipFill>
        <p:spPr>
          <a:xfrm>
            <a:off x="2880717" y="1727919"/>
            <a:ext cx="6229350" cy="3781425"/>
          </a:xfrm>
          <a:prstGeom prst="rect">
            <a:avLst/>
          </a:prstGeom>
        </p:spPr>
      </p:pic>
    </p:spTree>
    <p:extLst>
      <p:ext uri="{BB962C8B-B14F-4D97-AF65-F5344CB8AC3E}">
        <p14:creationId xmlns:p14="http://schemas.microsoft.com/office/powerpoint/2010/main" val="325025798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31153-DF1B-4D88-ABB7-42BBFF2E52D2}"/>
              </a:ext>
            </a:extLst>
          </p:cNvPr>
          <p:cNvSpPr>
            <a:spLocks noGrp="1"/>
          </p:cNvSpPr>
          <p:nvPr>
            <p:ph type="title"/>
          </p:nvPr>
        </p:nvSpPr>
        <p:spPr/>
        <p:txBody>
          <a:bodyPr/>
          <a:lstStyle/>
          <a:p>
            <a:r>
              <a:rPr lang="es-ES" dirty="0"/>
              <a:t>Diversificación</a:t>
            </a:r>
          </a:p>
        </p:txBody>
      </p:sp>
      <p:sp>
        <p:nvSpPr>
          <p:cNvPr id="3" name="Marcador de número de diapositiva 1">
            <a:extLst>
              <a:ext uri="{FF2B5EF4-FFF2-40B4-BE49-F238E27FC236}">
                <a16:creationId xmlns:a16="http://schemas.microsoft.com/office/drawing/2014/main" id="{9F590835-A3F3-4F81-B3BB-AEC1F47A29B4}"/>
              </a:ext>
            </a:extLst>
          </p:cNvPr>
          <p:cNvSpPr txBox="1">
            <a:spLocks/>
          </p:cNvSpPr>
          <p:nvPr/>
        </p:nvSpPr>
        <p:spPr>
          <a:xfrm>
            <a:off x="4936751" y="5517774"/>
            <a:ext cx="324000" cy="153888"/>
          </a:xfrm>
          <a:prstGeom prst="rect">
            <a:avLst/>
          </a:prstGeom>
        </p:spPr>
        <p:txBody>
          <a:bodyPr/>
          <a:lst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a:lstStyle>
          <a:p>
            <a:pPr fontAlgn="base">
              <a:spcAft>
                <a:spcPct val="0"/>
              </a:spcAft>
              <a:defRPr/>
            </a:pPr>
            <a:fld id="{B77B3338-9A23-4500-9D75-285F6A9D4567}" type="slidenum">
              <a:rPr lang="de-DE" smtClean="0">
                <a:solidFill>
                  <a:srgbClr val="000000"/>
                </a:solidFill>
              </a:rPr>
              <a:pPr fontAlgn="base">
                <a:spcAft>
                  <a:spcPct val="0"/>
                </a:spcAft>
                <a:defRPr/>
              </a:pPr>
              <a:t>11</a:t>
            </a:fld>
            <a:endParaRPr lang="de-DE" dirty="0">
              <a:solidFill>
                <a:srgbClr val="000000"/>
              </a:solidFill>
            </a:endParaRPr>
          </a:p>
        </p:txBody>
      </p:sp>
      <p:pic>
        <p:nvPicPr>
          <p:cNvPr id="5" name="Picture 2" descr="http://www.fancyicons.com/download/?id=3841&amp;t=png&amp;s=256">
            <a:extLst>
              <a:ext uri="{FF2B5EF4-FFF2-40B4-BE49-F238E27FC236}">
                <a16:creationId xmlns:a16="http://schemas.microsoft.com/office/drawing/2014/main" id="{98EF3EC7-235A-4F36-B5EB-EB0B866A3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21" y="2517512"/>
            <a:ext cx="1286272" cy="128627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a:extLst>
              <a:ext uri="{FF2B5EF4-FFF2-40B4-BE49-F238E27FC236}">
                <a16:creationId xmlns:a16="http://schemas.microsoft.com/office/drawing/2014/main" id="{31C13A25-4490-4436-982B-80FD1B3D3B5D}"/>
              </a:ext>
            </a:extLst>
          </p:cNvPr>
          <p:cNvCxnSpPr/>
          <p:nvPr/>
        </p:nvCxnSpPr>
        <p:spPr bwMode="auto">
          <a:xfrm>
            <a:off x="2612197" y="3237592"/>
            <a:ext cx="936104" cy="0"/>
          </a:xfrm>
          <a:prstGeom prst="straightConnector1">
            <a:avLst/>
          </a:prstGeom>
          <a:solidFill>
            <a:schemeClr val="accent1"/>
          </a:solidFill>
          <a:ln w="7620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Conector recto de flecha 6">
            <a:extLst>
              <a:ext uri="{FF2B5EF4-FFF2-40B4-BE49-F238E27FC236}">
                <a16:creationId xmlns:a16="http://schemas.microsoft.com/office/drawing/2014/main" id="{DA033BCD-1624-498C-B482-6E2F0F454B0C}"/>
              </a:ext>
            </a:extLst>
          </p:cNvPr>
          <p:cNvCxnSpPr/>
          <p:nvPr/>
        </p:nvCxnSpPr>
        <p:spPr bwMode="auto">
          <a:xfrm>
            <a:off x="2612197" y="3381608"/>
            <a:ext cx="936104" cy="864096"/>
          </a:xfrm>
          <a:prstGeom prst="straightConnector1">
            <a:avLst/>
          </a:prstGeom>
          <a:solidFill>
            <a:schemeClr val="accent1"/>
          </a:solidFill>
          <a:ln w="7620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Conector recto de flecha 7">
            <a:extLst>
              <a:ext uri="{FF2B5EF4-FFF2-40B4-BE49-F238E27FC236}">
                <a16:creationId xmlns:a16="http://schemas.microsoft.com/office/drawing/2014/main" id="{F6D5C7CC-839A-4F5E-A9DD-BCA19DCF0B9E}"/>
              </a:ext>
            </a:extLst>
          </p:cNvPr>
          <p:cNvCxnSpPr/>
          <p:nvPr/>
        </p:nvCxnSpPr>
        <p:spPr bwMode="auto">
          <a:xfrm flipV="1">
            <a:off x="2612197" y="2301488"/>
            <a:ext cx="936104" cy="638200"/>
          </a:xfrm>
          <a:prstGeom prst="straightConnector1">
            <a:avLst/>
          </a:prstGeom>
          <a:solidFill>
            <a:schemeClr val="accent1"/>
          </a:solidFill>
          <a:ln w="7620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4" descr="http://www.etceter.com/images/pill/321/16031-santander-logo.gif">
            <a:extLst>
              <a:ext uri="{FF2B5EF4-FFF2-40B4-BE49-F238E27FC236}">
                <a16:creationId xmlns:a16="http://schemas.microsoft.com/office/drawing/2014/main" id="{7000BC60-0C60-437A-92EB-732A26D480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2805" y="2204145"/>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kainova.es/wp-content/uploads/2009/07/La-Caixa.png">
            <a:extLst>
              <a:ext uri="{FF2B5EF4-FFF2-40B4-BE49-F238E27FC236}">
                <a16:creationId xmlns:a16="http://schemas.microsoft.com/office/drawing/2014/main" id="{BC94C4DD-9693-4152-968B-6B73E2960B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9979" y="2183041"/>
            <a:ext cx="361785"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img3.wikia.nocookie.net/__cb20130408215021/warframe/images/archive/7/78/20130408220026!Facebook_logo(2).png">
            <a:extLst>
              <a:ext uri="{FF2B5EF4-FFF2-40B4-BE49-F238E27FC236}">
                <a16:creationId xmlns:a16="http://schemas.microsoft.com/office/drawing/2014/main" id="{874944EE-0C58-4171-931B-A51FDDD55F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1161" y="2183648"/>
            <a:ext cx="360000" cy="352072"/>
          </a:xfrm>
          <a:prstGeom prst="rect">
            <a:avLst/>
          </a:prstGeom>
          <a:noFill/>
          <a:extLst>
            <a:ext uri="{909E8E84-426E-40DD-AFC4-6F175D3DCCD1}">
              <a14:hiddenFill xmlns:a14="http://schemas.microsoft.com/office/drawing/2010/main">
                <a:solidFill>
                  <a:srgbClr val="FFFFFF"/>
                </a:solidFill>
              </a14:hiddenFill>
            </a:ext>
          </a:extLst>
        </p:spPr>
      </p:pic>
      <p:sp>
        <p:nvSpPr>
          <p:cNvPr id="12" name="Multiplicar 21">
            <a:extLst>
              <a:ext uri="{FF2B5EF4-FFF2-40B4-BE49-F238E27FC236}">
                <a16:creationId xmlns:a16="http://schemas.microsoft.com/office/drawing/2014/main" id="{152B692F-FA9E-42F5-99AF-B7C99FB852EA}"/>
              </a:ext>
            </a:extLst>
          </p:cNvPr>
          <p:cNvSpPr/>
          <p:nvPr/>
        </p:nvSpPr>
        <p:spPr bwMode="auto">
          <a:xfrm>
            <a:off x="4478825" y="1977521"/>
            <a:ext cx="720000" cy="720080"/>
          </a:xfrm>
          <a:prstGeom prst="mathMultiply">
            <a:avLst>
              <a:gd name="adj1" fmla="val 12328"/>
            </a:avLst>
          </a:prstGeom>
          <a:solidFill>
            <a:srgbClr val="FF0000"/>
          </a:solidFill>
          <a:ln w="9525" cap="flat" cmpd="sng" algn="ctr">
            <a:solidFill>
              <a:schemeClr val="tx2"/>
            </a:solidFill>
            <a:prstDash val="solid"/>
            <a:round/>
            <a:headEnd type="none" w="med" len="med"/>
            <a:tailEnd type="none" w="med" len="med"/>
          </a:ln>
          <a:effectLst/>
        </p:spPr>
        <p:txBody>
          <a:bodyPr rtlCol="0" anchor="ctr"/>
          <a:lstStyle/>
          <a:p>
            <a:pPr algn="ctr"/>
            <a:endParaRPr lang="es-ES"/>
          </a:p>
        </p:txBody>
      </p:sp>
      <p:grpSp>
        <p:nvGrpSpPr>
          <p:cNvPr id="13" name="Grupo 12">
            <a:extLst>
              <a:ext uri="{FF2B5EF4-FFF2-40B4-BE49-F238E27FC236}">
                <a16:creationId xmlns:a16="http://schemas.microsoft.com/office/drawing/2014/main" id="{F70AE1C1-B7C9-4CF1-A0C0-D40CDD891E41}"/>
              </a:ext>
            </a:extLst>
          </p:cNvPr>
          <p:cNvGrpSpPr/>
          <p:nvPr/>
        </p:nvGrpSpPr>
        <p:grpSpPr>
          <a:xfrm>
            <a:off x="3665668" y="3034882"/>
            <a:ext cx="4797672" cy="374896"/>
            <a:chOff x="3385111" y="2657072"/>
            <a:chExt cx="4797672" cy="374896"/>
          </a:xfrm>
        </p:grpSpPr>
        <p:pic>
          <p:nvPicPr>
            <p:cNvPr id="14" name="Picture 4" descr="http://www.etceter.com/images/pill/321/16031-santander-logo.gif">
              <a:extLst>
                <a:ext uri="{FF2B5EF4-FFF2-40B4-BE49-F238E27FC236}">
                  <a16:creationId xmlns:a16="http://schemas.microsoft.com/office/drawing/2014/main" id="{CED9196E-7351-46BC-A29A-3D201174B9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85111" y="2693072"/>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www.kainova.es/wp-content/uploads/2009/07/La-Caixa.png">
              <a:extLst>
                <a:ext uri="{FF2B5EF4-FFF2-40B4-BE49-F238E27FC236}">
                  <a16:creationId xmlns:a16="http://schemas.microsoft.com/office/drawing/2014/main" id="{88F75E26-3F69-45DD-8780-A0E54AFAE9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2285" y="2671968"/>
              <a:ext cx="361785"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img3.wikia.nocookie.net/__cb20130408215021/warframe/images/archive/7/78/20130408220026!Facebook_logo(2).png">
              <a:extLst>
                <a:ext uri="{FF2B5EF4-FFF2-40B4-BE49-F238E27FC236}">
                  <a16:creationId xmlns:a16="http://schemas.microsoft.com/office/drawing/2014/main" id="{83F365BA-7A10-4EDC-BE57-1EEC42BA2D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3467" y="2672575"/>
              <a:ext cx="360000" cy="3520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http://epicappsolutions.com/wp-content/uploads/2013/10/apple-logo-png-transparent.png">
              <a:extLst>
                <a:ext uri="{FF2B5EF4-FFF2-40B4-BE49-F238E27FC236}">
                  <a16:creationId xmlns:a16="http://schemas.microsoft.com/office/drawing/2014/main" id="{BDAA6627-E5B1-46F8-8F57-5F4BC827C15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9554" y="2657072"/>
              <a:ext cx="307917" cy="36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upload.wikimedia.org/wikipedia/commons/e/ee/Logo_brand_Adidas.png">
              <a:extLst>
                <a:ext uri="{FF2B5EF4-FFF2-40B4-BE49-F238E27FC236}">
                  <a16:creationId xmlns:a16="http://schemas.microsoft.com/office/drawing/2014/main" id="{12FF5A84-4E02-407A-B0BD-F06900F8B3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9184" y="2686931"/>
              <a:ext cx="334607" cy="324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http://1.bp.blogspot.com/-U-LpsH2jcl8/T8VIRQY8lTI/AAAAAAAAGAs/LSIELGuIQZQ/s1600/Repsol+logo.png">
              <a:extLst>
                <a:ext uri="{FF2B5EF4-FFF2-40B4-BE49-F238E27FC236}">
                  <a16:creationId xmlns:a16="http://schemas.microsoft.com/office/drawing/2014/main" id="{45435FF0-7553-4A48-9A2B-0C274CE2B55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51591" y="2718587"/>
              <a:ext cx="360000" cy="2714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http://img1.wikia.nocookie.net/__cb20120630091052/farmville2/images/0/0f/Google-Logo.png">
              <a:extLst>
                <a:ext uri="{FF2B5EF4-FFF2-40B4-BE49-F238E27FC236}">
                  <a16:creationId xmlns:a16="http://schemas.microsoft.com/office/drawing/2014/main" id="{8C57A72B-6FDC-48EC-8E36-E3BB447800C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44802" y="2669112"/>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http://prensa.bayer.es/ebbsc/export/sites/es_bc_internet_prensa/es/_galleries/images/Coporate/logo_bayer_5a.jpg">
              <a:extLst>
                <a:ext uri="{FF2B5EF4-FFF2-40B4-BE49-F238E27FC236}">
                  <a16:creationId xmlns:a16="http://schemas.microsoft.com/office/drawing/2014/main" id="{4600F3CE-9D97-44D1-9B15-2D7C57471F7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35561" y="266829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descr="http://pngimg.com/upload/car_logo_PNG1643.png">
              <a:extLst>
                <a:ext uri="{FF2B5EF4-FFF2-40B4-BE49-F238E27FC236}">
                  <a16:creationId xmlns:a16="http://schemas.microsoft.com/office/drawing/2014/main" id="{70A7DADA-CD03-4554-BD65-6A2837FAB8F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29176" y="2690394"/>
              <a:ext cx="360000" cy="29335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http://www.katz.pitt.edu/facultyblog/wp-content/uploads/2013/11/amazon-logo.png">
              <a:extLst>
                <a:ext uri="{FF2B5EF4-FFF2-40B4-BE49-F238E27FC236}">
                  <a16:creationId xmlns:a16="http://schemas.microsoft.com/office/drawing/2014/main" id="{4E7CC3AB-CD65-42BE-961E-AE561615498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22783" y="2664203"/>
              <a:ext cx="360000" cy="36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Imagen 23">
            <a:extLst>
              <a:ext uri="{FF2B5EF4-FFF2-40B4-BE49-F238E27FC236}">
                <a16:creationId xmlns:a16="http://schemas.microsoft.com/office/drawing/2014/main" id="{882DC142-5552-45BF-A549-68428CA8AE0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64693" y="3737017"/>
            <a:ext cx="2196000" cy="173008"/>
          </a:xfrm>
          <a:prstGeom prst="rect">
            <a:avLst/>
          </a:prstGeom>
        </p:spPr>
      </p:pic>
      <p:pic>
        <p:nvPicPr>
          <p:cNvPr id="25" name="Imagen 24">
            <a:extLst>
              <a:ext uri="{FF2B5EF4-FFF2-40B4-BE49-F238E27FC236}">
                <a16:creationId xmlns:a16="http://schemas.microsoft.com/office/drawing/2014/main" id="{020979E8-4064-48B6-B9D0-E87CFF568F4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18118" y="3737017"/>
            <a:ext cx="2196000" cy="173008"/>
          </a:xfrm>
          <a:prstGeom prst="rect">
            <a:avLst/>
          </a:prstGeom>
        </p:spPr>
      </p:pic>
      <p:pic>
        <p:nvPicPr>
          <p:cNvPr id="26" name="Imagen 25">
            <a:extLst>
              <a:ext uri="{FF2B5EF4-FFF2-40B4-BE49-F238E27FC236}">
                <a16:creationId xmlns:a16="http://schemas.microsoft.com/office/drawing/2014/main" id="{6E0A1978-47BF-41C6-93AF-A565E429250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64693" y="3995721"/>
            <a:ext cx="2196000" cy="173008"/>
          </a:xfrm>
          <a:prstGeom prst="rect">
            <a:avLst/>
          </a:prstGeom>
        </p:spPr>
      </p:pic>
      <p:pic>
        <p:nvPicPr>
          <p:cNvPr id="27" name="Imagen 26">
            <a:extLst>
              <a:ext uri="{FF2B5EF4-FFF2-40B4-BE49-F238E27FC236}">
                <a16:creationId xmlns:a16="http://schemas.microsoft.com/office/drawing/2014/main" id="{FA43C336-63DA-4908-9927-0EEF5171AF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18118" y="3995721"/>
            <a:ext cx="2196000" cy="173008"/>
          </a:xfrm>
          <a:prstGeom prst="rect">
            <a:avLst/>
          </a:prstGeom>
        </p:spPr>
      </p:pic>
      <p:pic>
        <p:nvPicPr>
          <p:cNvPr id="28" name="Imagen 27">
            <a:extLst>
              <a:ext uri="{FF2B5EF4-FFF2-40B4-BE49-F238E27FC236}">
                <a16:creationId xmlns:a16="http://schemas.microsoft.com/office/drawing/2014/main" id="{8A54DEBB-9C61-42E3-9F36-0A20A4D1BAF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64693" y="4252160"/>
            <a:ext cx="2196000" cy="173008"/>
          </a:xfrm>
          <a:prstGeom prst="rect">
            <a:avLst/>
          </a:prstGeom>
        </p:spPr>
      </p:pic>
      <p:pic>
        <p:nvPicPr>
          <p:cNvPr id="29" name="Imagen 28">
            <a:extLst>
              <a:ext uri="{FF2B5EF4-FFF2-40B4-BE49-F238E27FC236}">
                <a16:creationId xmlns:a16="http://schemas.microsoft.com/office/drawing/2014/main" id="{18407D18-F401-4712-B87D-9789F507434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18118" y="4252160"/>
            <a:ext cx="2196000" cy="173008"/>
          </a:xfrm>
          <a:prstGeom prst="rect">
            <a:avLst/>
          </a:prstGeom>
        </p:spPr>
      </p:pic>
      <p:pic>
        <p:nvPicPr>
          <p:cNvPr id="30" name="Imagen 29">
            <a:extLst>
              <a:ext uri="{FF2B5EF4-FFF2-40B4-BE49-F238E27FC236}">
                <a16:creationId xmlns:a16="http://schemas.microsoft.com/office/drawing/2014/main" id="{AF3396E2-7ED1-4AC0-8228-12E7EE90770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64693" y="4510864"/>
            <a:ext cx="2196000" cy="173008"/>
          </a:xfrm>
          <a:prstGeom prst="rect">
            <a:avLst/>
          </a:prstGeom>
        </p:spPr>
      </p:pic>
      <p:pic>
        <p:nvPicPr>
          <p:cNvPr id="31" name="Imagen 30">
            <a:extLst>
              <a:ext uri="{FF2B5EF4-FFF2-40B4-BE49-F238E27FC236}">
                <a16:creationId xmlns:a16="http://schemas.microsoft.com/office/drawing/2014/main" id="{F13D19CE-3444-4B5D-96BB-5AB9CC74611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18118" y="4510864"/>
            <a:ext cx="2196000" cy="173008"/>
          </a:xfrm>
          <a:prstGeom prst="rect">
            <a:avLst/>
          </a:prstGeom>
        </p:spPr>
      </p:pic>
      <p:pic>
        <p:nvPicPr>
          <p:cNvPr id="32" name="Imagen 31">
            <a:extLst>
              <a:ext uri="{FF2B5EF4-FFF2-40B4-BE49-F238E27FC236}">
                <a16:creationId xmlns:a16="http://schemas.microsoft.com/office/drawing/2014/main" id="{0853D874-177F-4AB2-AA01-1A3FA50365C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72805" y="4769568"/>
            <a:ext cx="2196000" cy="173008"/>
          </a:xfrm>
          <a:prstGeom prst="rect">
            <a:avLst/>
          </a:prstGeom>
        </p:spPr>
      </p:pic>
      <p:pic>
        <p:nvPicPr>
          <p:cNvPr id="33" name="Imagen 32">
            <a:extLst>
              <a:ext uri="{FF2B5EF4-FFF2-40B4-BE49-F238E27FC236}">
                <a16:creationId xmlns:a16="http://schemas.microsoft.com/office/drawing/2014/main" id="{6584FF2B-0A7E-4F83-8836-2EE43C1F67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26230" y="4769568"/>
            <a:ext cx="2196000" cy="173008"/>
          </a:xfrm>
          <a:prstGeom prst="rect">
            <a:avLst/>
          </a:prstGeom>
        </p:spPr>
      </p:pic>
      <p:sp>
        <p:nvSpPr>
          <p:cNvPr id="34" name="Inhaltsplatzhalter 1">
            <a:extLst>
              <a:ext uri="{FF2B5EF4-FFF2-40B4-BE49-F238E27FC236}">
                <a16:creationId xmlns:a16="http://schemas.microsoft.com/office/drawing/2014/main" id="{30F80B9D-D514-4AEE-812D-0007708DE7CA}"/>
              </a:ext>
            </a:extLst>
          </p:cNvPr>
          <p:cNvSpPr txBox="1">
            <a:spLocks/>
          </p:cNvSpPr>
          <p:nvPr/>
        </p:nvSpPr>
        <p:spPr bwMode="auto">
          <a:xfrm>
            <a:off x="5022587" y="2031025"/>
            <a:ext cx="1395130" cy="703438"/>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3200" b="1" dirty="0">
                <a:solidFill>
                  <a:srgbClr val="FF0000"/>
                </a:solidFill>
                <a:effectLst>
                  <a:outerShdw blurRad="38100" dist="38100" dir="2700000" algn="tl">
                    <a:srgbClr val="000000">
                      <a:alpha val="43137"/>
                    </a:srgbClr>
                  </a:outerShdw>
                </a:effectLst>
              </a:rPr>
              <a:t>-33%</a:t>
            </a:r>
            <a:endParaRPr lang="es-ES" sz="3200" b="1" dirty="0">
              <a:solidFill>
                <a:srgbClr val="FF0000"/>
              </a:solidFill>
              <a:effectLst>
                <a:outerShdw blurRad="38100" dist="38100" dir="2700000" algn="tl">
                  <a:srgbClr val="000000">
                    <a:alpha val="43137"/>
                  </a:srgbClr>
                </a:outerShdw>
              </a:effectLst>
            </a:endParaRPr>
          </a:p>
        </p:txBody>
      </p:sp>
      <p:sp>
        <p:nvSpPr>
          <p:cNvPr id="35" name="Multiplicar 44">
            <a:extLst>
              <a:ext uri="{FF2B5EF4-FFF2-40B4-BE49-F238E27FC236}">
                <a16:creationId xmlns:a16="http://schemas.microsoft.com/office/drawing/2014/main" id="{C04381BF-FFF2-4071-B0A0-B7EC8A855097}"/>
              </a:ext>
            </a:extLst>
          </p:cNvPr>
          <p:cNvSpPr/>
          <p:nvPr/>
        </p:nvSpPr>
        <p:spPr bwMode="auto">
          <a:xfrm>
            <a:off x="7944568" y="2846749"/>
            <a:ext cx="720000" cy="720080"/>
          </a:xfrm>
          <a:prstGeom prst="mathMultiply">
            <a:avLst>
              <a:gd name="adj1" fmla="val 12328"/>
            </a:avLst>
          </a:prstGeom>
          <a:solidFill>
            <a:srgbClr val="FF0000"/>
          </a:solidFill>
          <a:ln w="9525" cap="flat" cmpd="sng" algn="ctr">
            <a:solidFill>
              <a:schemeClr val="tx2"/>
            </a:solidFill>
            <a:prstDash val="solid"/>
            <a:round/>
            <a:headEnd type="none" w="med" len="med"/>
            <a:tailEnd type="none" w="med" len="med"/>
          </a:ln>
          <a:effectLst/>
        </p:spPr>
        <p:txBody>
          <a:bodyPr rtlCol="0" anchor="ctr"/>
          <a:lstStyle/>
          <a:p>
            <a:pPr algn="ctr"/>
            <a:endParaRPr lang="es-ES"/>
          </a:p>
        </p:txBody>
      </p:sp>
      <p:sp>
        <p:nvSpPr>
          <p:cNvPr id="36" name="Inhaltsplatzhalter 1">
            <a:extLst>
              <a:ext uri="{FF2B5EF4-FFF2-40B4-BE49-F238E27FC236}">
                <a16:creationId xmlns:a16="http://schemas.microsoft.com/office/drawing/2014/main" id="{5B0D9837-FA6D-4FB3-853E-30422F4265E0}"/>
              </a:ext>
            </a:extLst>
          </p:cNvPr>
          <p:cNvSpPr txBox="1">
            <a:spLocks/>
          </p:cNvSpPr>
          <p:nvPr/>
        </p:nvSpPr>
        <p:spPr bwMode="auto">
          <a:xfrm>
            <a:off x="8355748" y="2900253"/>
            <a:ext cx="1395130" cy="703438"/>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3200" b="1" dirty="0">
                <a:solidFill>
                  <a:srgbClr val="FF0000"/>
                </a:solidFill>
                <a:effectLst>
                  <a:outerShdw blurRad="38100" dist="38100" dir="2700000" algn="tl">
                    <a:srgbClr val="000000">
                      <a:alpha val="43137"/>
                    </a:srgbClr>
                  </a:outerShdw>
                </a:effectLst>
              </a:rPr>
              <a:t>-10%</a:t>
            </a:r>
            <a:endParaRPr lang="es-ES" sz="3200" b="1" dirty="0">
              <a:solidFill>
                <a:srgbClr val="FF0000"/>
              </a:solidFill>
              <a:effectLst>
                <a:outerShdw blurRad="38100" dist="38100" dir="2700000" algn="tl">
                  <a:srgbClr val="000000">
                    <a:alpha val="43137"/>
                  </a:srgbClr>
                </a:outerShdw>
              </a:effectLst>
            </a:endParaRPr>
          </a:p>
        </p:txBody>
      </p:sp>
      <p:sp>
        <p:nvSpPr>
          <p:cNvPr id="37" name="Multiplicar 47">
            <a:extLst>
              <a:ext uri="{FF2B5EF4-FFF2-40B4-BE49-F238E27FC236}">
                <a16:creationId xmlns:a16="http://schemas.microsoft.com/office/drawing/2014/main" id="{34726F8F-1B79-4FA7-8089-1528ABA3EBDE}"/>
              </a:ext>
            </a:extLst>
          </p:cNvPr>
          <p:cNvSpPr/>
          <p:nvPr/>
        </p:nvSpPr>
        <p:spPr bwMode="auto">
          <a:xfrm>
            <a:off x="7769057" y="3967445"/>
            <a:ext cx="720000" cy="720080"/>
          </a:xfrm>
          <a:prstGeom prst="mathMultiply">
            <a:avLst>
              <a:gd name="adj1" fmla="val 12328"/>
            </a:avLst>
          </a:prstGeom>
          <a:solidFill>
            <a:srgbClr val="FF0000"/>
          </a:solidFill>
          <a:ln w="9525" cap="flat" cmpd="sng" algn="ctr">
            <a:solidFill>
              <a:schemeClr val="tx2"/>
            </a:solidFill>
            <a:prstDash val="solid"/>
            <a:round/>
            <a:headEnd type="none" w="med" len="med"/>
            <a:tailEnd type="none" w="med" len="med"/>
          </a:ln>
          <a:effectLst/>
        </p:spPr>
        <p:txBody>
          <a:bodyPr rtlCol="0" anchor="ctr"/>
          <a:lstStyle/>
          <a:p>
            <a:pPr algn="ctr"/>
            <a:endParaRPr lang="es-ES"/>
          </a:p>
        </p:txBody>
      </p:sp>
      <p:sp>
        <p:nvSpPr>
          <p:cNvPr id="38" name="Inhaltsplatzhalter 1">
            <a:extLst>
              <a:ext uri="{FF2B5EF4-FFF2-40B4-BE49-F238E27FC236}">
                <a16:creationId xmlns:a16="http://schemas.microsoft.com/office/drawing/2014/main" id="{9E273FB8-4565-41FB-8CE1-95C617371785}"/>
              </a:ext>
            </a:extLst>
          </p:cNvPr>
          <p:cNvSpPr txBox="1">
            <a:spLocks/>
          </p:cNvSpPr>
          <p:nvPr/>
        </p:nvSpPr>
        <p:spPr bwMode="auto">
          <a:xfrm>
            <a:off x="8174219" y="4020949"/>
            <a:ext cx="1395130" cy="703438"/>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3200" b="1" dirty="0">
                <a:solidFill>
                  <a:srgbClr val="FF0000"/>
                </a:solidFill>
                <a:effectLst>
                  <a:outerShdw blurRad="38100" dist="38100" dir="2700000" algn="tl">
                    <a:srgbClr val="000000">
                      <a:alpha val="43137"/>
                    </a:srgbClr>
                  </a:outerShdw>
                </a:effectLst>
              </a:rPr>
              <a:t>-1%</a:t>
            </a:r>
            <a:endParaRPr lang="es-ES"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360086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16F508-C3B0-403B-8028-17BC533E67CB}"/>
              </a:ext>
            </a:extLst>
          </p:cNvPr>
          <p:cNvSpPr>
            <a:spLocks noGrp="1"/>
          </p:cNvSpPr>
          <p:nvPr>
            <p:ph type="title"/>
          </p:nvPr>
        </p:nvSpPr>
        <p:spPr/>
        <p:txBody>
          <a:bodyPr/>
          <a:lstStyle/>
          <a:p>
            <a:r>
              <a:rPr lang="es-ES" dirty="0"/>
              <a:t>Diversificación</a:t>
            </a:r>
          </a:p>
        </p:txBody>
      </p:sp>
      <p:pic>
        <p:nvPicPr>
          <p:cNvPr id="3" name="Picture 2" descr="http://gananci.com/wp-content/uploads/2014/06/Bola-del-mundo-con-banderas.jpg">
            <a:extLst>
              <a:ext uri="{FF2B5EF4-FFF2-40B4-BE49-F238E27FC236}">
                <a16:creationId xmlns:a16="http://schemas.microsoft.com/office/drawing/2014/main" id="{A06CF212-1485-4ACE-8D6A-F61F3D4A4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4893" y="2447999"/>
            <a:ext cx="3528392" cy="3528392"/>
          </a:xfrm>
          <a:prstGeom prst="rect">
            <a:avLst/>
          </a:prstGeom>
          <a:noFill/>
          <a:extLst>
            <a:ext uri="{909E8E84-426E-40DD-AFC4-6F175D3DCCD1}">
              <a14:hiddenFill xmlns:a14="http://schemas.microsoft.com/office/drawing/2010/main">
                <a:solidFill>
                  <a:srgbClr val="FFFFFF"/>
                </a:solidFill>
              </a14:hiddenFill>
            </a:ext>
          </a:extLst>
        </p:spPr>
      </p:pic>
      <p:sp>
        <p:nvSpPr>
          <p:cNvPr id="4" name="Inhaltsplatzhalter 1">
            <a:extLst>
              <a:ext uri="{FF2B5EF4-FFF2-40B4-BE49-F238E27FC236}">
                <a16:creationId xmlns:a16="http://schemas.microsoft.com/office/drawing/2014/main" id="{7ECB06DE-A398-4BBB-BAE7-349B5DED51F0}"/>
              </a:ext>
            </a:extLst>
          </p:cNvPr>
          <p:cNvSpPr txBox="1">
            <a:spLocks/>
          </p:cNvSpPr>
          <p:nvPr/>
        </p:nvSpPr>
        <p:spPr bwMode="auto">
          <a:xfrm>
            <a:off x="551854" y="1348437"/>
            <a:ext cx="9849768" cy="621034"/>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eaLnBrk="0" fontAlgn="base" hangingPunct="0">
              <a:spcBef>
                <a:spcPct val="20000"/>
              </a:spcBef>
              <a:spcAft>
                <a:spcPct val="20000"/>
              </a:spcAft>
              <a:buClr>
                <a:schemeClr val="tx2"/>
              </a:buClr>
              <a:buSzPct val="120000"/>
              <a:defRPr/>
            </a:pPr>
            <a:r>
              <a:rPr lang="es-ES_tradnl" sz="2000" dirty="0"/>
              <a:t>Diversificación geográfica que nos permita no sufrir el impacto de crisis que afecten a economías concretas.</a:t>
            </a:r>
            <a:endParaRPr lang="es-ES" sz="2000" dirty="0"/>
          </a:p>
        </p:txBody>
      </p:sp>
    </p:spTree>
    <p:extLst>
      <p:ext uri="{BB962C8B-B14F-4D97-AF65-F5344CB8AC3E}">
        <p14:creationId xmlns:p14="http://schemas.microsoft.com/office/powerpoint/2010/main" val="22956700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F0D46-735A-455D-AD8D-E5E800AE78B5}"/>
              </a:ext>
            </a:extLst>
          </p:cNvPr>
          <p:cNvSpPr>
            <a:spLocks noGrp="1"/>
          </p:cNvSpPr>
          <p:nvPr>
            <p:ph type="title"/>
          </p:nvPr>
        </p:nvSpPr>
        <p:spPr/>
        <p:txBody>
          <a:bodyPr/>
          <a:lstStyle/>
          <a:p>
            <a:r>
              <a:rPr lang="es-ES" dirty="0"/>
              <a:t>Diversificación </a:t>
            </a:r>
          </a:p>
        </p:txBody>
      </p:sp>
      <p:pic>
        <p:nvPicPr>
          <p:cNvPr id="4" name="Picture 2" descr="http://ijasbt.org/images/__hohokusad01_teachers_pnicholson_My_Pictures_Pictures_for_Web_Page_test_tubes.jpg">
            <a:extLst>
              <a:ext uri="{FF2B5EF4-FFF2-40B4-BE49-F238E27FC236}">
                <a16:creationId xmlns:a16="http://schemas.microsoft.com/office/drawing/2014/main" id="{2D6DB6E3-7FDA-4E84-8D62-423448AC97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5158" y="4030559"/>
            <a:ext cx="1887757" cy="12580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http://www.noticiassin.com/wp-content/uploads/2014/05/tecnologia.png">
            <a:extLst>
              <a:ext uri="{FF2B5EF4-FFF2-40B4-BE49-F238E27FC236}">
                <a16:creationId xmlns:a16="http://schemas.microsoft.com/office/drawing/2014/main" id="{BBE370F7-37C3-4314-A950-EC13B52D7F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5217" y="4029130"/>
            <a:ext cx="1705720" cy="12580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Inhaltsplatzhalter 1">
            <a:extLst>
              <a:ext uri="{FF2B5EF4-FFF2-40B4-BE49-F238E27FC236}">
                <a16:creationId xmlns:a16="http://schemas.microsoft.com/office/drawing/2014/main" id="{58CD0B1D-5ADE-4840-B14F-7618A8ED1DBB}"/>
              </a:ext>
            </a:extLst>
          </p:cNvPr>
          <p:cNvSpPr txBox="1">
            <a:spLocks/>
          </p:cNvSpPr>
          <p:nvPr/>
        </p:nvSpPr>
        <p:spPr bwMode="auto">
          <a:xfrm>
            <a:off x="1449305" y="3571878"/>
            <a:ext cx="1573466" cy="35312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1800" dirty="0"/>
              <a:t>Alimentación</a:t>
            </a:r>
            <a:endParaRPr lang="es-ES" sz="1800" dirty="0"/>
          </a:p>
        </p:txBody>
      </p:sp>
      <p:sp>
        <p:nvSpPr>
          <p:cNvPr id="13" name="Inhaltsplatzhalter 1">
            <a:extLst>
              <a:ext uri="{FF2B5EF4-FFF2-40B4-BE49-F238E27FC236}">
                <a16:creationId xmlns:a16="http://schemas.microsoft.com/office/drawing/2014/main" id="{D8EB133A-6D29-4F7D-A2EE-C71970C2F74D}"/>
              </a:ext>
            </a:extLst>
          </p:cNvPr>
          <p:cNvSpPr txBox="1">
            <a:spLocks/>
          </p:cNvSpPr>
          <p:nvPr/>
        </p:nvSpPr>
        <p:spPr bwMode="auto">
          <a:xfrm>
            <a:off x="3870375" y="3627768"/>
            <a:ext cx="1573466" cy="35312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1800" dirty="0"/>
              <a:t>Petróleo</a:t>
            </a:r>
            <a:endParaRPr lang="es-ES" sz="1800" dirty="0"/>
          </a:p>
        </p:txBody>
      </p:sp>
      <p:sp>
        <p:nvSpPr>
          <p:cNvPr id="14" name="Inhaltsplatzhalter 1">
            <a:extLst>
              <a:ext uri="{FF2B5EF4-FFF2-40B4-BE49-F238E27FC236}">
                <a16:creationId xmlns:a16="http://schemas.microsoft.com/office/drawing/2014/main" id="{4AC4B3D7-F0E2-4CED-AC02-C0738DEDDE97}"/>
              </a:ext>
            </a:extLst>
          </p:cNvPr>
          <p:cNvSpPr txBox="1">
            <a:spLocks/>
          </p:cNvSpPr>
          <p:nvPr/>
        </p:nvSpPr>
        <p:spPr bwMode="auto">
          <a:xfrm>
            <a:off x="5693764" y="3688402"/>
            <a:ext cx="1573466" cy="35312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1800" dirty="0"/>
              <a:t>Automóviles</a:t>
            </a:r>
            <a:endParaRPr lang="es-ES" sz="1800" dirty="0"/>
          </a:p>
        </p:txBody>
      </p:sp>
      <p:sp>
        <p:nvSpPr>
          <p:cNvPr id="15" name="Inhaltsplatzhalter 1">
            <a:extLst>
              <a:ext uri="{FF2B5EF4-FFF2-40B4-BE49-F238E27FC236}">
                <a16:creationId xmlns:a16="http://schemas.microsoft.com/office/drawing/2014/main" id="{D70872E5-C6A5-4730-91C6-5E594288223A}"/>
              </a:ext>
            </a:extLst>
          </p:cNvPr>
          <p:cNvSpPr txBox="1">
            <a:spLocks/>
          </p:cNvSpPr>
          <p:nvPr/>
        </p:nvSpPr>
        <p:spPr bwMode="auto">
          <a:xfrm>
            <a:off x="7688758" y="3711740"/>
            <a:ext cx="1573466" cy="35312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1800" dirty="0"/>
              <a:t>Farmacéutica</a:t>
            </a:r>
            <a:endParaRPr lang="es-ES" sz="1800" dirty="0"/>
          </a:p>
        </p:txBody>
      </p:sp>
      <p:sp>
        <p:nvSpPr>
          <p:cNvPr id="16" name="Inhaltsplatzhalter 1">
            <a:extLst>
              <a:ext uri="{FF2B5EF4-FFF2-40B4-BE49-F238E27FC236}">
                <a16:creationId xmlns:a16="http://schemas.microsoft.com/office/drawing/2014/main" id="{E2661033-D4F0-4123-8AA5-40BF3C0E3274}"/>
              </a:ext>
            </a:extLst>
          </p:cNvPr>
          <p:cNvSpPr txBox="1">
            <a:spLocks/>
          </p:cNvSpPr>
          <p:nvPr/>
        </p:nvSpPr>
        <p:spPr bwMode="auto">
          <a:xfrm>
            <a:off x="7688758" y="5370648"/>
            <a:ext cx="1573466" cy="35312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1800" dirty="0"/>
              <a:t>Papel</a:t>
            </a:r>
            <a:endParaRPr lang="es-ES" sz="1800" dirty="0"/>
          </a:p>
        </p:txBody>
      </p:sp>
      <p:sp>
        <p:nvSpPr>
          <p:cNvPr id="18" name="Inhaltsplatzhalter 1">
            <a:extLst>
              <a:ext uri="{FF2B5EF4-FFF2-40B4-BE49-F238E27FC236}">
                <a16:creationId xmlns:a16="http://schemas.microsoft.com/office/drawing/2014/main" id="{3147D69B-9D8F-41A9-B352-EBCD3DC3BC5A}"/>
              </a:ext>
            </a:extLst>
          </p:cNvPr>
          <p:cNvSpPr txBox="1">
            <a:spLocks/>
          </p:cNvSpPr>
          <p:nvPr/>
        </p:nvSpPr>
        <p:spPr bwMode="auto">
          <a:xfrm>
            <a:off x="3804689" y="5426581"/>
            <a:ext cx="1573466" cy="35312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1800" dirty="0"/>
              <a:t>Química</a:t>
            </a:r>
            <a:endParaRPr lang="es-ES" sz="1800" dirty="0"/>
          </a:p>
        </p:txBody>
      </p:sp>
      <p:sp>
        <p:nvSpPr>
          <p:cNvPr id="19" name="Inhaltsplatzhalter 1">
            <a:extLst>
              <a:ext uri="{FF2B5EF4-FFF2-40B4-BE49-F238E27FC236}">
                <a16:creationId xmlns:a16="http://schemas.microsoft.com/office/drawing/2014/main" id="{AB6F0026-4702-4500-80EC-E27F81F65301}"/>
              </a:ext>
            </a:extLst>
          </p:cNvPr>
          <p:cNvSpPr txBox="1">
            <a:spLocks/>
          </p:cNvSpPr>
          <p:nvPr/>
        </p:nvSpPr>
        <p:spPr bwMode="auto">
          <a:xfrm>
            <a:off x="1492658" y="5460993"/>
            <a:ext cx="1695332" cy="35312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1800" dirty="0"/>
              <a:t>Comunicación</a:t>
            </a:r>
            <a:endParaRPr lang="es-ES" sz="1800" dirty="0"/>
          </a:p>
        </p:txBody>
      </p:sp>
      <p:sp>
        <p:nvSpPr>
          <p:cNvPr id="20" name="Inhaltsplatzhalter 1">
            <a:extLst>
              <a:ext uri="{FF2B5EF4-FFF2-40B4-BE49-F238E27FC236}">
                <a16:creationId xmlns:a16="http://schemas.microsoft.com/office/drawing/2014/main" id="{9D9777E6-AB93-4518-9D71-50E8C9B843E2}"/>
              </a:ext>
            </a:extLst>
          </p:cNvPr>
          <p:cNvSpPr txBox="1">
            <a:spLocks/>
          </p:cNvSpPr>
          <p:nvPr/>
        </p:nvSpPr>
        <p:spPr bwMode="auto">
          <a:xfrm>
            <a:off x="504452" y="1439887"/>
            <a:ext cx="9897169" cy="621034"/>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eaLnBrk="0" fontAlgn="base" hangingPunct="0">
              <a:spcBef>
                <a:spcPct val="20000"/>
              </a:spcBef>
              <a:spcAft>
                <a:spcPct val="20000"/>
              </a:spcAft>
              <a:buClr>
                <a:schemeClr val="tx2"/>
              </a:buClr>
              <a:buSzPct val="120000"/>
              <a:defRPr/>
            </a:pPr>
            <a:r>
              <a:rPr lang="es-ES_tradnl" sz="2000" dirty="0"/>
              <a:t>Diversificación sectorial incrementando la seguridad gracias a la posibilidad de participar en el mayor número de actividades de la economía.</a:t>
            </a:r>
            <a:endParaRPr lang="es-ES" sz="2000" dirty="0"/>
          </a:p>
        </p:txBody>
      </p:sp>
      <p:pic>
        <p:nvPicPr>
          <p:cNvPr id="21" name="Picture 6" descr="http://i.mkt.lu/cont/335289/280/240/extraccion-de-petroleo.jpg">
            <a:extLst>
              <a:ext uri="{FF2B5EF4-FFF2-40B4-BE49-F238E27FC236}">
                <a16:creationId xmlns:a16="http://schemas.microsoft.com/office/drawing/2014/main" id="{BC428C9E-0B3C-45DA-BBAE-D6BC001069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4689" y="2375492"/>
            <a:ext cx="1677349" cy="12580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2" name="Picture 8" descr="http://3.bp.blogspot.com/-iv7M2FBZRfE/TxNnwofF1EI/AAAAAAAAAtY/Vcmzgm_orWM/s1600/Medicamentos.jpg">
            <a:extLst>
              <a:ext uri="{FF2B5EF4-FFF2-40B4-BE49-F238E27FC236}">
                <a16:creationId xmlns:a16="http://schemas.microsoft.com/office/drawing/2014/main" id="{613BAE4A-2AE6-46A9-B69B-7120573BE15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5642"/>
          <a:stretch/>
        </p:blipFill>
        <p:spPr bwMode="auto">
          <a:xfrm>
            <a:off x="7557387" y="2375492"/>
            <a:ext cx="1725128" cy="12673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3" name="Picture 10" descr="http://www.abc.es/Media/201207/21/coches--644x362.jpg">
            <a:extLst>
              <a:ext uri="{FF2B5EF4-FFF2-40B4-BE49-F238E27FC236}">
                <a16:creationId xmlns:a16="http://schemas.microsoft.com/office/drawing/2014/main" id="{64A7DB0E-A6AE-467A-B756-2FD7BF1C29B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407"/>
          <a:stretch/>
        </p:blipFill>
        <p:spPr bwMode="auto">
          <a:xfrm>
            <a:off x="5607127" y="2410885"/>
            <a:ext cx="1810094" cy="12319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12" descr="http://www.brammer.nl/Images/uploads/7j_PaperPulp_sector_paper_1.jpg">
            <a:extLst>
              <a:ext uri="{FF2B5EF4-FFF2-40B4-BE49-F238E27FC236}">
                <a16:creationId xmlns:a16="http://schemas.microsoft.com/office/drawing/2014/main" id="{C4ADD687-5720-4644-954B-BC951BEF34E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952" r="17046"/>
          <a:stretch/>
        </p:blipFill>
        <p:spPr bwMode="auto">
          <a:xfrm>
            <a:off x="7530656" y="4148367"/>
            <a:ext cx="1766253" cy="11387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5" name="Picture 16" descr="http://www.revistaialimentos.com.co/uploads/news/id1076/Crece-la-industria-de-alimentos-del-Peru.jpg">
            <a:extLst>
              <a:ext uri="{FF2B5EF4-FFF2-40B4-BE49-F238E27FC236}">
                <a16:creationId xmlns:a16="http://schemas.microsoft.com/office/drawing/2014/main" id="{4078CCE6-8226-4B1B-BFBC-1E4CF250EFC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781" r="7335"/>
          <a:stretch/>
        </p:blipFill>
        <p:spPr bwMode="auto">
          <a:xfrm>
            <a:off x="1514013" y="2444030"/>
            <a:ext cx="1726924" cy="11209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 name="Picture 18" descr="http://www.empresaeficiente.com/uploads/tecnologias/imagenes/thumbnails/28e1e359283b2e5f0a0918e045bb8ab6.jpg">
            <a:extLst>
              <a:ext uri="{FF2B5EF4-FFF2-40B4-BE49-F238E27FC236}">
                <a16:creationId xmlns:a16="http://schemas.microsoft.com/office/drawing/2014/main" id="{2541A170-4CB2-4B41-B1B4-06D87086B73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1037" y="4117114"/>
            <a:ext cx="1681022" cy="117003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3" name="Inhaltsplatzhalter 1">
            <a:extLst>
              <a:ext uri="{FF2B5EF4-FFF2-40B4-BE49-F238E27FC236}">
                <a16:creationId xmlns:a16="http://schemas.microsoft.com/office/drawing/2014/main" id="{53D30133-7993-4875-A03D-43C72614CCA2}"/>
              </a:ext>
            </a:extLst>
          </p:cNvPr>
          <p:cNvSpPr txBox="1">
            <a:spLocks/>
          </p:cNvSpPr>
          <p:nvPr/>
        </p:nvSpPr>
        <p:spPr bwMode="auto">
          <a:xfrm>
            <a:off x="5814815" y="5408331"/>
            <a:ext cx="1573466" cy="35312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algn="ctr" eaLnBrk="0" fontAlgn="base" hangingPunct="0">
              <a:spcBef>
                <a:spcPct val="20000"/>
              </a:spcBef>
              <a:spcAft>
                <a:spcPct val="20000"/>
              </a:spcAft>
              <a:buClr>
                <a:schemeClr val="tx2"/>
              </a:buClr>
              <a:buSzPct val="120000"/>
              <a:defRPr/>
            </a:pPr>
            <a:r>
              <a:rPr lang="es-ES_tradnl" sz="1800" dirty="0"/>
              <a:t>Eólica</a:t>
            </a:r>
            <a:endParaRPr lang="es-ES" sz="1800" dirty="0"/>
          </a:p>
        </p:txBody>
      </p:sp>
    </p:spTree>
    <p:extLst>
      <p:ext uri="{BB962C8B-B14F-4D97-AF65-F5344CB8AC3E}">
        <p14:creationId xmlns:p14="http://schemas.microsoft.com/office/powerpoint/2010/main" val="24429204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up)">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up)">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up)">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up)">
                                      <p:cBhvr>
                                        <p:cTn id="58" dur="500"/>
                                        <p:tgtEl>
                                          <p:spTgt spid="2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down)">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down)">
                                      <p:cBhvr>
                                        <p:cTn id="7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8" grpId="0"/>
      <p:bldP spid="19"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C716E5-20C0-4379-9941-B616B2E4E974}"/>
              </a:ext>
            </a:extLst>
          </p:cNvPr>
          <p:cNvSpPr>
            <a:spLocks noGrp="1"/>
          </p:cNvSpPr>
          <p:nvPr>
            <p:ph type="title"/>
          </p:nvPr>
        </p:nvSpPr>
        <p:spPr/>
        <p:txBody>
          <a:bodyPr/>
          <a:lstStyle/>
          <a:p>
            <a:r>
              <a:rPr lang="es-ES" dirty="0"/>
              <a:t>Diversificación</a:t>
            </a:r>
          </a:p>
        </p:txBody>
      </p:sp>
      <p:sp>
        <p:nvSpPr>
          <p:cNvPr id="3" name="Inhaltsplatzhalter 1">
            <a:extLst>
              <a:ext uri="{FF2B5EF4-FFF2-40B4-BE49-F238E27FC236}">
                <a16:creationId xmlns:a16="http://schemas.microsoft.com/office/drawing/2014/main" id="{2493B96D-879D-4E56-8D83-00476EC70861}"/>
              </a:ext>
            </a:extLst>
          </p:cNvPr>
          <p:cNvSpPr txBox="1">
            <a:spLocks/>
          </p:cNvSpPr>
          <p:nvPr/>
        </p:nvSpPr>
        <p:spPr bwMode="auto">
          <a:xfrm>
            <a:off x="452993" y="1325989"/>
            <a:ext cx="9988564" cy="549026"/>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eaLnBrk="0" fontAlgn="base" hangingPunct="0">
              <a:spcBef>
                <a:spcPct val="20000"/>
              </a:spcBef>
              <a:spcAft>
                <a:spcPct val="20000"/>
              </a:spcAft>
              <a:buClr>
                <a:schemeClr val="tx2"/>
              </a:buClr>
              <a:buSzPct val="120000"/>
              <a:defRPr/>
            </a:pPr>
            <a:r>
              <a:rPr lang="es-ES_tradnl" sz="2000" dirty="0"/>
              <a:t>La seguridad de cualquier producto de ahorro se inicia con una correcta diversificación entre empresas, países y sectores</a:t>
            </a:r>
            <a:r>
              <a:rPr lang="es-ES_tradnl" sz="1400" dirty="0"/>
              <a:t>.</a:t>
            </a:r>
            <a:endParaRPr lang="es-ES" sz="1400" dirty="0"/>
          </a:p>
        </p:txBody>
      </p:sp>
      <p:grpSp>
        <p:nvGrpSpPr>
          <p:cNvPr id="4" name="Grupo 3">
            <a:extLst>
              <a:ext uri="{FF2B5EF4-FFF2-40B4-BE49-F238E27FC236}">
                <a16:creationId xmlns:a16="http://schemas.microsoft.com/office/drawing/2014/main" id="{79E0FE68-09B2-48C3-9DE9-CA7F35D20441}"/>
              </a:ext>
            </a:extLst>
          </p:cNvPr>
          <p:cNvGrpSpPr/>
          <p:nvPr/>
        </p:nvGrpSpPr>
        <p:grpSpPr>
          <a:xfrm>
            <a:off x="2440972" y="2303983"/>
            <a:ext cx="6488417" cy="3456384"/>
            <a:chOff x="2932134" y="1823109"/>
            <a:chExt cx="3683689" cy="1852213"/>
          </a:xfrm>
        </p:grpSpPr>
        <p:pic>
          <p:nvPicPr>
            <p:cNvPr id="5" name="Picture 2" descr="https://www.allianz.com/v_1341145622000/media/press/media_database/allianz_logo.jpg">
              <a:extLst>
                <a:ext uri="{FF2B5EF4-FFF2-40B4-BE49-F238E27FC236}">
                  <a16:creationId xmlns:a16="http://schemas.microsoft.com/office/drawing/2014/main" id="{8C1624C9-86DB-44D1-AADB-33A2D7DE6B6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585" t="13107" r="10524" b="15880"/>
            <a:stretch/>
          </p:blipFill>
          <p:spPr bwMode="auto">
            <a:xfrm>
              <a:off x="4251272" y="2663480"/>
              <a:ext cx="864096" cy="2880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pocket.md/images/logos/29-category-1373883796_pfizer-logo.jpg">
              <a:extLst>
                <a:ext uri="{FF2B5EF4-FFF2-40B4-BE49-F238E27FC236}">
                  <a16:creationId xmlns:a16="http://schemas.microsoft.com/office/drawing/2014/main" id="{3576EDD5-2CA6-48AB-878D-7950043B9D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0619" y="2559513"/>
              <a:ext cx="565350" cy="3406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www.tmf-dialogue.net/wp-content/uploads/2014/07/linkedin-logo-breit.jpg">
              <a:extLst>
                <a:ext uri="{FF2B5EF4-FFF2-40B4-BE49-F238E27FC236}">
                  <a16:creationId xmlns:a16="http://schemas.microsoft.com/office/drawing/2014/main" id="{3A7119F1-3E91-4652-8DCD-19744FDA521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237" t="4516" r="9167" b="19024"/>
            <a:stretch/>
          </p:blipFill>
          <p:spPr bwMode="auto">
            <a:xfrm>
              <a:off x="5439396" y="2101692"/>
              <a:ext cx="936104" cy="3600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worldofdtcmarketing.com/wp-content/uploads/2014/05/Apple-logo.jpg">
              <a:extLst>
                <a:ext uri="{FF2B5EF4-FFF2-40B4-BE49-F238E27FC236}">
                  <a16:creationId xmlns:a16="http://schemas.microsoft.com/office/drawing/2014/main" id="{1E850EDC-B20A-4247-870F-8287264BAC0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323" y="2298688"/>
              <a:ext cx="406377" cy="4761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puntorapidomensajeria.com/wp-content/uploads/2012/09/00hsbc-logo.jpg">
              <a:extLst>
                <a:ext uri="{FF2B5EF4-FFF2-40B4-BE49-F238E27FC236}">
                  <a16:creationId xmlns:a16="http://schemas.microsoft.com/office/drawing/2014/main" id="{059F8C2C-D25B-4D40-B21D-72B8A5D5A9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4167" y="3422891"/>
              <a:ext cx="734210" cy="157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descr="http://2xkcvt35vyxycuy7x23e0em1a5g.wpengine.netdna-cdn.com/wp-content/uploads/2014/02/pepsico.jpeg">
              <a:extLst>
                <a:ext uri="{FF2B5EF4-FFF2-40B4-BE49-F238E27FC236}">
                  <a16:creationId xmlns:a16="http://schemas.microsoft.com/office/drawing/2014/main" id="{B6303700-B9CE-4E00-A965-926E5F21F5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82700" y="2013990"/>
              <a:ext cx="431435" cy="32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www.humanlights.com/wp-content/uploads/2012/07/michelin-logo4.gif">
              <a:extLst>
                <a:ext uri="{FF2B5EF4-FFF2-40B4-BE49-F238E27FC236}">
                  <a16:creationId xmlns:a16="http://schemas.microsoft.com/office/drawing/2014/main" id="{7974CDD6-E577-4F59-9C39-A64B4D9DAD2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6874" y="3087013"/>
              <a:ext cx="708015" cy="25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http://cdn.moneymorning.com/files/2014/08/20140825-ITMN.jpg">
              <a:extLst>
                <a:ext uri="{FF2B5EF4-FFF2-40B4-BE49-F238E27FC236}">
                  <a16:creationId xmlns:a16="http://schemas.microsoft.com/office/drawing/2014/main" id="{902F98B5-5E87-45B8-825C-DE63982707F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17609" y="3119160"/>
              <a:ext cx="495380" cy="25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http://www.ranklogos.com/wp-content/uploads/2012/06/johnson-and-johnson-logo.jpg">
              <a:extLst>
                <a:ext uri="{FF2B5EF4-FFF2-40B4-BE49-F238E27FC236}">
                  <a16:creationId xmlns:a16="http://schemas.microsoft.com/office/drawing/2014/main" id="{133A6813-AECB-4CBE-9C21-D16A30D6071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67773" y="2470403"/>
              <a:ext cx="1106322" cy="23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http://www.siemens-home.es/Files/Siemens/Es/es/AdditionalFiles/Descargas/siemens_logo.jpg">
              <a:extLst>
                <a:ext uri="{FF2B5EF4-FFF2-40B4-BE49-F238E27FC236}">
                  <a16:creationId xmlns:a16="http://schemas.microsoft.com/office/drawing/2014/main" id="{E4D9CDE6-7D7A-41BD-868C-0EA295CE22A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67773" y="2196037"/>
              <a:ext cx="910636" cy="14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http://www.burgerranch.com/wp-content/themes/burger/img/logo-nestle.png">
              <a:extLst>
                <a:ext uri="{FF2B5EF4-FFF2-40B4-BE49-F238E27FC236}">
                  <a16:creationId xmlns:a16="http://schemas.microsoft.com/office/drawing/2014/main" id="{5018060F-DC7E-45E1-A38E-84E509BF38B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79127" y="2823731"/>
              <a:ext cx="465871" cy="30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descr="http://tickerreport.com/logos/royal-dutch-shell-plc-logo.jpg">
              <a:extLst>
                <a:ext uri="{FF2B5EF4-FFF2-40B4-BE49-F238E27FC236}">
                  <a16:creationId xmlns:a16="http://schemas.microsoft.com/office/drawing/2014/main" id="{431BA9F5-5294-4803-8218-69C0EBCD3FA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168082" y="2963001"/>
              <a:ext cx="307397" cy="361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http://www.universia.net/empresas/files/logosantander1.jpg">
              <a:extLst>
                <a:ext uri="{FF2B5EF4-FFF2-40B4-BE49-F238E27FC236}">
                  <a16:creationId xmlns:a16="http://schemas.microsoft.com/office/drawing/2014/main" id="{B5DA4FB3-FEFC-4813-A7A2-963958B31A1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61831" y="2959018"/>
              <a:ext cx="930667" cy="29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descr="http://prensa.bayer.es/ebbsc/export/sites/es_bc_internet_prensa/es/_galleries/images/Coporate/logo_bayer_5a.jpg">
              <a:extLst>
                <a:ext uri="{FF2B5EF4-FFF2-40B4-BE49-F238E27FC236}">
                  <a16:creationId xmlns:a16="http://schemas.microsoft.com/office/drawing/2014/main" id="{FE388B10-2B20-49BA-88E7-51FA88A5E92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59224" y="2399012"/>
              <a:ext cx="344377" cy="344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2" descr="http://www.premierecreative.com/wp-content/uploads/2014/05/facebook-logo1.png">
              <a:extLst>
                <a:ext uri="{FF2B5EF4-FFF2-40B4-BE49-F238E27FC236}">
                  <a16:creationId xmlns:a16="http://schemas.microsoft.com/office/drawing/2014/main" id="{F64BAA6B-CB33-43C9-AA99-16A3D7D0CE0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01859" y="2097670"/>
              <a:ext cx="361623" cy="36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4" descr="http://businesslogos.blog.com/files/2011/06/Logo_Amazon.png">
              <a:extLst>
                <a:ext uri="{FF2B5EF4-FFF2-40B4-BE49-F238E27FC236}">
                  <a16:creationId xmlns:a16="http://schemas.microsoft.com/office/drawing/2014/main" id="{D78ED1B3-A51E-4A86-A673-1B631227264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721570" y="3318962"/>
              <a:ext cx="883671" cy="23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6" descr="http://upload.wikimedia.org/wikipedia/commons/5/51/Google.png">
              <a:extLst>
                <a:ext uri="{FF2B5EF4-FFF2-40B4-BE49-F238E27FC236}">
                  <a16:creationId xmlns:a16="http://schemas.microsoft.com/office/drawing/2014/main" id="{F8FF9603-F02F-4129-BCE2-BCDA4F88FDC5}"/>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039959" y="1825712"/>
              <a:ext cx="748848" cy="27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8" descr="http://eagerlyiwishthemorrow.files.wordpress.com/2014/05/twitter-logo.jpg">
              <a:extLst>
                <a:ext uri="{FF2B5EF4-FFF2-40B4-BE49-F238E27FC236}">
                  <a16:creationId xmlns:a16="http://schemas.microsoft.com/office/drawing/2014/main" id="{9934DCEE-9A3F-4E4A-ACBA-F9AC78824F74}"/>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32134" y="2820797"/>
              <a:ext cx="389489" cy="389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0" descr="http://cf.juggle-images.com/matte/white/280x280/citigroup-logo-primary.jpg">
              <a:extLst>
                <a:ext uri="{FF2B5EF4-FFF2-40B4-BE49-F238E27FC236}">
                  <a16:creationId xmlns:a16="http://schemas.microsoft.com/office/drawing/2014/main" id="{92860AA8-4CA6-4EF1-B8B2-8C6F054DD1CE}"/>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l="17783" t="25349" r="16853" b="23351"/>
            <a:stretch>
              <a:fillRect/>
            </a:stretch>
          </p:blipFill>
          <p:spPr bwMode="auto">
            <a:xfrm>
              <a:off x="3379260" y="3305062"/>
              <a:ext cx="472660" cy="370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2" descr="http://upload.wikimedia.org/wikipedia/commons/thumb/2/24/Samsung_Logo.svg/695px-Samsung_Logo.svg.png">
              <a:extLst>
                <a:ext uri="{FF2B5EF4-FFF2-40B4-BE49-F238E27FC236}">
                  <a16:creationId xmlns:a16="http://schemas.microsoft.com/office/drawing/2014/main" id="{3FECCCB1-A04E-4A72-92F4-8E7FCA783271}"/>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373988" y="2769334"/>
              <a:ext cx="846691" cy="28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4" descr="http://download.microsoft.com/download/B/1/0/B102AB56-BB7E-4BCF-9D80-1278A029F95A/MSFT_logo_png.png">
              <a:extLst>
                <a:ext uri="{FF2B5EF4-FFF2-40B4-BE49-F238E27FC236}">
                  <a16:creationId xmlns:a16="http://schemas.microsoft.com/office/drawing/2014/main" id="{37566D95-0300-4EA7-A93C-C9567E180A0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l="6726" t="13417" r="4535" b="15630"/>
            <a:stretch>
              <a:fillRect/>
            </a:stretch>
          </p:blipFill>
          <p:spPr bwMode="auto">
            <a:xfrm>
              <a:off x="3955933" y="1823109"/>
              <a:ext cx="1013872" cy="298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6" descr="http://greatmodelzone.com/wp-content/uploads/2014/08/loreal-logounicorn-creative-hub-testimonials-ysngszkl.jpg">
              <a:extLst>
                <a:ext uri="{FF2B5EF4-FFF2-40B4-BE49-F238E27FC236}">
                  <a16:creationId xmlns:a16="http://schemas.microsoft.com/office/drawing/2014/main" id="{A6380500-B1EC-475D-A68B-567908D13778}"/>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809194" y="2571200"/>
              <a:ext cx="806629" cy="234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313819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B589A-6D87-420D-9AB7-E18873F70B35}"/>
              </a:ext>
            </a:extLst>
          </p:cNvPr>
          <p:cNvSpPr>
            <a:spLocks noGrp="1"/>
          </p:cNvSpPr>
          <p:nvPr>
            <p:ph type="title"/>
          </p:nvPr>
        </p:nvSpPr>
        <p:spPr/>
        <p:txBody>
          <a:bodyPr/>
          <a:lstStyle/>
          <a:p>
            <a:r>
              <a:rPr lang="es-ES" dirty="0"/>
              <a:t>Sistemas de capitalización</a:t>
            </a:r>
          </a:p>
        </p:txBody>
      </p:sp>
      <p:grpSp>
        <p:nvGrpSpPr>
          <p:cNvPr id="3" name="13 Grupo">
            <a:extLst>
              <a:ext uri="{FF2B5EF4-FFF2-40B4-BE49-F238E27FC236}">
                <a16:creationId xmlns:a16="http://schemas.microsoft.com/office/drawing/2014/main" id="{DEF61D86-D35D-48F6-B632-E4A61CD4A830}"/>
              </a:ext>
            </a:extLst>
          </p:cNvPr>
          <p:cNvGrpSpPr>
            <a:grpSpLocks/>
          </p:cNvGrpSpPr>
          <p:nvPr/>
        </p:nvGrpSpPr>
        <p:grpSpPr bwMode="auto">
          <a:xfrm>
            <a:off x="2014115" y="3755255"/>
            <a:ext cx="2090738" cy="421689"/>
            <a:chOff x="857250" y="4004261"/>
            <a:chExt cx="2090738" cy="421689"/>
          </a:xfrm>
        </p:grpSpPr>
        <p:sp>
          <p:nvSpPr>
            <p:cNvPr id="4" name="Rectangle 5">
              <a:extLst>
                <a:ext uri="{FF2B5EF4-FFF2-40B4-BE49-F238E27FC236}">
                  <a16:creationId xmlns:a16="http://schemas.microsoft.com/office/drawing/2014/main" id="{D83D8749-91A2-4391-AADD-3BBF02B33BDE}"/>
                </a:ext>
              </a:extLst>
            </p:cNvPr>
            <p:cNvSpPr>
              <a:spLocks noChangeArrowheads="1"/>
            </p:cNvSpPr>
            <p:nvPr/>
          </p:nvSpPr>
          <p:spPr bwMode="auto">
            <a:xfrm>
              <a:off x="857250" y="4044950"/>
              <a:ext cx="2090738" cy="381000"/>
            </a:xfrm>
            <a:prstGeom prst="rect">
              <a:avLst/>
            </a:prstGeom>
            <a:gradFill rotWithShape="0">
              <a:gsLst>
                <a:gs pos="0">
                  <a:srgbClr val="FFFF99"/>
                </a:gs>
                <a:gs pos="100000">
                  <a:srgbClr val="FFFFB5"/>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FF99"/>
              </a:extrusionClr>
              <a:contourClr>
                <a:srgbClr val="FFFF99"/>
              </a:contourClr>
            </a:sp3d>
          </p:spPr>
          <p:txBody>
            <a:bodyPr wrap="none" anchor="ctr">
              <a:flatTx/>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endParaRPr lang="es-ES" altLang="es-ES">
                <a:latin typeface="+mn-lt"/>
              </a:endParaRPr>
            </a:p>
          </p:txBody>
        </p:sp>
        <p:sp>
          <p:nvSpPr>
            <p:cNvPr id="5" name="Text Box 7">
              <a:extLst>
                <a:ext uri="{FF2B5EF4-FFF2-40B4-BE49-F238E27FC236}">
                  <a16:creationId xmlns:a16="http://schemas.microsoft.com/office/drawing/2014/main" id="{20E1E39F-F289-4C75-A1CD-74431880C6B8}"/>
                </a:ext>
              </a:extLst>
            </p:cNvPr>
            <p:cNvSpPr txBox="1">
              <a:spLocks noChangeArrowheads="1"/>
            </p:cNvSpPr>
            <p:nvPr/>
          </p:nvSpPr>
          <p:spPr bwMode="auto">
            <a:xfrm>
              <a:off x="1504840" y="4004261"/>
              <a:ext cx="788870" cy="338554"/>
            </a:xfrm>
            <a:prstGeom prst="rect">
              <a:avLst/>
            </a:prstGeom>
            <a:noFill/>
            <a:ln w="12700">
              <a:noFill/>
              <a:miter lim="800000"/>
              <a:headEnd/>
              <a:tailEnd/>
            </a:ln>
            <a:effectLst/>
          </p:spPr>
          <p:txBody>
            <a:bodyPr wrap="none" anchor="ctr">
              <a:spAutoFit/>
            </a:bodyPr>
            <a:lstStyle/>
            <a:p>
              <a:pPr>
                <a:defRPr/>
              </a:pPr>
              <a:r>
                <a:rPr lang="en-US" sz="1600" dirty="0">
                  <a:effectLst>
                    <a:outerShdw blurRad="38100" dist="38100" dir="2700000" algn="tl">
                      <a:srgbClr val="C0C0C0"/>
                    </a:outerShdw>
                  </a:effectLst>
                </a:rPr>
                <a:t>1 AÑO</a:t>
              </a:r>
            </a:p>
          </p:txBody>
        </p:sp>
      </p:grpSp>
      <p:grpSp>
        <p:nvGrpSpPr>
          <p:cNvPr id="6" name="15 Grupo">
            <a:extLst>
              <a:ext uri="{FF2B5EF4-FFF2-40B4-BE49-F238E27FC236}">
                <a16:creationId xmlns:a16="http://schemas.microsoft.com/office/drawing/2014/main" id="{E4EAAEA0-CF0C-4FD4-A1A0-8B005269158A}"/>
              </a:ext>
            </a:extLst>
          </p:cNvPr>
          <p:cNvGrpSpPr>
            <a:grpSpLocks/>
          </p:cNvGrpSpPr>
          <p:nvPr/>
        </p:nvGrpSpPr>
        <p:grpSpPr bwMode="auto">
          <a:xfrm>
            <a:off x="4104853" y="3744143"/>
            <a:ext cx="5557837" cy="424864"/>
            <a:chOff x="2947988" y="4004261"/>
            <a:chExt cx="5557837" cy="424864"/>
          </a:xfrm>
        </p:grpSpPr>
        <p:sp>
          <p:nvSpPr>
            <p:cNvPr id="7" name="Rectangle 6">
              <a:extLst>
                <a:ext uri="{FF2B5EF4-FFF2-40B4-BE49-F238E27FC236}">
                  <a16:creationId xmlns:a16="http://schemas.microsoft.com/office/drawing/2014/main" id="{B95AA9FC-F0CE-45A4-9543-BEE1721288CF}"/>
                </a:ext>
              </a:extLst>
            </p:cNvPr>
            <p:cNvSpPr>
              <a:spLocks noChangeArrowheads="1"/>
            </p:cNvSpPr>
            <p:nvPr/>
          </p:nvSpPr>
          <p:spPr bwMode="auto">
            <a:xfrm>
              <a:off x="2947988" y="4048125"/>
              <a:ext cx="5557837" cy="381000"/>
            </a:xfrm>
            <a:prstGeom prst="rect">
              <a:avLst/>
            </a:prstGeom>
            <a:gradFill rotWithShape="0">
              <a:gsLst>
                <a:gs pos="0">
                  <a:srgbClr val="FFCC00"/>
                </a:gs>
                <a:gs pos="100000">
                  <a:srgbClr val="FFE88B"/>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contourClr>
                <a:srgbClr val="FFCC00"/>
              </a:contourClr>
            </a:sp3d>
          </p:spPr>
          <p:txBody>
            <a:bodyPr wrap="none" anchor="ctr">
              <a:flatTx/>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endParaRPr lang="es-ES" altLang="es-ES">
                <a:latin typeface="+mn-lt"/>
              </a:endParaRPr>
            </a:p>
          </p:txBody>
        </p:sp>
        <p:sp>
          <p:nvSpPr>
            <p:cNvPr id="8" name="Text Box 8">
              <a:extLst>
                <a:ext uri="{FF2B5EF4-FFF2-40B4-BE49-F238E27FC236}">
                  <a16:creationId xmlns:a16="http://schemas.microsoft.com/office/drawing/2014/main" id="{BEEFF472-E766-4945-971F-6E10362EDD23}"/>
                </a:ext>
              </a:extLst>
            </p:cNvPr>
            <p:cNvSpPr txBox="1">
              <a:spLocks noChangeArrowheads="1"/>
            </p:cNvSpPr>
            <p:nvPr/>
          </p:nvSpPr>
          <p:spPr bwMode="auto">
            <a:xfrm>
              <a:off x="5004048" y="4004261"/>
              <a:ext cx="1632050" cy="338554"/>
            </a:xfrm>
            <a:prstGeom prst="rect">
              <a:avLst/>
            </a:prstGeom>
            <a:noFill/>
            <a:ln w="12700">
              <a:noFill/>
              <a:miter lim="800000"/>
              <a:headEnd/>
              <a:tailEnd/>
            </a:ln>
            <a:effectLst/>
          </p:spPr>
          <p:txBody>
            <a:bodyPr wrap="none" anchor="ctr">
              <a:spAutoFit/>
            </a:bodyPr>
            <a:lstStyle/>
            <a:p>
              <a:pPr>
                <a:defRPr/>
              </a:pPr>
              <a:r>
                <a:rPr lang="en-US" sz="1600" dirty="0">
                  <a:effectLst>
                    <a:outerShdw blurRad="38100" dist="38100" dir="2700000" algn="tl">
                      <a:srgbClr val="C0C0C0"/>
                    </a:outerShdw>
                  </a:effectLst>
                </a:rPr>
                <a:t>MAS DE 1 AÑO</a:t>
              </a:r>
            </a:p>
          </p:txBody>
        </p:sp>
      </p:grpSp>
      <p:grpSp>
        <p:nvGrpSpPr>
          <p:cNvPr id="9" name="12 Grupo">
            <a:extLst>
              <a:ext uri="{FF2B5EF4-FFF2-40B4-BE49-F238E27FC236}">
                <a16:creationId xmlns:a16="http://schemas.microsoft.com/office/drawing/2014/main" id="{4C9AB55C-8B96-4192-8675-7F66624C7C31}"/>
              </a:ext>
            </a:extLst>
          </p:cNvPr>
          <p:cNvGrpSpPr>
            <a:grpSpLocks/>
          </p:cNvGrpSpPr>
          <p:nvPr/>
        </p:nvGrpSpPr>
        <p:grpSpPr bwMode="auto">
          <a:xfrm>
            <a:off x="1992294" y="2165582"/>
            <a:ext cx="2385268" cy="1143000"/>
            <a:chOff x="890588" y="2414588"/>
            <a:chExt cx="2181225" cy="1143000"/>
          </a:xfrm>
        </p:grpSpPr>
        <p:sp>
          <p:nvSpPr>
            <p:cNvPr id="10" name="Rectangle 12">
              <a:extLst>
                <a:ext uri="{FF2B5EF4-FFF2-40B4-BE49-F238E27FC236}">
                  <a16:creationId xmlns:a16="http://schemas.microsoft.com/office/drawing/2014/main" id="{C1F4C5BF-01B6-4F8D-AB1F-5990F345DDC8}"/>
                </a:ext>
              </a:extLst>
            </p:cNvPr>
            <p:cNvSpPr>
              <a:spLocks noChangeArrowheads="1"/>
            </p:cNvSpPr>
            <p:nvPr/>
          </p:nvSpPr>
          <p:spPr bwMode="auto">
            <a:xfrm>
              <a:off x="890588" y="2414588"/>
              <a:ext cx="2111375" cy="1143000"/>
            </a:xfrm>
            <a:prstGeom prst="rect">
              <a:avLst/>
            </a:prstGeom>
            <a:gradFill rotWithShape="0">
              <a:gsLst>
                <a:gs pos="0">
                  <a:srgbClr val="FFFF99"/>
                </a:gs>
                <a:gs pos="100000">
                  <a:srgbClr val="FFFFDA"/>
                </a:gs>
              </a:gsLst>
              <a:lin ang="5400000" scaled="1"/>
            </a:gradFill>
            <a:ln w="12700">
              <a:solidFill>
                <a:schemeClr val="tx1"/>
              </a:solidFill>
              <a:miter lim="800000"/>
              <a:headEnd/>
              <a:tailEnd/>
            </a:ln>
          </p:spPr>
          <p:txBody>
            <a:bodyPr wrap="none" anchor="ct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endParaRPr lang="es-ES" altLang="es-ES">
                <a:latin typeface="+mn-lt"/>
              </a:endParaRPr>
            </a:p>
          </p:txBody>
        </p:sp>
        <p:sp>
          <p:nvSpPr>
            <p:cNvPr id="11" name="Text Box 9">
              <a:extLst>
                <a:ext uri="{FF2B5EF4-FFF2-40B4-BE49-F238E27FC236}">
                  <a16:creationId xmlns:a16="http://schemas.microsoft.com/office/drawing/2014/main" id="{3CBC58E6-C969-415C-8309-4D3C43EB696D}"/>
                </a:ext>
              </a:extLst>
            </p:cNvPr>
            <p:cNvSpPr txBox="1">
              <a:spLocks noChangeArrowheads="1"/>
            </p:cNvSpPr>
            <p:nvPr/>
          </p:nvSpPr>
          <p:spPr bwMode="auto">
            <a:xfrm>
              <a:off x="890588" y="2589897"/>
              <a:ext cx="2181225" cy="646331"/>
            </a:xfrm>
            <a:prstGeom prst="rect">
              <a:avLst/>
            </a:prstGeom>
            <a:noFill/>
            <a:ln w="12700">
              <a:noFill/>
              <a:miter lim="800000"/>
              <a:headEnd/>
              <a:tailEnd/>
            </a:ln>
            <a:effectLst/>
          </p:spPr>
          <p:txBody>
            <a:bodyPr anchor="ctr">
              <a:spAutoFit/>
            </a:bodyPr>
            <a:lstStyle/>
            <a:p>
              <a:pPr algn="ctr">
                <a:defRPr/>
              </a:pPr>
              <a:r>
                <a:rPr lang="en-US" dirty="0">
                  <a:effectLst>
                    <a:outerShdw blurRad="38100" dist="38100" dir="2700000" algn="tl">
                      <a:srgbClr val="C0C0C0"/>
                    </a:outerShdw>
                  </a:effectLst>
                </a:rPr>
                <a:t>CAPITALIZACION </a:t>
              </a:r>
            </a:p>
            <a:p>
              <a:pPr algn="ctr">
                <a:defRPr/>
              </a:pPr>
              <a:r>
                <a:rPr lang="en-US" dirty="0">
                  <a:effectLst>
                    <a:outerShdw blurRad="38100" dist="38100" dir="2700000" algn="tl">
                      <a:srgbClr val="C0C0C0"/>
                    </a:outerShdw>
                  </a:effectLst>
                </a:rPr>
                <a:t>SIMPLE</a:t>
              </a:r>
            </a:p>
          </p:txBody>
        </p:sp>
      </p:grpSp>
      <p:grpSp>
        <p:nvGrpSpPr>
          <p:cNvPr id="12" name="14 Grupo">
            <a:extLst>
              <a:ext uri="{FF2B5EF4-FFF2-40B4-BE49-F238E27FC236}">
                <a16:creationId xmlns:a16="http://schemas.microsoft.com/office/drawing/2014/main" id="{F1153CE1-F852-4B29-8712-9050E52A4C32}"/>
              </a:ext>
            </a:extLst>
          </p:cNvPr>
          <p:cNvGrpSpPr>
            <a:grpSpLocks/>
          </p:cNvGrpSpPr>
          <p:nvPr/>
        </p:nvGrpSpPr>
        <p:grpSpPr bwMode="auto">
          <a:xfrm>
            <a:off x="5438353" y="2165582"/>
            <a:ext cx="3094037" cy="1143000"/>
            <a:chOff x="4281488" y="2414588"/>
            <a:chExt cx="3094037" cy="1143000"/>
          </a:xfrm>
        </p:grpSpPr>
        <p:sp>
          <p:nvSpPr>
            <p:cNvPr id="13" name="Rectangle 13">
              <a:extLst>
                <a:ext uri="{FF2B5EF4-FFF2-40B4-BE49-F238E27FC236}">
                  <a16:creationId xmlns:a16="http://schemas.microsoft.com/office/drawing/2014/main" id="{45F47F02-0832-4BC1-B352-812C70F19A39}"/>
                </a:ext>
              </a:extLst>
            </p:cNvPr>
            <p:cNvSpPr>
              <a:spLocks noChangeArrowheads="1"/>
            </p:cNvSpPr>
            <p:nvPr/>
          </p:nvSpPr>
          <p:spPr bwMode="auto">
            <a:xfrm>
              <a:off x="4281488" y="2414588"/>
              <a:ext cx="3094037" cy="1143000"/>
            </a:xfrm>
            <a:prstGeom prst="rect">
              <a:avLst/>
            </a:prstGeom>
            <a:gradFill rotWithShape="0">
              <a:gsLst>
                <a:gs pos="0">
                  <a:srgbClr val="FFCC00"/>
                </a:gs>
                <a:gs pos="50000">
                  <a:srgbClr val="FFEEAA"/>
                </a:gs>
                <a:gs pos="100000">
                  <a:srgbClr val="FFCC00"/>
                </a:gs>
              </a:gsLst>
              <a:lin ang="5400000" scaled="1"/>
            </a:gradFill>
            <a:ln w="12700">
              <a:solidFill>
                <a:schemeClr val="tx1"/>
              </a:solidFill>
              <a:miter lim="800000"/>
              <a:headEnd/>
              <a:tailEnd/>
            </a:ln>
          </p:spPr>
          <p:txBody>
            <a:bodyPr wrap="none" anchor="ct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endParaRPr lang="es-ES" altLang="es-ES">
                <a:latin typeface="+mn-lt"/>
              </a:endParaRPr>
            </a:p>
          </p:txBody>
        </p:sp>
        <p:sp>
          <p:nvSpPr>
            <p:cNvPr id="14" name="Text Box 11">
              <a:extLst>
                <a:ext uri="{FF2B5EF4-FFF2-40B4-BE49-F238E27FC236}">
                  <a16:creationId xmlns:a16="http://schemas.microsoft.com/office/drawing/2014/main" id="{DE0DAFE0-FCFA-4D0B-97A8-67D5AB29B50F}"/>
                </a:ext>
              </a:extLst>
            </p:cNvPr>
            <p:cNvSpPr txBox="1">
              <a:spLocks noChangeArrowheads="1"/>
            </p:cNvSpPr>
            <p:nvPr/>
          </p:nvSpPr>
          <p:spPr bwMode="auto">
            <a:xfrm>
              <a:off x="4717174" y="2589897"/>
              <a:ext cx="2065502" cy="646331"/>
            </a:xfrm>
            <a:prstGeom prst="rect">
              <a:avLst/>
            </a:prstGeom>
            <a:noFill/>
            <a:ln w="12700">
              <a:noFill/>
              <a:miter lim="800000"/>
              <a:headEnd/>
              <a:tailEnd/>
            </a:ln>
            <a:effectLst/>
          </p:spPr>
          <p:txBody>
            <a:bodyPr wrap="none" anchor="ctr">
              <a:spAutoFit/>
            </a:bodyPr>
            <a:lstStyle/>
            <a:p>
              <a:pPr algn="ctr">
                <a:defRPr/>
              </a:pPr>
              <a:r>
                <a:rPr lang="en-US" dirty="0">
                  <a:effectLst>
                    <a:outerShdw blurRad="38100" dist="38100" dir="2700000" algn="tl">
                      <a:srgbClr val="C0C0C0"/>
                    </a:outerShdw>
                  </a:effectLst>
                </a:rPr>
                <a:t>CAPITALIZACION</a:t>
              </a:r>
            </a:p>
            <a:p>
              <a:pPr algn="ctr">
                <a:defRPr/>
              </a:pPr>
              <a:r>
                <a:rPr lang="en-US" dirty="0">
                  <a:effectLst>
                    <a:outerShdw blurRad="38100" dist="38100" dir="2700000" algn="tl">
                      <a:srgbClr val="C0C0C0"/>
                    </a:outerShdw>
                  </a:effectLst>
                </a:rPr>
                <a:t>COMPUESTA</a:t>
              </a:r>
            </a:p>
          </p:txBody>
        </p:sp>
      </p:grpSp>
    </p:spTree>
    <p:extLst>
      <p:ext uri="{BB962C8B-B14F-4D97-AF65-F5344CB8AC3E}">
        <p14:creationId xmlns:p14="http://schemas.microsoft.com/office/powerpoint/2010/main" val="204517056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par>
                          <p:cTn id="8" fill="hold">
                            <p:stCondLst>
                              <p:cond delay="2000"/>
                            </p:stCondLst>
                            <p:childTnLst>
                              <p:par>
                                <p:cTn id="9" presetID="26"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80">
                                          <p:stCondLst>
                                            <p:cond delay="0"/>
                                          </p:stCondLst>
                                        </p:cTn>
                                        <p:tgtEl>
                                          <p:spTgt spid="3"/>
                                        </p:tgtEl>
                                      </p:cBhvr>
                                    </p:animEffect>
                                    <p:anim calcmode="lin" valueType="num">
                                      <p:cBhvr>
                                        <p:cTn id="1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gtEl>
                                      </p:cBhvr>
                                      <p:to x="100000" y="60000"/>
                                    </p:animScale>
                                    <p:animScale>
                                      <p:cBhvr>
                                        <p:cTn id="18" dur="166" decel="50000">
                                          <p:stCondLst>
                                            <p:cond delay="676"/>
                                          </p:stCondLst>
                                        </p:cTn>
                                        <p:tgtEl>
                                          <p:spTgt spid="3"/>
                                        </p:tgtEl>
                                      </p:cBhvr>
                                      <p:to x="100000" y="100000"/>
                                    </p:animScale>
                                    <p:animScale>
                                      <p:cBhvr>
                                        <p:cTn id="19" dur="26">
                                          <p:stCondLst>
                                            <p:cond delay="1312"/>
                                          </p:stCondLst>
                                        </p:cTn>
                                        <p:tgtEl>
                                          <p:spTgt spid="3"/>
                                        </p:tgtEl>
                                      </p:cBhvr>
                                      <p:to x="100000" y="80000"/>
                                    </p:animScale>
                                    <p:animScale>
                                      <p:cBhvr>
                                        <p:cTn id="20" dur="166" decel="50000">
                                          <p:stCondLst>
                                            <p:cond delay="1338"/>
                                          </p:stCondLst>
                                        </p:cTn>
                                        <p:tgtEl>
                                          <p:spTgt spid="3"/>
                                        </p:tgtEl>
                                      </p:cBhvr>
                                      <p:to x="100000" y="100000"/>
                                    </p:animScale>
                                    <p:animScale>
                                      <p:cBhvr>
                                        <p:cTn id="21" dur="26">
                                          <p:stCondLst>
                                            <p:cond delay="1642"/>
                                          </p:stCondLst>
                                        </p:cTn>
                                        <p:tgtEl>
                                          <p:spTgt spid="3"/>
                                        </p:tgtEl>
                                      </p:cBhvr>
                                      <p:to x="100000" y="90000"/>
                                    </p:animScale>
                                    <p:animScale>
                                      <p:cBhvr>
                                        <p:cTn id="22" dur="166" decel="50000">
                                          <p:stCondLst>
                                            <p:cond delay="1668"/>
                                          </p:stCondLst>
                                        </p:cTn>
                                        <p:tgtEl>
                                          <p:spTgt spid="3"/>
                                        </p:tgtEl>
                                      </p:cBhvr>
                                      <p:to x="100000" y="100000"/>
                                    </p:animScale>
                                    <p:animScale>
                                      <p:cBhvr>
                                        <p:cTn id="23" dur="26">
                                          <p:stCondLst>
                                            <p:cond delay="1808"/>
                                          </p:stCondLst>
                                        </p:cTn>
                                        <p:tgtEl>
                                          <p:spTgt spid="3"/>
                                        </p:tgtEl>
                                      </p:cBhvr>
                                      <p:to x="100000" y="95000"/>
                                    </p:animScale>
                                    <p:animScale>
                                      <p:cBhvr>
                                        <p:cTn id="24" dur="166" decel="50000">
                                          <p:stCondLst>
                                            <p:cond delay="1834"/>
                                          </p:stCondLst>
                                        </p:cTn>
                                        <p:tgtEl>
                                          <p:spTgt spid="3"/>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000"/>
                                        <p:tgtEl>
                                          <p:spTgt spid="12"/>
                                        </p:tgtEl>
                                      </p:cBhvr>
                                    </p:animEffect>
                                  </p:childTnLst>
                                </p:cTn>
                              </p:par>
                            </p:childTnLst>
                          </p:cTn>
                        </p:par>
                        <p:par>
                          <p:cTn id="30" fill="hold">
                            <p:stCondLst>
                              <p:cond delay="2000"/>
                            </p:stCondLst>
                            <p:childTnLst>
                              <p:par>
                                <p:cTn id="31" presetID="26"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80">
                                          <p:stCondLst>
                                            <p:cond delay="0"/>
                                          </p:stCondLst>
                                        </p:cTn>
                                        <p:tgtEl>
                                          <p:spTgt spid="6"/>
                                        </p:tgtEl>
                                      </p:cBhvr>
                                    </p:animEffect>
                                    <p:anim calcmode="lin" valueType="num">
                                      <p:cBhvr>
                                        <p:cTn id="3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9" dur="26">
                                          <p:stCondLst>
                                            <p:cond delay="650"/>
                                          </p:stCondLst>
                                        </p:cTn>
                                        <p:tgtEl>
                                          <p:spTgt spid="6"/>
                                        </p:tgtEl>
                                      </p:cBhvr>
                                      <p:to x="100000" y="60000"/>
                                    </p:animScale>
                                    <p:animScale>
                                      <p:cBhvr>
                                        <p:cTn id="40" dur="166" decel="50000">
                                          <p:stCondLst>
                                            <p:cond delay="676"/>
                                          </p:stCondLst>
                                        </p:cTn>
                                        <p:tgtEl>
                                          <p:spTgt spid="6"/>
                                        </p:tgtEl>
                                      </p:cBhvr>
                                      <p:to x="100000" y="100000"/>
                                    </p:animScale>
                                    <p:animScale>
                                      <p:cBhvr>
                                        <p:cTn id="41" dur="26">
                                          <p:stCondLst>
                                            <p:cond delay="1312"/>
                                          </p:stCondLst>
                                        </p:cTn>
                                        <p:tgtEl>
                                          <p:spTgt spid="6"/>
                                        </p:tgtEl>
                                      </p:cBhvr>
                                      <p:to x="100000" y="80000"/>
                                    </p:animScale>
                                    <p:animScale>
                                      <p:cBhvr>
                                        <p:cTn id="42" dur="166" decel="50000">
                                          <p:stCondLst>
                                            <p:cond delay="1338"/>
                                          </p:stCondLst>
                                        </p:cTn>
                                        <p:tgtEl>
                                          <p:spTgt spid="6"/>
                                        </p:tgtEl>
                                      </p:cBhvr>
                                      <p:to x="100000" y="100000"/>
                                    </p:animScale>
                                    <p:animScale>
                                      <p:cBhvr>
                                        <p:cTn id="43" dur="26">
                                          <p:stCondLst>
                                            <p:cond delay="1642"/>
                                          </p:stCondLst>
                                        </p:cTn>
                                        <p:tgtEl>
                                          <p:spTgt spid="6"/>
                                        </p:tgtEl>
                                      </p:cBhvr>
                                      <p:to x="100000" y="90000"/>
                                    </p:animScale>
                                    <p:animScale>
                                      <p:cBhvr>
                                        <p:cTn id="44" dur="166" decel="50000">
                                          <p:stCondLst>
                                            <p:cond delay="1668"/>
                                          </p:stCondLst>
                                        </p:cTn>
                                        <p:tgtEl>
                                          <p:spTgt spid="6"/>
                                        </p:tgtEl>
                                      </p:cBhvr>
                                      <p:to x="100000" y="100000"/>
                                    </p:animScale>
                                    <p:animScale>
                                      <p:cBhvr>
                                        <p:cTn id="45" dur="26">
                                          <p:stCondLst>
                                            <p:cond delay="1808"/>
                                          </p:stCondLst>
                                        </p:cTn>
                                        <p:tgtEl>
                                          <p:spTgt spid="6"/>
                                        </p:tgtEl>
                                      </p:cBhvr>
                                      <p:to x="100000" y="95000"/>
                                    </p:animScale>
                                    <p:animScale>
                                      <p:cBhvr>
                                        <p:cTn id="46"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0A01C0-8157-41EF-934B-A3531DDAD105}"/>
              </a:ext>
            </a:extLst>
          </p:cNvPr>
          <p:cNvSpPr>
            <a:spLocks noGrp="1"/>
          </p:cNvSpPr>
          <p:nvPr>
            <p:ph type="title"/>
          </p:nvPr>
        </p:nvSpPr>
        <p:spPr/>
        <p:txBody>
          <a:bodyPr/>
          <a:lstStyle/>
          <a:p>
            <a:r>
              <a:rPr lang="es-ES" dirty="0"/>
              <a:t>Interés compuesto</a:t>
            </a:r>
          </a:p>
        </p:txBody>
      </p:sp>
      <p:grpSp>
        <p:nvGrpSpPr>
          <p:cNvPr id="3" name="Group 17">
            <a:extLst>
              <a:ext uri="{FF2B5EF4-FFF2-40B4-BE49-F238E27FC236}">
                <a16:creationId xmlns:a16="http://schemas.microsoft.com/office/drawing/2014/main" id="{F6E6D5F0-FEF4-400D-8FDA-8B6BF11F78EB}"/>
              </a:ext>
            </a:extLst>
          </p:cNvPr>
          <p:cNvGrpSpPr>
            <a:grpSpLocks/>
          </p:cNvGrpSpPr>
          <p:nvPr/>
        </p:nvGrpSpPr>
        <p:grpSpPr bwMode="auto">
          <a:xfrm>
            <a:off x="1584573" y="1943943"/>
            <a:ext cx="6451599" cy="3348422"/>
            <a:chOff x="612" y="1192"/>
            <a:chExt cx="4128" cy="2692"/>
          </a:xfrm>
        </p:grpSpPr>
        <p:sp>
          <p:nvSpPr>
            <p:cNvPr id="4" name="Freeform 11">
              <a:extLst>
                <a:ext uri="{FF2B5EF4-FFF2-40B4-BE49-F238E27FC236}">
                  <a16:creationId xmlns:a16="http://schemas.microsoft.com/office/drawing/2014/main" id="{66C6F113-97C3-41DB-9DDC-689B65B7DA9D}"/>
                </a:ext>
              </a:extLst>
            </p:cNvPr>
            <p:cNvSpPr>
              <a:spLocks/>
            </p:cNvSpPr>
            <p:nvPr/>
          </p:nvSpPr>
          <p:spPr bwMode="auto">
            <a:xfrm>
              <a:off x="612" y="1213"/>
              <a:ext cx="4128" cy="2671"/>
            </a:xfrm>
            <a:custGeom>
              <a:avLst/>
              <a:gdLst/>
              <a:ahLst/>
              <a:cxnLst>
                <a:cxn ang="0">
                  <a:pos x="0" y="2671"/>
                </a:cxn>
                <a:cxn ang="0">
                  <a:pos x="439" y="778"/>
                </a:cxn>
                <a:cxn ang="0">
                  <a:pos x="661" y="859"/>
                </a:cxn>
                <a:cxn ang="0">
                  <a:pos x="823" y="656"/>
                </a:cxn>
                <a:cxn ang="0">
                  <a:pos x="954" y="495"/>
                </a:cxn>
                <a:cxn ang="0">
                  <a:pos x="1156" y="0"/>
                </a:cxn>
                <a:cxn ang="0">
                  <a:pos x="4128" y="2671"/>
                </a:cxn>
                <a:cxn ang="0">
                  <a:pos x="0" y="2671"/>
                </a:cxn>
              </a:cxnLst>
              <a:rect l="0" t="0" r="r" b="b"/>
              <a:pathLst>
                <a:path w="4128" h="2671">
                  <a:moveTo>
                    <a:pt x="0" y="2671"/>
                  </a:moveTo>
                  <a:lnTo>
                    <a:pt x="439" y="778"/>
                  </a:lnTo>
                  <a:lnTo>
                    <a:pt x="661" y="859"/>
                  </a:lnTo>
                  <a:lnTo>
                    <a:pt x="823" y="656"/>
                  </a:lnTo>
                  <a:lnTo>
                    <a:pt x="954" y="495"/>
                  </a:lnTo>
                  <a:lnTo>
                    <a:pt x="1156" y="0"/>
                  </a:lnTo>
                  <a:lnTo>
                    <a:pt x="4128" y="2671"/>
                  </a:lnTo>
                  <a:lnTo>
                    <a:pt x="0" y="2671"/>
                  </a:lnTo>
                  <a:close/>
                </a:path>
              </a:pathLst>
            </a:custGeom>
            <a:solidFill>
              <a:srgbClr val="996633"/>
            </a:solidFill>
            <a:ln w="3175">
              <a:solidFill>
                <a:schemeClr val="tx1"/>
              </a:solidFill>
              <a:round/>
              <a:headEnd/>
              <a:tailEn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sp>
          <p:nvSpPr>
            <p:cNvPr id="5" name="Freeform 16">
              <a:extLst>
                <a:ext uri="{FF2B5EF4-FFF2-40B4-BE49-F238E27FC236}">
                  <a16:creationId xmlns:a16="http://schemas.microsoft.com/office/drawing/2014/main" id="{2AF13E53-52CD-407B-B71A-9E477FF7876B}"/>
                </a:ext>
              </a:extLst>
            </p:cNvPr>
            <p:cNvSpPr>
              <a:spLocks/>
            </p:cNvSpPr>
            <p:nvPr/>
          </p:nvSpPr>
          <p:spPr bwMode="auto">
            <a:xfrm>
              <a:off x="920" y="1192"/>
              <a:ext cx="3552" cy="2440"/>
            </a:xfrm>
            <a:custGeom>
              <a:avLst/>
              <a:gdLst/>
              <a:ahLst/>
              <a:cxnLst>
                <a:cxn ang="0">
                  <a:pos x="0" y="1280"/>
                </a:cxn>
                <a:cxn ang="0">
                  <a:pos x="112" y="776"/>
                </a:cxn>
                <a:cxn ang="0">
                  <a:pos x="336" y="864"/>
                </a:cxn>
                <a:cxn ang="0">
                  <a:pos x="632" y="520"/>
                </a:cxn>
                <a:cxn ang="0">
                  <a:pos x="840" y="0"/>
                </a:cxn>
                <a:cxn ang="0">
                  <a:pos x="3552" y="2440"/>
                </a:cxn>
                <a:cxn ang="0">
                  <a:pos x="1640" y="1288"/>
                </a:cxn>
                <a:cxn ang="0">
                  <a:pos x="1168" y="1296"/>
                </a:cxn>
                <a:cxn ang="0">
                  <a:pos x="917" y="1422"/>
                </a:cxn>
                <a:cxn ang="0">
                  <a:pos x="576" y="1144"/>
                </a:cxn>
                <a:cxn ang="0">
                  <a:pos x="0" y="1280"/>
                </a:cxn>
              </a:cxnLst>
              <a:rect l="0" t="0" r="r" b="b"/>
              <a:pathLst>
                <a:path w="3552" h="2440">
                  <a:moveTo>
                    <a:pt x="0" y="1280"/>
                  </a:moveTo>
                  <a:lnTo>
                    <a:pt x="112" y="776"/>
                  </a:lnTo>
                  <a:lnTo>
                    <a:pt x="336" y="864"/>
                  </a:lnTo>
                  <a:lnTo>
                    <a:pt x="632" y="520"/>
                  </a:lnTo>
                  <a:lnTo>
                    <a:pt x="840" y="0"/>
                  </a:lnTo>
                  <a:lnTo>
                    <a:pt x="3552" y="2440"/>
                  </a:lnTo>
                  <a:lnTo>
                    <a:pt x="1640" y="1288"/>
                  </a:lnTo>
                  <a:lnTo>
                    <a:pt x="1168" y="1296"/>
                  </a:lnTo>
                  <a:lnTo>
                    <a:pt x="917" y="1422"/>
                  </a:lnTo>
                  <a:lnTo>
                    <a:pt x="576" y="1144"/>
                  </a:lnTo>
                  <a:lnTo>
                    <a:pt x="0" y="1280"/>
                  </a:lnTo>
                  <a:close/>
                </a:path>
              </a:pathLst>
            </a:custGeom>
            <a:solidFill>
              <a:srgbClr val="FFFFFF"/>
            </a:solidFill>
            <a:ln w="3175">
              <a:solidFill>
                <a:schemeClr val="tx1"/>
              </a:solidFill>
              <a:round/>
              <a:headEnd/>
              <a:tailEn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grpSp>
      <p:sp>
        <p:nvSpPr>
          <p:cNvPr id="6" name="Line 10">
            <a:extLst>
              <a:ext uri="{FF2B5EF4-FFF2-40B4-BE49-F238E27FC236}">
                <a16:creationId xmlns:a16="http://schemas.microsoft.com/office/drawing/2014/main" id="{ADDF3F39-8952-4461-A897-DAD02794BD0F}"/>
              </a:ext>
            </a:extLst>
          </p:cNvPr>
          <p:cNvSpPr>
            <a:spLocks noChangeShapeType="1"/>
          </p:cNvSpPr>
          <p:nvPr/>
        </p:nvSpPr>
        <p:spPr bwMode="auto">
          <a:xfrm>
            <a:off x="1411536" y="3502357"/>
            <a:ext cx="0" cy="1790008"/>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grpSp>
        <p:nvGrpSpPr>
          <p:cNvPr id="7" name="Group 15">
            <a:extLst>
              <a:ext uri="{FF2B5EF4-FFF2-40B4-BE49-F238E27FC236}">
                <a16:creationId xmlns:a16="http://schemas.microsoft.com/office/drawing/2014/main" id="{E04D322F-2D35-47A0-AA31-D37520B6C704}"/>
              </a:ext>
            </a:extLst>
          </p:cNvPr>
          <p:cNvGrpSpPr>
            <a:grpSpLocks/>
          </p:cNvGrpSpPr>
          <p:nvPr/>
        </p:nvGrpSpPr>
        <p:grpSpPr bwMode="auto">
          <a:xfrm>
            <a:off x="1555998" y="3492140"/>
            <a:ext cx="1757325" cy="1833562"/>
            <a:chOff x="658" y="2464"/>
            <a:chExt cx="1360" cy="1419"/>
          </a:xfrm>
        </p:grpSpPr>
        <p:sp>
          <p:nvSpPr>
            <p:cNvPr id="8" name="Freeform 9">
              <a:extLst>
                <a:ext uri="{FF2B5EF4-FFF2-40B4-BE49-F238E27FC236}">
                  <a16:creationId xmlns:a16="http://schemas.microsoft.com/office/drawing/2014/main" id="{9E9B5241-C553-4526-81DD-BBE26E4944B6}"/>
                </a:ext>
              </a:extLst>
            </p:cNvPr>
            <p:cNvSpPr>
              <a:spLocks/>
            </p:cNvSpPr>
            <p:nvPr/>
          </p:nvSpPr>
          <p:spPr bwMode="auto">
            <a:xfrm rot="-127204">
              <a:off x="658" y="2477"/>
              <a:ext cx="1360" cy="1406"/>
            </a:xfrm>
            <a:custGeom>
              <a:avLst/>
              <a:gdLst/>
              <a:ahLst/>
              <a:cxnLst>
                <a:cxn ang="0">
                  <a:pos x="0" y="1360"/>
                </a:cxn>
                <a:cxn ang="0">
                  <a:pos x="589" y="181"/>
                </a:cxn>
                <a:cxn ang="0">
                  <a:pos x="680" y="408"/>
                </a:cxn>
                <a:cxn ang="0">
                  <a:pos x="816" y="0"/>
                </a:cxn>
                <a:cxn ang="0">
                  <a:pos x="1360" y="1406"/>
                </a:cxn>
                <a:cxn ang="0">
                  <a:pos x="0" y="1360"/>
                </a:cxn>
              </a:cxnLst>
              <a:rect l="0" t="0" r="r" b="b"/>
              <a:pathLst>
                <a:path w="1360" h="1406">
                  <a:moveTo>
                    <a:pt x="0" y="1360"/>
                  </a:moveTo>
                  <a:lnTo>
                    <a:pt x="589" y="181"/>
                  </a:lnTo>
                  <a:lnTo>
                    <a:pt x="680" y="408"/>
                  </a:lnTo>
                  <a:lnTo>
                    <a:pt x="816" y="0"/>
                  </a:lnTo>
                  <a:lnTo>
                    <a:pt x="1360" y="1406"/>
                  </a:lnTo>
                  <a:lnTo>
                    <a:pt x="0" y="1360"/>
                  </a:lnTo>
                  <a:close/>
                </a:path>
              </a:pathLst>
            </a:custGeom>
            <a:solidFill>
              <a:srgbClr val="993300"/>
            </a:solidFill>
            <a:ln w="3175">
              <a:solidFill>
                <a:schemeClr val="tx1"/>
              </a:solidFill>
              <a:round/>
              <a:headEnd/>
              <a:tailEn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sp>
          <p:nvSpPr>
            <p:cNvPr id="9" name="Freeform 13">
              <a:extLst>
                <a:ext uri="{FF2B5EF4-FFF2-40B4-BE49-F238E27FC236}">
                  <a16:creationId xmlns:a16="http://schemas.microsoft.com/office/drawing/2014/main" id="{F396D24D-8410-468E-99E7-2F40B9C69659}"/>
                </a:ext>
              </a:extLst>
            </p:cNvPr>
            <p:cNvSpPr>
              <a:spLocks/>
            </p:cNvSpPr>
            <p:nvPr/>
          </p:nvSpPr>
          <p:spPr bwMode="auto">
            <a:xfrm>
              <a:off x="1040" y="2464"/>
              <a:ext cx="656" cy="592"/>
            </a:xfrm>
            <a:custGeom>
              <a:avLst/>
              <a:gdLst/>
              <a:ahLst/>
              <a:cxnLst>
                <a:cxn ang="0">
                  <a:pos x="0" y="592"/>
                </a:cxn>
                <a:cxn ang="0">
                  <a:pos x="176" y="168"/>
                </a:cxn>
                <a:cxn ang="0">
                  <a:pos x="288" y="416"/>
                </a:cxn>
                <a:cxn ang="0">
                  <a:pos x="400" y="0"/>
                </a:cxn>
                <a:cxn ang="0">
                  <a:pos x="656" y="568"/>
                </a:cxn>
                <a:cxn ang="0">
                  <a:pos x="400" y="504"/>
                </a:cxn>
                <a:cxn ang="0">
                  <a:pos x="184" y="536"/>
                </a:cxn>
                <a:cxn ang="0">
                  <a:pos x="0" y="592"/>
                </a:cxn>
              </a:cxnLst>
              <a:rect l="0" t="0" r="r" b="b"/>
              <a:pathLst>
                <a:path w="656" h="592">
                  <a:moveTo>
                    <a:pt x="0" y="592"/>
                  </a:moveTo>
                  <a:lnTo>
                    <a:pt x="176" y="168"/>
                  </a:lnTo>
                  <a:lnTo>
                    <a:pt x="288" y="416"/>
                  </a:lnTo>
                  <a:lnTo>
                    <a:pt x="400" y="0"/>
                  </a:lnTo>
                  <a:lnTo>
                    <a:pt x="656" y="568"/>
                  </a:lnTo>
                  <a:lnTo>
                    <a:pt x="400" y="504"/>
                  </a:lnTo>
                  <a:lnTo>
                    <a:pt x="184" y="536"/>
                  </a:lnTo>
                  <a:lnTo>
                    <a:pt x="0" y="592"/>
                  </a:lnTo>
                  <a:close/>
                </a:path>
              </a:pathLst>
            </a:custGeom>
            <a:solidFill>
              <a:srgbClr val="FFFFFF"/>
            </a:solidFill>
            <a:ln w="3175">
              <a:solidFill>
                <a:schemeClr val="tx1"/>
              </a:solidFill>
              <a:round/>
              <a:headEnd/>
              <a:tailEn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grpSp>
      <p:sp>
        <p:nvSpPr>
          <p:cNvPr id="10" name="Line 18">
            <a:extLst>
              <a:ext uri="{FF2B5EF4-FFF2-40B4-BE49-F238E27FC236}">
                <a16:creationId xmlns:a16="http://schemas.microsoft.com/office/drawing/2014/main" id="{4D5403C3-9673-4D9E-B59C-F72F6342BEA0}"/>
              </a:ext>
            </a:extLst>
          </p:cNvPr>
          <p:cNvSpPr>
            <a:spLocks noChangeShapeType="1"/>
          </p:cNvSpPr>
          <p:nvPr/>
        </p:nvSpPr>
        <p:spPr bwMode="auto">
          <a:xfrm>
            <a:off x="1195636" y="1824513"/>
            <a:ext cx="0" cy="3467852"/>
          </a:xfrm>
          <a:prstGeom prst="line">
            <a:avLst/>
          </a:prstGeom>
          <a:noFill/>
          <a:ln w="9525">
            <a:solidFill>
              <a:schemeClr val="tx1"/>
            </a:solidFill>
            <a:round/>
            <a:headEnd type="triangle" w="med" len="med"/>
            <a:tailEnd type="triangle" w="med" len="me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sp>
        <p:nvSpPr>
          <p:cNvPr id="11" name="Text Box 19">
            <a:extLst>
              <a:ext uri="{FF2B5EF4-FFF2-40B4-BE49-F238E27FC236}">
                <a16:creationId xmlns:a16="http://schemas.microsoft.com/office/drawing/2014/main" id="{AC5DB26F-37A7-4EAB-A571-85EAD88918D6}"/>
              </a:ext>
            </a:extLst>
          </p:cNvPr>
          <p:cNvSpPr txBox="1">
            <a:spLocks noChangeArrowheads="1"/>
          </p:cNvSpPr>
          <p:nvPr/>
        </p:nvSpPr>
        <p:spPr bwMode="auto">
          <a:xfrm rot="16200000">
            <a:off x="53430" y="3172406"/>
            <a:ext cx="1625600" cy="30777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defRPr/>
            </a:pPr>
            <a:r>
              <a:rPr lang="es-ES" sz="1400" b="1" dirty="0">
                <a:solidFill>
                  <a:schemeClr val="tx2"/>
                </a:solidFill>
              </a:rPr>
              <a:t>ALTURA</a:t>
            </a:r>
          </a:p>
        </p:txBody>
      </p:sp>
      <p:sp>
        <p:nvSpPr>
          <p:cNvPr id="12" name="Oval 20">
            <a:extLst>
              <a:ext uri="{FF2B5EF4-FFF2-40B4-BE49-F238E27FC236}">
                <a16:creationId xmlns:a16="http://schemas.microsoft.com/office/drawing/2014/main" id="{9F8162BA-9534-4BDC-A9BD-FE8D3AB729F4}"/>
              </a:ext>
            </a:extLst>
          </p:cNvPr>
          <p:cNvSpPr>
            <a:spLocks noChangeArrowheads="1"/>
          </p:cNvSpPr>
          <p:nvPr/>
        </p:nvSpPr>
        <p:spPr bwMode="auto">
          <a:xfrm>
            <a:off x="2515944" y="3365540"/>
            <a:ext cx="178784" cy="180099"/>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13" name="Oval 21">
            <a:extLst>
              <a:ext uri="{FF2B5EF4-FFF2-40B4-BE49-F238E27FC236}">
                <a16:creationId xmlns:a16="http://schemas.microsoft.com/office/drawing/2014/main" id="{DB1C44BA-0C0C-40F8-8BD2-579EF0028429}"/>
              </a:ext>
            </a:extLst>
          </p:cNvPr>
          <p:cNvSpPr>
            <a:spLocks noChangeAspect="1" noChangeArrowheads="1"/>
          </p:cNvSpPr>
          <p:nvPr/>
        </p:nvSpPr>
        <p:spPr bwMode="auto">
          <a:xfrm>
            <a:off x="3272844" y="5025703"/>
            <a:ext cx="298411" cy="298412"/>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14" name="Oval 22">
            <a:extLst>
              <a:ext uri="{FF2B5EF4-FFF2-40B4-BE49-F238E27FC236}">
                <a16:creationId xmlns:a16="http://schemas.microsoft.com/office/drawing/2014/main" id="{8D36A07E-00C5-4DC3-BF22-CF9969E025E5}"/>
              </a:ext>
            </a:extLst>
          </p:cNvPr>
          <p:cNvSpPr>
            <a:spLocks noChangeArrowheads="1"/>
          </p:cNvSpPr>
          <p:nvPr/>
        </p:nvSpPr>
        <p:spPr bwMode="auto">
          <a:xfrm>
            <a:off x="3329159" y="1740647"/>
            <a:ext cx="288776" cy="289838"/>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15" name="Oval 23">
            <a:extLst>
              <a:ext uri="{FF2B5EF4-FFF2-40B4-BE49-F238E27FC236}">
                <a16:creationId xmlns:a16="http://schemas.microsoft.com/office/drawing/2014/main" id="{968AF431-54C5-4AF3-9D4F-99312FFA5693}"/>
              </a:ext>
            </a:extLst>
          </p:cNvPr>
          <p:cNvSpPr>
            <a:spLocks noChangeAspect="1" noChangeArrowheads="1"/>
          </p:cNvSpPr>
          <p:nvPr/>
        </p:nvSpPr>
        <p:spPr bwMode="auto">
          <a:xfrm>
            <a:off x="3473547" y="1824513"/>
            <a:ext cx="313195" cy="314256"/>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16" name="Oval 24">
            <a:extLst>
              <a:ext uri="{FF2B5EF4-FFF2-40B4-BE49-F238E27FC236}">
                <a16:creationId xmlns:a16="http://schemas.microsoft.com/office/drawing/2014/main" id="{204FF20B-C33C-46AC-8529-282B7A48D29F}"/>
              </a:ext>
            </a:extLst>
          </p:cNvPr>
          <p:cNvSpPr>
            <a:spLocks noChangeAspect="1" noChangeArrowheads="1"/>
          </p:cNvSpPr>
          <p:nvPr/>
        </p:nvSpPr>
        <p:spPr bwMode="auto">
          <a:xfrm>
            <a:off x="3649426" y="1907793"/>
            <a:ext cx="339736" cy="340797"/>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17" name="Oval 25">
            <a:extLst>
              <a:ext uri="{FF2B5EF4-FFF2-40B4-BE49-F238E27FC236}">
                <a16:creationId xmlns:a16="http://schemas.microsoft.com/office/drawing/2014/main" id="{A6A78768-E824-45BC-B8D6-0FFD70914CAC}"/>
              </a:ext>
            </a:extLst>
          </p:cNvPr>
          <p:cNvSpPr>
            <a:spLocks noChangeAspect="1" noChangeArrowheads="1"/>
          </p:cNvSpPr>
          <p:nvPr/>
        </p:nvSpPr>
        <p:spPr bwMode="auto">
          <a:xfrm>
            <a:off x="3859460" y="2060151"/>
            <a:ext cx="366278" cy="367340"/>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18" name="Oval 26">
            <a:extLst>
              <a:ext uri="{FF2B5EF4-FFF2-40B4-BE49-F238E27FC236}">
                <a16:creationId xmlns:a16="http://schemas.microsoft.com/office/drawing/2014/main" id="{20E73246-456F-4EFE-BDF9-C8C394B96D2A}"/>
              </a:ext>
            </a:extLst>
          </p:cNvPr>
          <p:cNvSpPr>
            <a:spLocks noChangeAspect="1" noChangeArrowheads="1"/>
          </p:cNvSpPr>
          <p:nvPr/>
        </p:nvSpPr>
        <p:spPr bwMode="auto">
          <a:xfrm>
            <a:off x="4106671" y="2225314"/>
            <a:ext cx="392821" cy="393881"/>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19" name="Oval 27">
            <a:extLst>
              <a:ext uri="{FF2B5EF4-FFF2-40B4-BE49-F238E27FC236}">
                <a16:creationId xmlns:a16="http://schemas.microsoft.com/office/drawing/2014/main" id="{A54A2AB8-B874-449D-96C3-5CD406A1E9A2}"/>
              </a:ext>
            </a:extLst>
          </p:cNvPr>
          <p:cNvSpPr>
            <a:spLocks noChangeAspect="1" noChangeArrowheads="1"/>
          </p:cNvSpPr>
          <p:nvPr/>
        </p:nvSpPr>
        <p:spPr bwMode="auto">
          <a:xfrm>
            <a:off x="4362433" y="2395604"/>
            <a:ext cx="442719" cy="443781"/>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20" name="Oval 28">
            <a:extLst>
              <a:ext uri="{FF2B5EF4-FFF2-40B4-BE49-F238E27FC236}">
                <a16:creationId xmlns:a16="http://schemas.microsoft.com/office/drawing/2014/main" id="{E5D9ECF1-BFF8-4852-8D39-F3C9B844FA46}"/>
              </a:ext>
            </a:extLst>
          </p:cNvPr>
          <p:cNvSpPr>
            <a:spLocks noChangeAspect="1" noChangeArrowheads="1"/>
          </p:cNvSpPr>
          <p:nvPr/>
        </p:nvSpPr>
        <p:spPr bwMode="auto">
          <a:xfrm>
            <a:off x="4672754" y="2592540"/>
            <a:ext cx="490496" cy="491557"/>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21" name="Oval 29">
            <a:extLst>
              <a:ext uri="{FF2B5EF4-FFF2-40B4-BE49-F238E27FC236}">
                <a16:creationId xmlns:a16="http://schemas.microsoft.com/office/drawing/2014/main" id="{9592C8EE-8ED5-4B76-98C1-F72A8063F022}"/>
              </a:ext>
            </a:extLst>
          </p:cNvPr>
          <p:cNvSpPr>
            <a:spLocks noChangeAspect="1" noChangeArrowheads="1"/>
          </p:cNvSpPr>
          <p:nvPr/>
        </p:nvSpPr>
        <p:spPr bwMode="auto">
          <a:xfrm>
            <a:off x="4999620" y="2785040"/>
            <a:ext cx="541455" cy="542517"/>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22" name="Oval 30">
            <a:extLst>
              <a:ext uri="{FF2B5EF4-FFF2-40B4-BE49-F238E27FC236}">
                <a16:creationId xmlns:a16="http://schemas.microsoft.com/office/drawing/2014/main" id="{24AAB3C7-C265-4476-A68A-94FC430F9382}"/>
              </a:ext>
            </a:extLst>
          </p:cNvPr>
          <p:cNvSpPr>
            <a:spLocks noChangeAspect="1" noChangeArrowheads="1"/>
          </p:cNvSpPr>
          <p:nvPr/>
        </p:nvSpPr>
        <p:spPr bwMode="auto">
          <a:xfrm>
            <a:off x="5272510" y="2921978"/>
            <a:ext cx="592415" cy="593476"/>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23" name="Oval 31">
            <a:extLst>
              <a:ext uri="{FF2B5EF4-FFF2-40B4-BE49-F238E27FC236}">
                <a16:creationId xmlns:a16="http://schemas.microsoft.com/office/drawing/2014/main" id="{CE65692A-B599-4D94-9B3F-E344F6524FBC}"/>
              </a:ext>
            </a:extLst>
          </p:cNvPr>
          <p:cNvSpPr>
            <a:spLocks noChangeAspect="1" noChangeArrowheads="1"/>
          </p:cNvSpPr>
          <p:nvPr/>
        </p:nvSpPr>
        <p:spPr bwMode="auto">
          <a:xfrm>
            <a:off x="5609891" y="3141884"/>
            <a:ext cx="664609" cy="665671"/>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24" name="Oval 32">
            <a:extLst>
              <a:ext uri="{FF2B5EF4-FFF2-40B4-BE49-F238E27FC236}">
                <a16:creationId xmlns:a16="http://schemas.microsoft.com/office/drawing/2014/main" id="{6F14FFC1-5661-4E06-B877-27E6D3FDAA28}"/>
              </a:ext>
            </a:extLst>
          </p:cNvPr>
          <p:cNvSpPr>
            <a:spLocks noChangeAspect="1" noChangeArrowheads="1"/>
          </p:cNvSpPr>
          <p:nvPr/>
        </p:nvSpPr>
        <p:spPr bwMode="auto">
          <a:xfrm>
            <a:off x="5883840" y="3317982"/>
            <a:ext cx="714509" cy="715570"/>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25" name="Oval 33">
            <a:extLst>
              <a:ext uri="{FF2B5EF4-FFF2-40B4-BE49-F238E27FC236}">
                <a16:creationId xmlns:a16="http://schemas.microsoft.com/office/drawing/2014/main" id="{3492F641-B13D-427E-957C-C13556479D19}"/>
              </a:ext>
            </a:extLst>
          </p:cNvPr>
          <p:cNvSpPr>
            <a:spLocks noChangeAspect="1" noChangeArrowheads="1"/>
          </p:cNvSpPr>
          <p:nvPr/>
        </p:nvSpPr>
        <p:spPr bwMode="auto">
          <a:xfrm>
            <a:off x="6203153" y="3502357"/>
            <a:ext cx="811121" cy="812183"/>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26" name="Oval 34">
            <a:extLst>
              <a:ext uri="{FF2B5EF4-FFF2-40B4-BE49-F238E27FC236}">
                <a16:creationId xmlns:a16="http://schemas.microsoft.com/office/drawing/2014/main" id="{4EC01E82-8CBE-4C25-8F6E-7514A38334C6}"/>
              </a:ext>
            </a:extLst>
          </p:cNvPr>
          <p:cNvSpPr>
            <a:spLocks noChangeAspect="1" noChangeArrowheads="1"/>
          </p:cNvSpPr>
          <p:nvPr/>
        </p:nvSpPr>
        <p:spPr bwMode="auto">
          <a:xfrm>
            <a:off x="6558978" y="3734356"/>
            <a:ext cx="907733" cy="908795"/>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27" name="Oval 35">
            <a:extLst>
              <a:ext uri="{FF2B5EF4-FFF2-40B4-BE49-F238E27FC236}">
                <a16:creationId xmlns:a16="http://schemas.microsoft.com/office/drawing/2014/main" id="{A02F572F-6F68-47AE-B7BF-200C4C183DB2}"/>
              </a:ext>
            </a:extLst>
          </p:cNvPr>
          <p:cNvSpPr>
            <a:spLocks noChangeAspect="1" noChangeArrowheads="1"/>
          </p:cNvSpPr>
          <p:nvPr/>
        </p:nvSpPr>
        <p:spPr bwMode="auto">
          <a:xfrm>
            <a:off x="7044441" y="3958897"/>
            <a:ext cx="1029826" cy="1030888"/>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28" name="Line 37">
            <a:extLst>
              <a:ext uri="{FF2B5EF4-FFF2-40B4-BE49-F238E27FC236}">
                <a16:creationId xmlns:a16="http://schemas.microsoft.com/office/drawing/2014/main" id="{9FF36AE6-6A1E-45B4-B8C7-A1B11143D95C}"/>
              </a:ext>
            </a:extLst>
          </p:cNvPr>
          <p:cNvSpPr>
            <a:spLocks noChangeShapeType="1"/>
          </p:cNvSpPr>
          <p:nvPr/>
        </p:nvSpPr>
        <p:spPr bwMode="auto">
          <a:xfrm>
            <a:off x="2343754" y="2520132"/>
            <a:ext cx="205061" cy="78018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sp>
        <p:nvSpPr>
          <p:cNvPr id="29" name="Line 38">
            <a:extLst>
              <a:ext uri="{FF2B5EF4-FFF2-40B4-BE49-F238E27FC236}">
                <a16:creationId xmlns:a16="http://schemas.microsoft.com/office/drawing/2014/main" id="{B0409557-1B27-48AB-ABF0-B7FDDB96B23A}"/>
              </a:ext>
            </a:extLst>
          </p:cNvPr>
          <p:cNvSpPr>
            <a:spLocks noChangeShapeType="1"/>
          </p:cNvSpPr>
          <p:nvPr/>
        </p:nvSpPr>
        <p:spPr bwMode="auto">
          <a:xfrm flipV="1">
            <a:off x="2355350" y="1912193"/>
            <a:ext cx="901091" cy="60793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sp>
        <p:nvSpPr>
          <p:cNvPr id="30" name="Line 41">
            <a:extLst>
              <a:ext uri="{FF2B5EF4-FFF2-40B4-BE49-F238E27FC236}">
                <a16:creationId xmlns:a16="http://schemas.microsoft.com/office/drawing/2014/main" id="{6CF22FFF-6924-4BBF-93B7-012D556853BB}"/>
              </a:ext>
            </a:extLst>
          </p:cNvPr>
          <p:cNvSpPr>
            <a:spLocks noChangeShapeType="1"/>
          </p:cNvSpPr>
          <p:nvPr/>
        </p:nvSpPr>
        <p:spPr bwMode="auto">
          <a:xfrm flipH="1">
            <a:off x="2922836" y="3635015"/>
            <a:ext cx="1008062" cy="73025"/>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sp>
        <p:nvSpPr>
          <p:cNvPr id="31" name="Line 42">
            <a:extLst>
              <a:ext uri="{FF2B5EF4-FFF2-40B4-BE49-F238E27FC236}">
                <a16:creationId xmlns:a16="http://schemas.microsoft.com/office/drawing/2014/main" id="{91405750-9A7D-4138-9376-4D7FC2B37DE1}"/>
              </a:ext>
            </a:extLst>
          </p:cNvPr>
          <p:cNvSpPr>
            <a:spLocks noChangeShapeType="1"/>
          </p:cNvSpPr>
          <p:nvPr/>
        </p:nvSpPr>
        <p:spPr bwMode="auto">
          <a:xfrm flipV="1">
            <a:off x="3930898" y="2699977"/>
            <a:ext cx="215900" cy="935038"/>
          </a:xfrm>
          <a:prstGeom prst="line">
            <a:avLst/>
          </a:prstGeom>
          <a:noFill/>
          <a:ln w="9525">
            <a:solidFill>
              <a:schemeClr val="tx1"/>
            </a:solidFill>
            <a:round/>
            <a:headEnd/>
            <a:tailEnd type="triangle" w="med" len="med"/>
          </a:ln>
          <a:effectLst>
            <a:prstShdw prst="shdw17" dist="17961" dir="2700000">
              <a:schemeClr val="tx1">
                <a:gamma/>
                <a:shade val="60000"/>
                <a:invGamma/>
              </a:schemeClr>
            </a:prstShdw>
          </a:effectLst>
        </p:spPr>
        <p:txBody>
          <a:bodyPr/>
          <a:lstStyle/>
          <a:p>
            <a:pPr algn="ctr">
              <a:defRPr/>
            </a:pPr>
            <a:endParaRPr lang="es-ES">
              <a:solidFill>
                <a:schemeClr val="tx2"/>
              </a:solidFill>
            </a:endParaRPr>
          </a:p>
        </p:txBody>
      </p:sp>
      <p:sp>
        <p:nvSpPr>
          <p:cNvPr id="32" name="Text Box 43">
            <a:extLst>
              <a:ext uri="{FF2B5EF4-FFF2-40B4-BE49-F238E27FC236}">
                <a16:creationId xmlns:a16="http://schemas.microsoft.com/office/drawing/2014/main" id="{3AD9BB85-FBF2-4F5B-82DD-5B66A063AE4B}"/>
              </a:ext>
            </a:extLst>
          </p:cNvPr>
          <p:cNvSpPr txBox="1">
            <a:spLocks noChangeArrowheads="1"/>
          </p:cNvSpPr>
          <p:nvPr/>
        </p:nvSpPr>
        <p:spPr bwMode="auto">
          <a:xfrm rot="18762564">
            <a:off x="2964904" y="3690676"/>
            <a:ext cx="2282825" cy="30777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defRPr/>
            </a:pPr>
            <a:r>
              <a:rPr lang="es-ES" sz="1400" b="1">
                <a:solidFill>
                  <a:schemeClr val="tx2"/>
                </a:solidFill>
              </a:rPr>
              <a:t>NIEVE</a:t>
            </a:r>
          </a:p>
        </p:txBody>
      </p:sp>
      <p:sp>
        <p:nvSpPr>
          <p:cNvPr id="33" name="Oval 45">
            <a:extLst>
              <a:ext uri="{FF2B5EF4-FFF2-40B4-BE49-F238E27FC236}">
                <a16:creationId xmlns:a16="http://schemas.microsoft.com/office/drawing/2014/main" id="{5E275305-AB3D-42EF-AF9F-00814DC50A50}"/>
              </a:ext>
            </a:extLst>
          </p:cNvPr>
          <p:cNvSpPr>
            <a:spLocks noChangeArrowheads="1"/>
          </p:cNvSpPr>
          <p:nvPr/>
        </p:nvSpPr>
        <p:spPr bwMode="auto">
          <a:xfrm>
            <a:off x="2644879" y="3618412"/>
            <a:ext cx="178784" cy="180099"/>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34" name="Oval 46">
            <a:extLst>
              <a:ext uri="{FF2B5EF4-FFF2-40B4-BE49-F238E27FC236}">
                <a16:creationId xmlns:a16="http://schemas.microsoft.com/office/drawing/2014/main" id="{282FBED0-AC9F-45B3-AB48-23DC261193D1}"/>
              </a:ext>
            </a:extLst>
          </p:cNvPr>
          <p:cNvSpPr>
            <a:spLocks noChangeAspect="1" noChangeArrowheads="1"/>
          </p:cNvSpPr>
          <p:nvPr/>
        </p:nvSpPr>
        <p:spPr bwMode="auto">
          <a:xfrm>
            <a:off x="2746071" y="3866481"/>
            <a:ext cx="209020" cy="210334"/>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35" name="Oval 47">
            <a:extLst>
              <a:ext uri="{FF2B5EF4-FFF2-40B4-BE49-F238E27FC236}">
                <a16:creationId xmlns:a16="http://schemas.microsoft.com/office/drawing/2014/main" id="{E23202D5-A8CF-4B09-B66C-24DE3AD2471F}"/>
              </a:ext>
            </a:extLst>
          </p:cNvPr>
          <p:cNvSpPr>
            <a:spLocks noChangeAspect="1" noChangeArrowheads="1"/>
          </p:cNvSpPr>
          <p:nvPr/>
        </p:nvSpPr>
        <p:spPr bwMode="auto">
          <a:xfrm>
            <a:off x="2874543" y="4130985"/>
            <a:ext cx="209019" cy="210334"/>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36" name="Oval 48">
            <a:extLst>
              <a:ext uri="{FF2B5EF4-FFF2-40B4-BE49-F238E27FC236}">
                <a16:creationId xmlns:a16="http://schemas.microsoft.com/office/drawing/2014/main" id="{E07C08E5-F72A-4FC6-B43E-4EF0961D3FD6}"/>
              </a:ext>
            </a:extLst>
          </p:cNvPr>
          <p:cNvSpPr>
            <a:spLocks noChangeAspect="1" noChangeArrowheads="1"/>
          </p:cNvSpPr>
          <p:nvPr/>
        </p:nvSpPr>
        <p:spPr bwMode="auto">
          <a:xfrm>
            <a:off x="2995191" y="4392181"/>
            <a:ext cx="241884" cy="243198"/>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37" name="Oval 49">
            <a:extLst>
              <a:ext uri="{FF2B5EF4-FFF2-40B4-BE49-F238E27FC236}">
                <a16:creationId xmlns:a16="http://schemas.microsoft.com/office/drawing/2014/main" id="{67628ADA-578F-4412-9E3A-E8964473E41B}"/>
              </a:ext>
            </a:extLst>
          </p:cNvPr>
          <p:cNvSpPr>
            <a:spLocks noChangeAspect="1" noChangeArrowheads="1"/>
          </p:cNvSpPr>
          <p:nvPr/>
        </p:nvSpPr>
        <p:spPr bwMode="auto">
          <a:xfrm>
            <a:off x="3129479" y="4709342"/>
            <a:ext cx="274749" cy="276063"/>
          </a:xfrm>
          <a:prstGeom prst="ellipse">
            <a:avLst/>
          </a:prstGeom>
          <a:solidFill>
            <a:schemeClr val="tx2">
              <a:lumMod val="10000"/>
              <a:lumOff val="90000"/>
            </a:schemeClr>
          </a:solid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grpSp>
        <p:nvGrpSpPr>
          <p:cNvPr id="38" name="Group 57">
            <a:extLst>
              <a:ext uri="{FF2B5EF4-FFF2-40B4-BE49-F238E27FC236}">
                <a16:creationId xmlns:a16="http://schemas.microsoft.com/office/drawing/2014/main" id="{AADC39FE-32F1-4CE1-A703-DDE7D9966DF5}"/>
              </a:ext>
            </a:extLst>
          </p:cNvPr>
          <p:cNvGrpSpPr>
            <a:grpSpLocks/>
          </p:cNvGrpSpPr>
          <p:nvPr/>
        </p:nvGrpSpPr>
        <p:grpSpPr bwMode="auto">
          <a:xfrm>
            <a:off x="7516983" y="4130603"/>
            <a:ext cx="1198633" cy="1323911"/>
            <a:chOff x="4332" y="2668"/>
            <a:chExt cx="1129" cy="1247"/>
          </a:xfrm>
          <a:solidFill>
            <a:schemeClr val="tx2">
              <a:lumMod val="10000"/>
              <a:lumOff val="90000"/>
            </a:schemeClr>
          </a:solidFill>
        </p:grpSpPr>
        <p:sp>
          <p:nvSpPr>
            <p:cNvPr id="39" name="Oval 36">
              <a:extLst>
                <a:ext uri="{FF2B5EF4-FFF2-40B4-BE49-F238E27FC236}">
                  <a16:creationId xmlns:a16="http://schemas.microsoft.com/office/drawing/2014/main" id="{7AF1FEA4-48EF-460B-8C94-9947AE817A78}"/>
                </a:ext>
              </a:extLst>
            </p:cNvPr>
            <p:cNvSpPr>
              <a:spLocks noChangeAspect="1" noChangeArrowheads="1"/>
            </p:cNvSpPr>
            <p:nvPr/>
          </p:nvSpPr>
          <p:spPr bwMode="auto">
            <a:xfrm>
              <a:off x="4332" y="2754"/>
              <a:ext cx="1129" cy="1130"/>
            </a:xfrm>
            <a:prstGeom prst="ellipse">
              <a:avLst/>
            </a:prstGeom>
            <a:grpFill/>
            <a:ln w="3175">
              <a:solidFill>
                <a:schemeClr val="tx1"/>
              </a:solidFill>
              <a:round/>
              <a:headEnd/>
              <a:tailEnd/>
            </a:ln>
            <a:effectLst>
              <a:prstShdw prst="shdw17" dist="17961" dir="2700000">
                <a:schemeClr val="tx1">
                  <a:gamma/>
                  <a:shade val="60000"/>
                  <a:invGamma/>
                </a:schemeClr>
              </a:prstShdw>
            </a:effectLst>
          </p:spPr>
          <p:txBody>
            <a:bodyPr wrap="none" anchor="ctr"/>
            <a:lstStyle/>
            <a:p>
              <a:pPr algn="ctr">
                <a:defRPr/>
              </a:pPr>
              <a:endParaRPr lang="es-ES">
                <a:solidFill>
                  <a:schemeClr val="tx2"/>
                </a:solidFill>
              </a:endParaRPr>
            </a:p>
          </p:txBody>
        </p:sp>
        <p:sp>
          <p:nvSpPr>
            <p:cNvPr id="40" name="Text Box 56">
              <a:extLst>
                <a:ext uri="{FF2B5EF4-FFF2-40B4-BE49-F238E27FC236}">
                  <a16:creationId xmlns:a16="http://schemas.microsoft.com/office/drawing/2014/main" id="{435F5BE3-9EA2-4A65-8D8B-066D833A5A59}"/>
                </a:ext>
              </a:extLst>
            </p:cNvPr>
            <p:cNvSpPr txBox="1">
              <a:spLocks noChangeArrowheads="1"/>
            </p:cNvSpPr>
            <p:nvPr/>
          </p:nvSpPr>
          <p:spPr bwMode="auto">
            <a:xfrm>
              <a:off x="4687" y="2668"/>
              <a:ext cx="362" cy="124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algn="ctr">
                <a:defRPr/>
              </a:pPr>
              <a:r>
                <a:rPr lang="es-ES" sz="8000" b="1" dirty="0">
                  <a:solidFill>
                    <a:schemeClr val="tx2"/>
                  </a:solidFill>
                </a:rPr>
                <a:t>€</a:t>
              </a:r>
              <a:endParaRPr lang="de-DE" sz="8000" b="1" dirty="0">
                <a:solidFill>
                  <a:schemeClr val="tx2"/>
                </a:solidFill>
              </a:endParaRPr>
            </a:p>
          </p:txBody>
        </p:sp>
      </p:grpSp>
      <p:sp>
        <p:nvSpPr>
          <p:cNvPr id="41" name="Text Box 39">
            <a:extLst>
              <a:ext uri="{FF2B5EF4-FFF2-40B4-BE49-F238E27FC236}">
                <a16:creationId xmlns:a16="http://schemas.microsoft.com/office/drawing/2014/main" id="{EB585668-2D98-4EC2-A644-05191878FC04}"/>
              </a:ext>
            </a:extLst>
          </p:cNvPr>
          <p:cNvSpPr txBox="1">
            <a:spLocks noChangeArrowheads="1"/>
          </p:cNvSpPr>
          <p:nvPr/>
        </p:nvSpPr>
        <p:spPr bwMode="auto">
          <a:xfrm rot="18762564">
            <a:off x="1038511" y="2191996"/>
            <a:ext cx="2282825" cy="307777"/>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ctr">
              <a:defRPr/>
            </a:pPr>
            <a:r>
              <a:rPr lang="es-ES" sz="1400" b="1" dirty="0">
                <a:solidFill>
                  <a:schemeClr val="tx2"/>
                </a:solidFill>
              </a:rPr>
              <a:t>BOLA DE NIEVE</a:t>
            </a:r>
          </a:p>
        </p:txBody>
      </p:sp>
    </p:spTree>
    <p:extLst>
      <p:ext uri="{BB962C8B-B14F-4D97-AF65-F5344CB8AC3E}">
        <p14:creationId xmlns:p14="http://schemas.microsoft.com/office/powerpoint/2010/main" val="32640943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par>
                          <p:cTn id="57" fill="hold">
                            <p:stCondLst>
                              <p:cond delay="1500"/>
                            </p:stCondLst>
                            <p:childTnLst>
                              <p:par>
                                <p:cTn id="58" presetID="10" presetClass="entr" presetSubtype="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par>
                          <p:cTn id="65" fill="hold">
                            <p:stCondLst>
                              <p:cond delay="2500"/>
                            </p:stCondLst>
                            <p:childTnLst>
                              <p:par>
                                <p:cTn id="66" presetID="10" presetClass="entr" presetSubtype="0" fill="hold" grpId="0" nodeType="after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childTnLst>
                          </p:cTn>
                        </p:par>
                        <p:par>
                          <p:cTn id="82" fill="hold">
                            <p:stCondLst>
                              <p:cond delay="1500"/>
                            </p:stCondLst>
                            <p:childTnLst>
                              <p:par>
                                <p:cTn id="83" presetID="10"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500"/>
                                        <p:tgtEl>
                                          <p:spTgt spid="18"/>
                                        </p:tgtEl>
                                      </p:cBhvr>
                                    </p:animEffect>
                                  </p:childTnLst>
                                </p:cTn>
                              </p:par>
                            </p:childTnLst>
                          </p:cTn>
                        </p:par>
                        <p:par>
                          <p:cTn id="86" fill="hold">
                            <p:stCondLst>
                              <p:cond delay="2000"/>
                            </p:stCondLst>
                            <p:childTnLst>
                              <p:par>
                                <p:cTn id="87" presetID="10" presetClass="entr" presetSubtype="0" fill="hold" grpId="0" nodeType="after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par>
                          <p:cTn id="90" fill="hold">
                            <p:stCondLst>
                              <p:cond delay="2500"/>
                            </p:stCondLst>
                            <p:childTnLst>
                              <p:par>
                                <p:cTn id="91" presetID="10" presetClass="entr" presetSubtype="0"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par>
                          <p:cTn id="94" fill="hold">
                            <p:stCondLst>
                              <p:cond delay="3000"/>
                            </p:stCondLst>
                            <p:childTnLst>
                              <p:par>
                                <p:cTn id="95" presetID="10" presetClass="entr" presetSubtype="0" fill="hold" grpId="0" nodeType="after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childTnLst>
                          </p:cTn>
                        </p:par>
                        <p:par>
                          <p:cTn id="98" fill="hold">
                            <p:stCondLst>
                              <p:cond delay="3500"/>
                            </p:stCondLst>
                            <p:childTnLst>
                              <p:par>
                                <p:cTn id="99" presetID="10" presetClass="entr" presetSubtype="0" fill="hold" grpId="0" nodeType="after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fade">
                                      <p:cBhvr>
                                        <p:cTn id="101" dur="500"/>
                                        <p:tgtEl>
                                          <p:spTgt spid="22"/>
                                        </p:tgtEl>
                                      </p:cBhvr>
                                    </p:animEffect>
                                  </p:childTnLst>
                                </p:cTn>
                              </p:par>
                            </p:childTnLst>
                          </p:cTn>
                        </p:par>
                        <p:par>
                          <p:cTn id="102" fill="hold">
                            <p:stCondLst>
                              <p:cond delay="4000"/>
                            </p:stCondLst>
                            <p:childTnLst>
                              <p:par>
                                <p:cTn id="103" presetID="10" presetClass="entr" presetSubtype="0" fill="hold" grpId="0" nodeType="afterEffect">
                                  <p:stCondLst>
                                    <p:cond delay="0"/>
                                  </p:stCondLst>
                                  <p:childTnLst>
                                    <p:set>
                                      <p:cBhvr>
                                        <p:cTn id="104" dur="1" fill="hold">
                                          <p:stCondLst>
                                            <p:cond delay="0"/>
                                          </p:stCondLst>
                                        </p:cTn>
                                        <p:tgtEl>
                                          <p:spTgt spid="23"/>
                                        </p:tgtEl>
                                        <p:attrNameLst>
                                          <p:attrName>style.visibility</p:attrName>
                                        </p:attrNameLst>
                                      </p:cBhvr>
                                      <p:to>
                                        <p:strVal val="visible"/>
                                      </p:to>
                                    </p:set>
                                    <p:animEffect transition="in" filter="fade">
                                      <p:cBhvr>
                                        <p:cTn id="105" dur="500"/>
                                        <p:tgtEl>
                                          <p:spTgt spid="23"/>
                                        </p:tgtEl>
                                      </p:cBhvr>
                                    </p:animEffect>
                                  </p:childTnLst>
                                </p:cTn>
                              </p:par>
                            </p:childTnLst>
                          </p:cTn>
                        </p:par>
                        <p:par>
                          <p:cTn id="106" fill="hold">
                            <p:stCondLst>
                              <p:cond delay="4500"/>
                            </p:stCondLst>
                            <p:childTnLst>
                              <p:par>
                                <p:cTn id="107" presetID="10" presetClass="entr" presetSubtype="0" fill="hold" grpId="0" nodeType="after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500"/>
                                        <p:tgtEl>
                                          <p:spTgt spid="24"/>
                                        </p:tgtEl>
                                      </p:cBhvr>
                                    </p:animEffect>
                                  </p:childTnLst>
                                </p:cTn>
                              </p:par>
                            </p:childTnLst>
                          </p:cTn>
                        </p:par>
                        <p:par>
                          <p:cTn id="110" fill="hold">
                            <p:stCondLst>
                              <p:cond delay="5000"/>
                            </p:stCondLst>
                            <p:childTnLst>
                              <p:par>
                                <p:cTn id="111" presetID="10" presetClass="entr" presetSubtype="0" fill="hold" grpId="0" nodeType="after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childTnLst>
                          </p:cTn>
                        </p:par>
                        <p:par>
                          <p:cTn id="114" fill="hold">
                            <p:stCondLst>
                              <p:cond delay="5500"/>
                            </p:stCondLst>
                            <p:childTnLst>
                              <p:par>
                                <p:cTn id="115" presetID="10" presetClass="entr" presetSubtype="0" fill="hold" grpId="0" nodeType="after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500"/>
                                        <p:tgtEl>
                                          <p:spTgt spid="26"/>
                                        </p:tgtEl>
                                      </p:cBhvr>
                                    </p:animEffect>
                                  </p:childTnLst>
                                </p:cTn>
                              </p:par>
                            </p:childTnLst>
                          </p:cTn>
                        </p:par>
                        <p:par>
                          <p:cTn id="118" fill="hold">
                            <p:stCondLst>
                              <p:cond delay="6000"/>
                            </p:stCondLst>
                            <p:childTnLst>
                              <p:par>
                                <p:cTn id="119" presetID="10" presetClass="entr" presetSubtype="0" fill="hold" grpId="0" nodeType="after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fade">
                                      <p:cBhvr>
                                        <p:cTn id="121" dur="500"/>
                                        <p:tgtEl>
                                          <p:spTgt spid="27"/>
                                        </p:tgtEl>
                                      </p:cBhvr>
                                    </p:animEffect>
                                  </p:childTnLst>
                                </p:cTn>
                              </p:par>
                            </p:childTnLst>
                          </p:cTn>
                        </p:par>
                        <p:par>
                          <p:cTn id="122" fill="hold">
                            <p:stCondLst>
                              <p:cond delay="6500"/>
                            </p:stCondLst>
                            <p:childTnLst>
                              <p:par>
                                <p:cTn id="123" presetID="1" presetClass="entr" presetSubtype="0" fill="hold" nodeType="afterEffect">
                                  <p:stCondLst>
                                    <p:cond delay="0"/>
                                  </p:stCondLst>
                                  <p:childTnLst>
                                    <p:set>
                                      <p:cBhvr>
                                        <p:cTn id="1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2" grpId="0"/>
      <p:bldP spid="33" grpId="0" animBg="1"/>
      <p:bldP spid="34" grpId="0" animBg="1"/>
      <p:bldP spid="35" grpId="0" animBg="1"/>
      <p:bldP spid="36" grpId="0" animBg="1"/>
      <p:bldP spid="37" grpId="0" animBg="1"/>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8C040-1A60-4F83-9296-61BD234525E8}"/>
              </a:ext>
            </a:extLst>
          </p:cNvPr>
          <p:cNvSpPr>
            <a:spLocks noGrp="1"/>
          </p:cNvSpPr>
          <p:nvPr>
            <p:ph type="title"/>
          </p:nvPr>
        </p:nvSpPr>
        <p:spPr/>
        <p:txBody>
          <a:bodyPr/>
          <a:lstStyle/>
          <a:p>
            <a:r>
              <a:rPr lang="es-ES" dirty="0" err="1"/>
              <a:t>Cost-Average</a:t>
            </a:r>
            <a:r>
              <a:rPr lang="es-ES" dirty="0"/>
              <a:t> / Coste medio</a:t>
            </a:r>
          </a:p>
        </p:txBody>
      </p:sp>
      <p:pic>
        <p:nvPicPr>
          <p:cNvPr id="3" name="Picture 2" descr="Media — GROW">
            <a:extLst>
              <a:ext uri="{FF2B5EF4-FFF2-40B4-BE49-F238E27FC236}">
                <a16:creationId xmlns:a16="http://schemas.microsoft.com/office/drawing/2014/main" id="{F54E056D-EB43-4BAE-9A09-28E7193FE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04" y="1058567"/>
            <a:ext cx="9825518" cy="5413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5503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36F4C72-D3BE-4D24-A030-DCDF758A8993}"/>
              </a:ext>
            </a:extLst>
          </p:cNvPr>
          <p:cNvSpPr>
            <a:spLocks noGrp="1"/>
          </p:cNvSpPr>
          <p:nvPr>
            <p:ph type="title"/>
          </p:nvPr>
        </p:nvSpPr>
        <p:spPr>
          <a:xfrm>
            <a:off x="576263" y="246063"/>
            <a:ext cx="9825037" cy="815975"/>
          </a:xfrm>
        </p:spPr>
        <p:txBody>
          <a:bodyPr/>
          <a:lstStyle/>
          <a:p>
            <a:r>
              <a:rPr lang="es-ES" dirty="0" err="1"/>
              <a:t>Cost-Average</a:t>
            </a:r>
            <a:r>
              <a:rPr lang="es-ES" dirty="0"/>
              <a:t> / Coste medio</a:t>
            </a:r>
          </a:p>
        </p:txBody>
      </p:sp>
      <p:sp>
        <p:nvSpPr>
          <p:cNvPr id="5" name="Line 2">
            <a:extLst>
              <a:ext uri="{FF2B5EF4-FFF2-40B4-BE49-F238E27FC236}">
                <a16:creationId xmlns:a16="http://schemas.microsoft.com/office/drawing/2014/main" id="{FBE81753-3FA5-4FCF-A7EF-B372D0B99475}"/>
              </a:ext>
            </a:extLst>
          </p:cNvPr>
          <p:cNvSpPr>
            <a:spLocks noChangeShapeType="1"/>
          </p:cNvSpPr>
          <p:nvPr/>
        </p:nvSpPr>
        <p:spPr bwMode="auto">
          <a:xfrm>
            <a:off x="1512565" y="5400327"/>
            <a:ext cx="7615657" cy="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6" name="Line 3">
            <a:extLst>
              <a:ext uri="{FF2B5EF4-FFF2-40B4-BE49-F238E27FC236}">
                <a16:creationId xmlns:a16="http://schemas.microsoft.com/office/drawing/2014/main" id="{CAFF75AE-2C3E-4BEA-A482-FC3F74254EE4}"/>
              </a:ext>
            </a:extLst>
          </p:cNvPr>
          <p:cNvSpPr>
            <a:spLocks noChangeShapeType="1"/>
          </p:cNvSpPr>
          <p:nvPr/>
        </p:nvSpPr>
        <p:spPr bwMode="auto">
          <a:xfrm flipH="1" flipV="1">
            <a:off x="1537963" y="1733139"/>
            <a:ext cx="0" cy="366560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grpSp>
        <p:nvGrpSpPr>
          <p:cNvPr id="7" name="Group 14">
            <a:extLst>
              <a:ext uri="{FF2B5EF4-FFF2-40B4-BE49-F238E27FC236}">
                <a16:creationId xmlns:a16="http://schemas.microsoft.com/office/drawing/2014/main" id="{143FF557-EFA2-467E-83D6-A835C30D0757}"/>
              </a:ext>
            </a:extLst>
          </p:cNvPr>
          <p:cNvGrpSpPr>
            <a:grpSpLocks/>
          </p:cNvGrpSpPr>
          <p:nvPr/>
        </p:nvGrpSpPr>
        <p:grpSpPr bwMode="auto">
          <a:xfrm>
            <a:off x="1646420" y="1495578"/>
            <a:ext cx="7464425" cy="3681258"/>
            <a:chOff x="582" y="1163"/>
            <a:chExt cx="4702" cy="2489"/>
          </a:xfrm>
        </p:grpSpPr>
        <p:sp>
          <p:nvSpPr>
            <p:cNvPr id="8" name="Freeform 7">
              <a:extLst>
                <a:ext uri="{FF2B5EF4-FFF2-40B4-BE49-F238E27FC236}">
                  <a16:creationId xmlns:a16="http://schemas.microsoft.com/office/drawing/2014/main" id="{888041D9-93CE-4520-9884-C83CF753DE6F}"/>
                </a:ext>
              </a:extLst>
            </p:cNvPr>
            <p:cNvSpPr>
              <a:spLocks/>
            </p:cNvSpPr>
            <p:nvPr/>
          </p:nvSpPr>
          <p:spPr bwMode="auto">
            <a:xfrm>
              <a:off x="748" y="1428"/>
              <a:ext cx="4098" cy="2224"/>
            </a:xfrm>
            <a:custGeom>
              <a:avLst/>
              <a:gdLst>
                <a:gd name="T0" fmla="*/ 0 w 4582"/>
                <a:gd name="T1" fmla="*/ 58 h 2676"/>
                <a:gd name="T2" fmla="*/ 30 w 4582"/>
                <a:gd name="T3" fmla="*/ 92 h 2676"/>
                <a:gd name="T4" fmla="*/ 45 w 4582"/>
                <a:gd name="T5" fmla="*/ 0 h 2676"/>
                <a:gd name="T6" fmla="*/ 75 w 4582"/>
                <a:gd name="T7" fmla="*/ 49 h 2676"/>
                <a:gd name="T8" fmla="*/ 105 w 4582"/>
                <a:gd name="T9" fmla="*/ 36 h 2676"/>
                <a:gd name="T10" fmla="*/ 132 w 4582"/>
                <a:gd name="T11" fmla="*/ 101 h 2676"/>
                <a:gd name="T12" fmla="*/ 148 w 4582"/>
                <a:gd name="T13" fmla="*/ 114 h 2676"/>
                <a:gd name="T14" fmla="*/ 179 w 4582"/>
                <a:gd name="T15" fmla="*/ 121 h 2676"/>
                <a:gd name="T16" fmla="*/ 208 w 4582"/>
                <a:gd name="T17" fmla="*/ 86 h 2676"/>
                <a:gd name="T18" fmla="*/ 224 w 4582"/>
                <a:gd name="T19" fmla="*/ 79 h 2676"/>
                <a:gd name="T20" fmla="*/ 283 w 4582"/>
                <a:gd name="T21" fmla="*/ 185 h 2676"/>
                <a:gd name="T22" fmla="*/ 312 w 4582"/>
                <a:gd name="T23" fmla="*/ 199 h 2676"/>
                <a:gd name="T24" fmla="*/ 328 w 4582"/>
                <a:gd name="T25" fmla="*/ 150 h 2676"/>
                <a:gd name="T26" fmla="*/ 386 w 4582"/>
                <a:gd name="T27" fmla="*/ 192 h 2676"/>
                <a:gd name="T28" fmla="*/ 401 w 4582"/>
                <a:gd name="T29" fmla="*/ 157 h 2676"/>
                <a:gd name="T30" fmla="*/ 461 w 4582"/>
                <a:gd name="T31" fmla="*/ 206 h 2676"/>
                <a:gd name="T32" fmla="*/ 476 w 4582"/>
                <a:gd name="T33" fmla="*/ 406 h 2676"/>
                <a:gd name="T34" fmla="*/ 505 w 4582"/>
                <a:gd name="T35" fmla="*/ 250 h 2676"/>
                <a:gd name="T36" fmla="*/ 536 w 4582"/>
                <a:gd name="T37" fmla="*/ 313 h 2676"/>
                <a:gd name="T38" fmla="*/ 580 w 4582"/>
                <a:gd name="T39" fmla="*/ 244 h 2676"/>
                <a:gd name="T40" fmla="*/ 609 w 4582"/>
                <a:gd name="T41" fmla="*/ 244 h 2676"/>
                <a:gd name="T42" fmla="*/ 639 w 4582"/>
                <a:gd name="T43" fmla="*/ 256 h 2676"/>
                <a:gd name="T44" fmla="*/ 684 w 4582"/>
                <a:gd name="T45" fmla="*/ 256 h 2676"/>
                <a:gd name="T46" fmla="*/ 713 w 4582"/>
                <a:gd name="T47" fmla="*/ 263 h 2676"/>
                <a:gd name="T48" fmla="*/ 742 w 4582"/>
                <a:gd name="T49" fmla="*/ 263 h 2676"/>
                <a:gd name="T50" fmla="*/ 788 w 4582"/>
                <a:gd name="T51" fmla="*/ 371 h 2676"/>
                <a:gd name="T52" fmla="*/ 816 w 4582"/>
                <a:gd name="T53" fmla="*/ 363 h 2676"/>
                <a:gd name="T54" fmla="*/ 847 w 4582"/>
                <a:gd name="T55" fmla="*/ 421 h 2676"/>
                <a:gd name="T56" fmla="*/ 891 w 4582"/>
                <a:gd name="T57" fmla="*/ 342 h 2676"/>
                <a:gd name="T58" fmla="*/ 951 w 4582"/>
                <a:gd name="T59" fmla="*/ 392 h 2676"/>
                <a:gd name="T60" fmla="*/ 966 w 4582"/>
                <a:gd name="T61" fmla="*/ 386 h 2676"/>
                <a:gd name="T62" fmla="*/ 995 w 4582"/>
                <a:gd name="T63" fmla="*/ 386 h 2676"/>
                <a:gd name="T64" fmla="*/ 1026 w 4582"/>
                <a:gd name="T65" fmla="*/ 349 h 2676"/>
                <a:gd name="T66" fmla="*/ 1055 w 4582"/>
                <a:gd name="T67" fmla="*/ 342 h 2676"/>
                <a:gd name="T68" fmla="*/ 1069 w 4582"/>
                <a:gd name="T69" fmla="*/ 328 h 2676"/>
                <a:gd name="T70" fmla="*/ 1099 w 4582"/>
                <a:gd name="T71" fmla="*/ 321 h 2676"/>
                <a:gd name="T72" fmla="*/ 1130 w 4582"/>
                <a:gd name="T73" fmla="*/ 313 h 2676"/>
                <a:gd name="T74" fmla="*/ 1144 w 4582"/>
                <a:gd name="T75" fmla="*/ 335 h 2676"/>
                <a:gd name="T76" fmla="*/ 1189 w 4582"/>
                <a:gd name="T77" fmla="*/ 313 h 2676"/>
                <a:gd name="T78" fmla="*/ 1203 w 4582"/>
                <a:gd name="T79" fmla="*/ 307 h 2676"/>
                <a:gd name="T80" fmla="*/ 1218 w 4582"/>
                <a:gd name="T81" fmla="*/ 271 h 2676"/>
                <a:gd name="T82" fmla="*/ 1248 w 4582"/>
                <a:gd name="T83" fmla="*/ 271 h 2676"/>
                <a:gd name="T84" fmla="*/ 1276 w 4582"/>
                <a:gd name="T85" fmla="*/ 250 h 2676"/>
                <a:gd name="T86" fmla="*/ 1307 w 4582"/>
                <a:gd name="T87" fmla="*/ 263 h 2676"/>
                <a:gd name="T88" fmla="*/ 1323 w 4582"/>
                <a:gd name="T89" fmla="*/ 263 h 2676"/>
                <a:gd name="T90" fmla="*/ 1351 w 4582"/>
                <a:gd name="T91" fmla="*/ 271 h 2676"/>
                <a:gd name="T92" fmla="*/ 1382 w 4582"/>
                <a:gd name="T93" fmla="*/ 256 h 2676"/>
                <a:gd name="T94" fmla="*/ 1412 w 4582"/>
                <a:gd name="T95" fmla="*/ 271 h 2676"/>
                <a:gd name="T96" fmla="*/ 1427 w 4582"/>
                <a:gd name="T97" fmla="*/ 271 h 2676"/>
                <a:gd name="T98" fmla="*/ 1500 w 4582"/>
                <a:gd name="T99" fmla="*/ 222 h 26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82"/>
                <a:gd name="T151" fmla="*/ 0 h 2676"/>
                <a:gd name="T152" fmla="*/ 4582 w 4582"/>
                <a:gd name="T153" fmla="*/ 2676 h 26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82" h="2676">
                  <a:moveTo>
                    <a:pt x="0" y="363"/>
                  </a:moveTo>
                  <a:lnTo>
                    <a:pt x="91" y="590"/>
                  </a:lnTo>
                  <a:lnTo>
                    <a:pt x="136" y="0"/>
                  </a:lnTo>
                  <a:lnTo>
                    <a:pt x="227" y="317"/>
                  </a:lnTo>
                  <a:lnTo>
                    <a:pt x="318" y="227"/>
                  </a:lnTo>
                  <a:lnTo>
                    <a:pt x="409" y="635"/>
                  </a:lnTo>
                  <a:lnTo>
                    <a:pt x="454" y="726"/>
                  </a:lnTo>
                  <a:lnTo>
                    <a:pt x="545" y="771"/>
                  </a:lnTo>
                  <a:lnTo>
                    <a:pt x="635" y="544"/>
                  </a:lnTo>
                  <a:lnTo>
                    <a:pt x="681" y="499"/>
                  </a:lnTo>
                  <a:lnTo>
                    <a:pt x="862" y="1179"/>
                  </a:lnTo>
                  <a:lnTo>
                    <a:pt x="953" y="1270"/>
                  </a:lnTo>
                  <a:lnTo>
                    <a:pt x="998" y="952"/>
                  </a:lnTo>
                  <a:lnTo>
                    <a:pt x="1180" y="1225"/>
                  </a:lnTo>
                  <a:lnTo>
                    <a:pt x="1225" y="998"/>
                  </a:lnTo>
                  <a:lnTo>
                    <a:pt x="1407" y="1315"/>
                  </a:lnTo>
                  <a:lnTo>
                    <a:pt x="1452" y="2585"/>
                  </a:lnTo>
                  <a:lnTo>
                    <a:pt x="1543" y="1587"/>
                  </a:lnTo>
                  <a:lnTo>
                    <a:pt x="1633" y="1996"/>
                  </a:lnTo>
                  <a:lnTo>
                    <a:pt x="1769" y="1542"/>
                  </a:lnTo>
                  <a:lnTo>
                    <a:pt x="1860" y="1542"/>
                  </a:lnTo>
                  <a:lnTo>
                    <a:pt x="1951" y="1633"/>
                  </a:lnTo>
                  <a:lnTo>
                    <a:pt x="2087" y="1633"/>
                  </a:lnTo>
                  <a:lnTo>
                    <a:pt x="2178" y="1678"/>
                  </a:lnTo>
                  <a:lnTo>
                    <a:pt x="2268" y="1678"/>
                  </a:lnTo>
                  <a:lnTo>
                    <a:pt x="2404" y="2359"/>
                  </a:lnTo>
                  <a:lnTo>
                    <a:pt x="2495" y="2313"/>
                  </a:lnTo>
                  <a:lnTo>
                    <a:pt x="2586" y="2676"/>
                  </a:lnTo>
                  <a:lnTo>
                    <a:pt x="2722" y="2177"/>
                  </a:lnTo>
                  <a:lnTo>
                    <a:pt x="2903" y="2495"/>
                  </a:lnTo>
                  <a:lnTo>
                    <a:pt x="2949" y="2449"/>
                  </a:lnTo>
                  <a:lnTo>
                    <a:pt x="3039" y="2449"/>
                  </a:lnTo>
                  <a:lnTo>
                    <a:pt x="3130" y="2222"/>
                  </a:lnTo>
                  <a:lnTo>
                    <a:pt x="3221" y="2177"/>
                  </a:lnTo>
                  <a:lnTo>
                    <a:pt x="3266" y="2086"/>
                  </a:lnTo>
                  <a:lnTo>
                    <a:pt x="3357" y="2041"/>
                  </a:lnTo>
                  <a:lnTo>
                    <a:pt x="3448" y="1996"/>
                  </a:lnTo>
                  <a:lnTo>
                    <a:pt x="3493" y="2132"/>
                  </a:lnTo>
                  <a:lnTo>
                    <a:pt x="3629" y="1996"/>
                  </a:lnTo>
                  <a:lnTo>
                    <a:pt x="3675" y="1950"/>
                  </a:lnTo>
                  <a:lnTo>
                    <a:pt x="3720" y="1724"/>
                  </a:lnTo>
                  <a:lnTo>
                    <a:pt x="3811" y="1724"/>
                  </a:lnTo>
                  <a:lnTo>
                    <a:pt x="3901" y="1587"/>
                  </a:lnTo>
                  <a:lnTo>
                    <a:pt x="3992" y="1678"/>
                  </a:lnTo>
                  <a:lnTo>
                    <a:pt x="4037" y="1678"/>
                  </a:lnTo>
                  <a:lnTo>
                    <a:pt x="4128" y="1724"/>
                  </a:lnTo>
                  <a:lnTo>
                    <a:pt x="4219" y="1633"/>
                  </a:lnTo>
                  <a:lnTo>
                    <a:pt x="4310" y="1724"/>
                  </a:lnTo>
                  <a:lnTo>
                    <a:pt x="4355" y="1724"/>
                  </a:lnTo>
                  <a:lnTo>
                    <a:pt x="4582" y="1406"/>
                  </a:lnTo>
                </a:path>
              </a:pathLst>
            </a:custGeom>
            <a:noFill/>
            <a:ln w="508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9" name="Text Box 8">
              <a:extLst>
                <a:ext uri="{FF2B5EF4-FFF2-40B4-BE49-F238E27FC236}">
                  <a16:creationId xmlns:a16="http://schemas.microsoft.com/office/drawing/2014/main" id="{AAF1972A-A87E-417B-A4F9-183D95546040}"/>
                </a:ext>
              </a:extLst>
            </p:cNvPr>
            <p:cNvSpPr txBox="1">
              <a:spLocks noChangeArrowheads="1"/>
            </p:cNvSpPr>
            <p:nvPr/>
          </p:nvSpPr>
          <p:spPr bwMode="auto">
            <a:xfrm>
              <a:off x="582" y="1163"/>
              <a:ext cx="56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0000"/>
                <a:t>•</a:t>
              </a:r>
            </a:p>
          </p:txBody>
        </p:sp>
        <p:sp>
          <p:nvSpPr>
            <p:cNvPr id="10" name="Text Box 9">
              <a:extLst>
                <a:ext uri="{FF2B5EF4-FFF2-40B4-BE49-F238E27FC236}">
                  <a16:creationId xmlns:a16="http://schemas.microsoft.com/office/drawing/2014/main" id="{A174B40D-D21B-4C8E-9D68-1991C39C895B}"/>
                </a:ext>
              </a:extLst>
            </p:cNvPr>
            <p:cNvSpPr txBox="1">
              <a:spLocks noChangeArrowheads="1"/>
            </p:cNvSpPr>
            <p:nvPr/>
          </p:nvSpPr>
          <p:spPr bwMode="auto">
            <a:xfrm>
              <a:off x="4715" y="2011"/>
              <a:ext cx="56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0000" dirty="0"/>
                <a:t>•</a:t>
              </a:r>
            </a:p>
          </p:txBody>
        </p:sp>
      </p:grpSp>
      <p:sp>
        <p:nvSpPr>
          <p:cNvPr id="11" name="Text Box 10">
            <a:extLst>
              <a:ext uri="{FF2B5EF4-FFF2-40B4-BE49-F238E27FC236}">
                <a16:creationId xmlns:a16="http://schemas.microsoft.com/office/drawing/2014/main" id="{6F67302F-7B58-4871-A46D-48B41ECA0407}"/>
              </a:ext>
            </a:extLst>
          </p:cNvPr>
          <p:cNvSpPr txBox="1">
            <a:spLocks noChangeArrowheads="1"/>
          </p:cNvSpPr>
          <p:nvPr/>
        </p:nvSpPr>
        <p:spPr bwMode="auto">
          <a:xfrm>
            <a:off x="4559628" y="2833505"/>
            <a:ext cx="4591967"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r>
              <a:rPr lang="es-ES" altLang="es-ES" sz="2000" b="1">
                <a:latin typeface="+mn-lt"/>
              </a:rPr>
              <a:t>Desde el año 2000 hasta el año 2004 el IBEX acumuló un descenso del 24%</a:t>
            </a:r>
          </a:p>
        </p:txBody>
      </p:sp>
      <p:sp>
        <p:nvSpPr>
          <p:cNvPr id="12" name="Text Box 12">
            <a:extLst>
              <a:ext uri="{FF2B5EF4-FFF2-40B4-BE49-F238E27FC236}">
                <a16:creationId xmlns:a16="http://schemas.microsoft.com/office/drawing/2014/main" id="{C9CB35F9-E7F1-451A-AF85-8883DDDE0E85}"/>
              </a:ext>
            </a:extLst>
          </p:cNvPr>
          <p:cNvSpPr txBox="1">
            <a:spLocks noChangeArrowheads="1"/>
          </p:cNvSpPr>
          <p:nvPr/>
        </p:nvSpPr>
        <p:spPr bwMode="auto">
          <a:xfrm>
            <a:off x="5579622" y="1978886"/>
            <a:ext cx="3313112" cy="379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r>
              <a:rPr lang="es-ES" altLang="es-ES" sz="2800" b="1" dirty="0">
                <a:latin typeface="+mn-lt"/>
              </a:rPr>
              <a:t>MERCADO BAJISTA</a:t>
            </a:r>
          </a:p>
        </p:txBody>
      </p:sp>
      <p:sp>
        <p:nvSpPr>
          <p:cNvPr id="13" name="Text Box 4">
            <a:extLst>
              <a:ext uri="{FF2B5EF4-FFF2-40B4-BE49-F238E27FC236}">
                <a16:creationId xmlns:a16="http://schemas.microsoft.com/office/drawing/2014/main" id="{65AB450E-4F18-4D15-8857-7132CFBA03FD}"/>
              </a:ext>
            </a:extLst>
          </p:cNvPr>
          <p:cNvSpPr txBox="1">
            <a:spLocks noChangeArrowheads="1"/>
          </p:cNvSpPr>
          <p:nvPr/>
        </p:nvSpPr>
        <p:spPr bwMode="auto">
          <a:xfrm>
            <a:off x="380547" y="5327574"/>
            <a:ext cx="1655763"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r>
              <a:rPr lang="es-ES" altLang="es-ES" sz="2000" b="1" dirty="0">
                <a:solidFill>
                  <a:schemeClr val="tx1"/>
                </a:solidFill>
                <a:latin typeface="+mn-lt"/>
              </a:rPr>
              <a:t>2000</a:t>
            </a:r>
          </a:p>
        </p:txBody>
      </p:sp>
      <p:sp>
        <p:nvSpPr>
          <p:cNvPr id="14" name="Text Box 5">
            <a:extLst>
              <a:ext uri="{FF2B5EF4-FFF2-40B4-BE49-F238E27FC236}">
                <a16:creationId xmlns:a16="http://schemas.microsoft.com/office/drawing/2014/main" id="{FE871361-D03C-45A1-81C5-492512228DBA}"/>
              </a:ext>
            </a:extLst>
          </p:cNvPr>
          <p:cNvSpPr txBox="1">
            <a:spLocks noChangeArrowheads="1"/>
          </p:cNvSpPr>
          <p:nvPr/>
        </p:nvSpPr>
        <p:spPr bwMode="auto">
          <a:xfrm>
            <a:off x="8282964" y="4962492"/>
            <a:ext cx="1655763"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r>
              <a:rPr lang="es-ES" altLang="es-ES" sz="2000" b="1" dirty="0">
                <a:solidFill>
                  <a:schemeClr val="tx1"/>
                </a:solidFill>
                <a:latin typeface="+mn-lt"/>
              </a:rPr>
              <a:t>2004</a:t>
            </a:r>
          </a:p>
        </p:txBody>
      </p:sp>
    </p:spTree>
    <p:extLst>
      <p:ext uri="{BB962C8B-B14F-4D97-AF65-F5344CB8AC3E}">
        <p14:creationId xmlns:p14="http://schemas.microsoft.com/office/powerpoint/2010/main" val="23094425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3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36F4C72-D3BE-4D24-A030-DCDF758A8993}"/>
              </a:ext>
            </a:extLst>
          </p:cNvPr>
          <p:cNvSpPr>
            <a:spLocks noGrp="1"/>
          </p:cNvSpPr>
          <p:nvPr>
            <p:ph type="title"/>
          </p:nvPr>
        </p:nvSpPr>
        <p:spPr>
          <a:xfrm>
            <a:off x="576263" y="246063"/>
            <a:ext cx="9825037" cy="815975"/>
          </a:xfrm>
        </p:spPr>
        <p:txBody>
          <a:bodyPr/>
          <a:lstStyle/>
          <a:p>
            <a:r>
              <a:rPr lang="es-ES" dirty="0" err="1"/>
              <a:t>Cost-Average</a:t>
            </a:r>
            <a:r>
              <a:rPr lang="es-ES" dirty="0"/>
              <a:t> / Coste medio</a:t>
            </a:r>
          </a:p>
        </p:txBody>
      </p:sp>
      <p:sp>
        <p:nvSpPr>
          <p:cNvPr id="26" name="Line 2">
            <a:extLst>
              <a:ext uri="{FF2B5EF4-FFF2-40B4-BE49-F238E27FC236}">
                <a16:creationId xmlns:a16="http://schemas.microsoft.com/office/drawing/2014/main" id="{0B58521A-BD38-4901-9A65-BC1E629F0406}"/>
              </a:ext>
            </a:extLst>
          </p:cNvPr>
          <p:cNvSpPr>
            <a:spLocks noChangeShapeType="1"/>
          </p:cNvSpPr>
          <p:nvPr/>
        </p:nvSpPr>
        <p:spPr bwMode="auto">
          <a:xfrm>
            <a:off x="1512565" y="5544343"/>
            <a:ext cx="7615657" cy="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27" name="Line 3">
            <a:extLst>
              <a:ext uri="{FF2B5EF4-FFF2-40B4-BE49-F238E27FC236}">
                <a16:creationId xmlns:a16="http://schemas.microsoft.com/office/drawing/2014/main" id="{5D6CF634-A5CB-4EDB-BF85-6D8D773E6FB0}"/>
              </a:ext>
            </a:extLst>
          </p:cNvPr>
          <p:cNvSpPr>
            <a:spLocks noChangeShapeType="1"/>
          </p:cNvSpPr>
          <p:nvPr/>
        </p:nvSpPr>
        <p:spPr bwMode="auto">
          <a:xfrm flipH="1" flipV="1">
            <a:off x="1537963" y="1877155"/>
            <a:ext cx="0" cy="3665600"/>
          </a:xfrm>
          <a:prstGeom prst="line">
            <a:avLst/>
          </a:prstGeom>
          <a:noFill/>
          <a:ln w="63500">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28" name="Text Box 4">
            <a:extLst>
              <a:ext uri="{FF2B5EF4-FFF2-40B4-BE49-F238E27FC236}">
                <a16:creationId xmlns:a16="http://schemas.microsoft.com/office/drawing/2014/main" id="{FBA1EFB9-BADC-47E6-8FA9-34DA3E67502D}"/>
              </a:ext>
            </a:extLst>
          </p:cNvPr>
          <p:cNvSpPr txBox="1">
            <a:spLocks noChangeArrowheads="1"/>
          </p:cNvSpPr>
          <p:nvPr/>
        </p:nvSpPr>
        <p:spPr bwMode="auto">
          <a:xfrm>
            <a:off x="380547" y="5471590"/>
            <a:ext cx="1655763"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r>
              <a:rPr lang="es-ES" altLang="es-ES" sz="2000" b="1" dirty="0">
                <a:solidFill>
                  <a:schemeClr val="tx1"/>
                </a:solidFill>
                <a:latin typeface="+mn-lt"/>
              </a:rPr>
              <a:t>2000</a:t>
            </a:r>
          </a:p>
        </p:txBody>
      </p:sp>
      <p:sp>
        <p:nvSpPr>
          <p:cNvPr id="29" name="Text Box 5">
            <a:extLst>
              <a:ext uri="{FF2B5EF4-FFF2-40B4-BE49-F238E27FC236}">
                <a16:creationId xmlns:a16="http://schemas.microsoft.com/office/drawing/2014/main" id="{7EC76301-C3BD-4575-8B3D-21124C1B9D9B}"/>
              </a:ext>
            </a:extLst>
          </p:cNvPr>
          <p:cNvSpPr txBox="1">
            <a:spLocks noChangeArrowheads="1"/>
          </p:cNvSpPr>
          <p:nvPr/>
        </p:nvSpPr>
        <p:spPr bwMode="auto">
          <a:xfrm>
            <a:off x="8282964" y="5106508"/>
            <a:ext cx="1655763"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r>
              <a:rPr lang="es-ES" altLang="es-ES" sz="2000" b="1" dirty="0">
                <a:solidFill>
                  <a:schemeClr val="tx1"/>
                </a:solidFill>
                <a:latin typeface="+mn-lt"/>
              </a:rPr>
              <a:t>2004</a:t>
            </a:r>
          </a:p>
        </p:txBody>
      </p:sp>
      <p:grpSp>
        <p:nvGrpSpPr>
          <p:cNvPr id="30" name="Group 14">
            <a:extLst>
              <a:ext uri="{FF2B5EF4-FFF2-40B4-BE49-F238E27FC236}">
                <a16:creationId xmlns:a16="http://schemas.microsoft.com/office/drawing/2014/main" id="{B4C0FE25-91A4-4E3E-8D1D-7F86050C6E1C}"/>
              </a:ext>
            </a:extLst>
          </p:cNvPr>
          <p:cNvGrpSpPr>
            <a:grpSpLocks/>
          </p:cNvGrpSpPr>
          <p:nvPr/>
        </p:nvGrpSpPr>
        <p:grpSpPr bwMode="auto">
          <a:xfrm>
            <a:off x="1646420" y="1639594"/>
            <a:ext cx="7464425" cy="3681258"/>
            <a:chOff x="582" y="1163"/>
            <a:chExt cx="4702" cy="2489"/>
          </a:xfrm>
        </p:grpSpPr>
        <p:sp>
          <p:nvSpPr>
            <p:cNvPr id="31" name="Freeform 7">
              <a:extLst>
                <a:ext uri="{FF2B5EF4-FFF2-40B4-BE49-F238E27FC236}">
                  <a16:creationId xmlns:a16="http://schemas.microsoft.com/office/drawing/2014/main" id="{F895DF11-3B16-413C-8ECC-CED56D5FC3BD}"/>
                </a:ext>
              </a:extLst>
            </p:cNvPr>
            <p:cNvSpPr>
              <a:spLocks/>
            </p:cNvSpPr>
            <p:nvPr/>
          </p:nvSpPr>
          <p:spPr bwMode="auto">
            <a:xfrm>
              <a:off x="748" y="1428"/>
              <a:ext cx="4098" cy="2224"/>
            </a:xfrm>
            <a:custGeom>
              <a:avLst/>
              <a:gdLst>
                <a:gd name="T0" fmla="*/ 0 w 4582"/>
                <a:gd name="T1" fmla="*/ 58 h 2676"/>
                <a:gd name="T2" fmla="*/ 30 w 4582"/>
                <a:gd name="T3" fmla="*/ 92 h 2676"/>
                <a:gd name="T4" fmla="*/ 45 w 4582"/>
                <a:gd name="T5" fmla="*/ 0 h 2676"/>
                <a:gd name="T6" fmla="*/ 75 w 4582"/>
                <a:gd name="T7" fmla="*/ 49 h 2676"/>
                <a:gd name="T8" fmla="*/ 105 w 4582"/>
                <a:gd name="T9" fmla="*/ 36 h 2676"/>
                <a:gd name="T10" fmla="*/ 132 w 4582"/>
                <a:gd name="T11" fmla="*/ 101 h 2676"/>
                <a:gd name="T12" fmla="*/ 148 w 4582"/>
                <a:gd name="T13" fmla="*/ 114 h 2676"/>
                <a:gd name="T14" fmla="*/ 179 w 4582"/>
                <a:gd name="T15" fmla="*/ 121 h 2676"/>
                <a:gd name="T16" fmla="*/ 208 w 4582"/>
                <a:gd name="T17" fmla="*/ 86 h 2676"/>
                <a:gd name="T18" fmla="*/ 224 w 4582"/>
                <a:gd name="T19" fmla="*/ 79 h 2676"/>
                <a:gd name="T20" fmla="*/ 283 w 4582"/>
                <a:gd name="T21" fmla="*/ 185 h 2676"/>
                <a:gd name="T22" fmla="*/ 312 w 4582"/>
                <a:gd name="T23" fmla="*/ 199 h 2676"/>
                <a:gd name="T24" fmla="*/ 328 w 4582"/>
                <a:gd name="T25" fmla="*/ 150 h 2676"/>
                <a:gd name="T26" fmla="*/ 386 w 4582"/>
                <a:gd name="T27" fmla="*/ 192 h 2676"/>
                <a:gd name="T28" fmla="*/ 401 w 4582"/>
                <a:gd name="T29" fmla="*/ 157 h 2676"/>
                <a:gd name="T30" fmla="*/ 461 w 4582"/>
                <a:gd name="T31" fmla="*/ 206 h 2676"/>
                <a:gd name="T32" fmla="*/ 476 w 4582"/>
                <a:gd name="T33" fmla="*/ 406 h 2676"/>
                <a:gd name="T34" fmla="*/ 505 w 4582"/>
                <a:gd name="T35" fmla="*/ 250 h 2676"/>
                <a:gd name="T36" fmla="*/ 536 w 4582"/>
                <a:gd name="T37" fmla="*/ 313 h 2676"/>
                <a:gd name="T38" fmla="*/ 580 w 4582"/>
                <a:gd name="T39" fmla="*/ 244 h 2676"/>
                <a:gd name="T40" fmla="*/ 609 w 4582"/>
                <a:gd name="T41" fmla="*/ 244 h 2676"/>
                <a:gd name="T42" fmla="*/ 639 w 4582"/>
                <a:gd name="T43" fmla="*/ 256 h 2676"/>
                <a:gd name="T44" fmla="*/ 684 w 4582"/>
                <a:gd name="T45" fmla="*/ 256 h 2676"/>
                <a:gd name="T46" fmla="*/ 713 w 4582"/>
                <a:gd name="T47" fmla="*/ 263 h 2676"/>
                <a:gd name="T48" fmla="*/ 742 w 4582"/>
                <a:gd name="T49" fmla="*/ 263 h 2676"/>
                <a:gd name="T50" fmla="*/ 788 w 4582"/>
                <a:gd name="T51" fmla="*/ 371 h 2676"/>
                <a:gd name="T52" fmla="*/ 816 w 4582"/>
                <a:gd name="T53" fmla="*/ 363 h 2676"/>
                <a:gd name="T54" fmla="*/ 847 w 4582"/>
                <a:gd name="T55" fmla="*/ 421 h 2676"/>
                <a:gd name="T56" fmla="*/ 891 w 4582"/>
                <a:gd name="T57" fmla="*/ 342 h 2676"/>
                <a:gd name="T58" fmla="*/ 951 w 4582"/>
                <a:gd name="T59" fmla="*/ 392 h 2676"/>
                <a:gd name="T60" fmla="*/ 966 w 4582"/>
                <a:gd name="T61" fmla="*/ 386 h 2676"/>
                <a:gd name="T62" fmla="*/ 995 w 4582"/>
                <a:gd name="T63" fmla="*/ 386 h 2676"/>
                <a:gd name="T64" fmla="*/ 1026 w 4582"/>
                <a:gd name="T65" fmla="*/ 349 h 2676"/>
                <a:gd name="T66" fmla="*/ 1055 w 4582"/>
                <a:gd name="T67" fmla="*/ 342 h 2676"/>
                <a:gd name="T68" fmla="*/ 1069 w 4582"/>
                <a:gd name="T69" fmla="*/ 328 h 2676"/>
                <a:gd name="T70" fmla="*/ 1099 w 4582"/>
                <a:gd name="T71" fmla="*/ 321 h 2676"/>
                <a:gd name="T72" fmla="*/ 1130 w 4582"/>
                <a:gd name="T73" fmla="*/ 313 h 2676"/>
                <a:gd name="T74" fmla="*/ 1144 w 4582"/>
                <a:gd name="T75" fmla="*/ 335 h 2676"/>
                <a:gd name="T76" fmla="*/ 1189 w 4582"/>
                <a:gd name="T77" fmla="*/ 313 h 2676"/>
                <a:gd name="T78" fmla="*/ 1203 w 4582"/>
                <a:gd name="T79" fmla="*/ 307 h 2676"/>
                <a:gd name="T80" fmla="*/ 1218 w 4582"/>
                <a:gd name="T81" fmla="*/ 271 h 2676"/>
                <a:gd name="T82" fmla="*/ 1248 w 4582"/>
                <a:gd name="T83" fmla="*/ 271 h 2676"/>
                <a:gd name="T84" fmla="*/ 1276 w 4582"/>
                <a:gd name="T85" fmla="*/ 250 h 2676"/>
                <a:gd name="T86" fmla="*/ 1307 w 4582"/>
                <a:gd name="T87" fmla="*/ 263 h 2676"/>
                <a:gd name="T88" fmla="*/ 1323 w 4582"/>
                <a:gd name="T89" fmla="*/ 263 h 2676"/>
                <a:gd name="T90" fmla="*/ 1351 w 4582"/>
                <a:gd name="T91" fmla="*/ 271 h 2676"/>
                <a:gd name="T92" fmla="*/ 1382 w 4582"/>
                <a:gd name="T93" fmla="*/ 256 h 2676"/>
                <a:gd name="T94" fmla="*/ 1412 w 4582"/>
                <a:gd name="T95" fmla="*/ 271 h 2676"/>
                <a:gd name="T96" fmla="*/ 1427 w 4582"/>
                <a:gd name="T97" fmla="*/ 271 h 2676"/>
                <a:gd name="T98" fmla="*/ 1500 w 4582"/>
                <a:gd name="T99" fmla="*/ 222 h 26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82"/>
                <a:gd name="T151" fmla="*/ 0 h 2676"/>
                <a:gd name="T152" fmla="*/ 4582 w 4582"/>
                <a:gd name="T153" fmla="*/ 2676 h 26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82" h="2676">
                  <a:moveTo>
                    <a:pt x="0" y="363"/>
                  </a:moveTo>
                  <a:lnTo>
                    <a:pt x="91" y="590"/>
                  </a:lnTo>
                  <a:lnTo>
                    <a:pt x="136" y="0"/>
                  </a:lnTo>
                  <a:lnTo>
                    <a:pt x="227" y="317"/>
                  </a:lnTo>
                  <a:lnTo>
                    <a:pt x="318" y="227"/>
                  </a:lnTo>
                  <a:lnTo>
                    <a:pt x="409" y="635"/>
                  </a:lnTo>
                  <a:lnTo>
                    <a:pt x="454" y="726"/>
                  </a:lnTo>
                  <a:lnTo>
                    <a:pt x="545" y="771"/>
                  </a:lnTo>
                  <a:lnTo>
                    <a:pt x="635" y="544"/>
                  </a:lnTo>
                  <a:lnTo>
                    <a:pt x="681" y="499"/>
                  </a:lnTo>
                  <a:lnTo>
                    <a:pt x="862" y="1179"/>
                  </a:lnTo>
                  <a:lnTo>
                    <a:pt x="953" y="1270"/>
                  </a:lnTo>
                  <a:lnTo>
                    <a:pt x="998" y="952"/>
                  </a:lnTo>
                  <a:lnTo>
                    <a:pt x="1180" y="1225"/>
                  </a:lnTo>
                  <a:lnTo>
                    <a:pt x="1225" y="998"/>
                  </a:lnTo>
                  <a:lnTo>
                    <a:pt x="1407" y="1315"/>
                  </a:lnTo>
                  <a:lnTo>
                    <a:pt x="1452" y="2585"/>
                  </a:lnTo>
                  <a:lnTo>
                    <a:pt x="1543" y="1587"/>
                  </a:lnTo>
                  <a:lnTo>
                    <a:pt x="1633" y="1996"/>
                  </a:lnTo>
                  <a:lnTo>
                    <a:pt x="1769" y="1542"/>
                  </a:lnTo>
                  <a:lnTo>
                    <a:pt x="1860" y="1542"/>
                  </a:lnTo>
                  <a:lnTo>
                    <a:pt x="1951" y="1633"/>
                  </a:lnTo>
                  <a:lnTo>
                    <a:pt x="2087" y="1633"/>
                  </a:lnTo>
                  <a:lnTo>
                    <a:pt x="2178" y="1678"/>
                  </a:lnTo>
                  <a:lnTo>
                    <a:pt x="2268" y="1678"/>
                  </a:lnTo>
                  <a:lnTo>
                    <a:pt x="2404" y="2359"/>
                  </a:lnTo>
                  <a:lnTo>
                    <a:pt x="2495" y="2313"/>
                  </a:lnTo>
                  <a:lnTo>
                    <a:pt x="2586" y="2676"/>
                  </a:lnTo>
                  <a:lnTo>
                    <a:pt x="2722" y="2177"/>
                  </a:lnTo>
                  <a:lnTo>
                    <a:pt x="2903" y="2495"/>
                  </a:lnTo>
                  <a:lnTo>
                    <a:pt x="2949" y="2449"/>
                  </a:lnTo>
                  <a:lnTo>
                    <a:pt x="3039" y="2449"/>
                  </a:lnTo>
                  <a:lnTo>
                    <a:pt x="3130" y="2222"/>
                  </a:lnTo>
                  <a:lnTo>
                    <a:pt x="3221" y="2177"/>
                  </a:lnTo>
                  <a:lnTo>
                    <a:pt x="3266" y="2086"/>
                  </a:lnTo>
                  <a:lnTo>
                    <a:pt x="3357" y="2041"/>
                  </a:lnTo>
                  <a:lnTo>
                    <a:pt x="3448" y="1996"/>
                  </a:lnTo>
                  <a:lnTo>
                    <a:pt x="3493" y="2132"/>
                  </a:lnTo>
                  <a:lnTo>
                    <a:pt x="3629" y="1996"/>
                  </a:lnTo>
                  <a:lnTo>
                    <a:pt x="3675" y="1950"/>
                  </a:lnTo>
                  <a:lnTo>
                    <a:pt x="3720" y="1724"/>
                  </a:lnTo>
                  <a:lnTo>
                    <a:pt x="3811" y="1724"/>
                  </a:lnTo>
                  <a:lnTo>
                    <a:pt x="3901" y="1587"/>
                  </a:lnTo>
                  <a:lnTo>
                    <a:pt x="3992" y="1678"/>
                  </a:lnTo>
                  <a:lnTo>
                    <a:pt x="4037" y="1678"/>
                  </a:lnTo>
                  <a:lnTo>
                    <a:pt x="4128" y="1724"/>
                  </a:lnTo>
                  <a:lnTo>
                    <a:pt x="4219" y="1633"/>
                  </a:lnTo>
                  <a:lnTo>
                    <a:pt x="4310" y="1724"/>
                  </a:lnTo>
                  <a:lnTo>
                    <a:pt x="4355" y="1724"/>
                  </a:lnTo>
                  <a:lnTo>
                    <a:pt x="4582" y="1406"/>
                  </a:lnTo>
                </a:path>
              </a:pathLst>
            </a:custGeom>
            <a:noFill/>
            <a:ln w="508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2" name="Text Box 8">
              <a:extLst>
                <a:ext uri="{FF2B5EF4-FFF2-40B4-BE49-F238E27FC236}">
                  <a16:creationId xmlns:a16="http://schemas.microsoft.com/office/drawing/2014/main" id="{A0E2EA54-9212-4941-AFBF-CD3D022897F8}"/>
                </a:ext>
              </a:extLst>
            </p:cNvPr>
            <p:cNvSpPr txBox="1">
              <a:spLocks noChangeArrowheads="1"/>
            </p:cNvSpPr>
            <p:nvPr/>
          </p:nvSpPr>
          <p:spPr bwMode="auto">
            <a:xfrm>
              <a:off x="582" y="1163"/>
              <a:ext cx="56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0000"/>
                <a:t>•</a:t>
              </a:r>
            </a:p>
          </p:txBody>
        </p:sp>
        <p:sp>
          <p:nvSpPr>
            <p:cNvPr id="33" name="Text Box 9">
              <a:extLst>
                <a:ext uri="{FF2B5EF4-FFF2-40B4-BE49-F238E27FC236}">
                  <a16:creationId xmlns:a16="http://schemas.microsoft.com/office/drawing/2014/main" id="{E74AB714-D220-4A5E-A1F3-E569371186C2}"/>
                </a:ext>
              </a:extLst>
            </p:cNvPr>
            <p:cNvSpPr txBox="1">
              <a:spLocks noChangeArrowheads="1"/>
            </p:cNvSpPr>
            <p:nvPr/>
          </p:nvSpPr>
          <p:spPr bwMode="auto">
            <a:xfrm>
              <a:off x="4715" y="2011"/>
              <a:ext cx="569" cy="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0000" dirty="0"/>
                <a:t>•</a:t>
              </a:r>
            </a:p>
          </p:txBody>
        </p:sp>
      </p:grpSp>
      <p:sp>
        <p:nvSpPr>
          <p:cNvPr id="34" name="Text Box 12">
            <a:extLst>
              <a:ext uri="{FF2B5EF4-FFF2-40B4-BE49-F238E27FC236}">
                <a16:creationId xmlns:a16="http://schemas.microsoft.com/office/drawing/2014/main" id="{8D28081C-DAEC-4B14-A337-8D3912F8024E}"/>
              </a:ext>
            </a:extLst>
          </p:cNvPr>
          <p:cNvSpPr txBox="1">
            <a:spLocks noChangeArrowheads="1"/>
          </p:cNvSpPr>
          <p:nvPr/>
        </p:nvSpPr>
        <p:spPr bwMode="auto">
          <a:xfrm>
            <a:off x="4029526" y="2115711"/>
            <a:ext cx="51220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r>
              <a:rPr lang="es-ES" altLang="es-ES" b="1" dirty="0">
                <a:latin typeface="+mn-lt"/>
              </a:rPr>
              <a:t>¿Qué ocurriría si invertimos sistemáticamente durante toda la crisis?</a:t>
            </a:r>
          </a:p>
        </p:txBody>
      </p:sp>
      <p:sp>
        <p:nvSpPr>
          <p:cNvPr id="35" name="Line 24">
            <a:extLst>
              <a:ext uri="{FF2B5EF4-FFF2-40B4-BE49-F238E27FC236}">
                <a16:creationId xmlns:a16="http://schemas.microsoft.com/office/drawing/2014/main" id="{060BFB98-D20E-49A0-B1D9-7E0AF3A29B71}"/>
              </a:ext>
            </a:extLst>
          </p:cNvPr>
          <p:cNvSpPr>
            <a:spLocks noChangeShapeType="1"/>
          </p:cNvSpPr>
          <p:nvPr/>
        </p:nvSpPr>
        <p:spPr bwMode="auto">
          <a:xfrm flipV="1">
            <a:off x="2039199" y="2887026"/>
            <a:ext cx="0" cy="360362"/>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36" name="Line 25">
            <a:extLst>
              <a:ext uri="{FF2B5EF4-FFF2-40B4-BE49-F238E27FC236}">
                <a16:creationId xmlns:a16="http://schemas.microsoft.com/office/drawing/2014/main" id="{15A11C1E-97AA-4114-BA3D-541C601DA55C}"/>
              </a:ext>
            </a:extLst>
          </p:cNvPr>
          <p:cNvSpPr>
            <a:spLocks noChangeShapeType="1"/>
          </p:cNvSpPr>
          <p:nvPr/>
        </p:nvSpPr>
        <p:spPr bwMode="auto">
          <a:xfrm flipV="1">
            <a:off x="2615461" y="3174363"/>
            <a:ext cx="0" cy="360363"/>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37" name="Line 26">
            <a:extLst>
              <a:ext uri="{FF2B5EF4-FFF2-40B4-BE49-F238E27FC236}">
                <a16:creationId xmlns:a16="http://schemas.microsoft.com/office/drawing/2014/main" id="{41271AD3-4232-4539-8A78-BAA76CC7BBDD}"/>
              </a:ext>
            </a:extLst>
          </p:cNvPr>
          <p:cNvSpPr>
            <a:spLocks noChangeShapeType="1"/>
          </p:cNvSpPr>
          <p:nvPr/>
        </p:nvSpPr>
        <p:spPr bwMode="auto">
          <a:xfrm flipV="1">
            <a:off x="3191724" y="3822063"/>
            <a:ext cx="0" cy="360363"/>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38" name="Line 27">
            <a:extLst>
              <a:ext uri="{FF2B5EF4-FFF2-40B4-BE49-F238E27FC236}">
                <a16:creationId xmlns:a16="http://schemas.microsoft.com/office/drawing/2014/main" id="{A52811D1-ACFD-4742-8FF7-5BAE92F68792}"/>
              </a:ext>
            </a:extLst>
          </p:cNvPr>
          <p:cNvSpPr>
            <a:spLocks noChangeShapeType="1"/>
          </p:cNvSpPr>
          <p:nvPr/>
        </p:nvSpPr>
        <p:spPr bwMode="auto">
          <a:xfrm flipV="1">
            <a:off x="3767540" y="3818462"/>
            <a:ext cx="0" cy="360363"/>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39" name="Line 28">
            <a:extLst>
              <a:ext uri="{FF2B5EF4-FFF2-40B4-BE49-F238E27FC236}">
                <a16:creationId xmlns:a16="http://schemas.microsoft.com/office/drawing/2014/main" id="{6AF00267-AC9E-4F66-AD88-BFEC60E1CA3D}"/>
              </a:ext>
            </a:extLst>
          </p:cNvPr>
          <p:cNvSpPr>
            <a:spLocks noChangeShapeType="1"/>
          </p:cNvSpPr>
          <p:nvPr/>
        </p:nvSpPr>
        <p:spPr bwMode="auto">
          <a:xfrm flipV="1">
            <a:off x="4271224" y="4758688"/>
            <a:ext cx="0" cy="360363"/>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0" name="Line 29">
            <a:extLst>
              <a:ext uri="{FF2B5EF4-FFF2-40B4-BE49-F238E27FC236}">
                <a16:creationId xmlns:a16="http://schemas.microsoft.com/office/drawing/2014/main" id="{92AD3EA5-63EC-45DF-AFA5-63E33A3B695D}"/>
              </a:ext>
            </a:extLst>
          </p:cNvPr>
          <p:cNvSpPr>
            <a:spLocks noChangeShapeType="1"/>
          </p:cNvSpPr>
          <p:nvPr/>
        </p:nvSpPr>
        <p:spPr bwMode="auto">
          <a:xfrm flipV="1">
            <a:off x="4847660" y="4146706"/>
            <a:ext cx="0" cy="360363"/>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1" name="Line 30">
            <a:extLst>
              <a:ext uri="{FF2B5EF4-FFF2-40B4-BE49-F238E27FC236}">
                <a16:creationId xmlns:a16="http://schemas.microsoft.com/office/drawing/2014/main" id="{44A652C7-238D-43F4-B2A5-8CF094DFE8BF}"/>
              </a:ext>
            </a:extLst>
          </p:cNvPr>
          <p:cNvSpPr>
            <a:spLocks noChangeShapeType="1"/>
          </p:cNvSpPr>
          <p:nvPr/>
        </p:nvSpPr>
        <p:spPr bwMode="auto">
          <a:xfrm flipV="1">
            <a:off x="5329367" y="5012001"/>
            <a:ext cx="0" cy="360362"/>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2" name="Line 31">
            <a:extLst>
              <a:ext uri="{FF2B5EF4-FFF2-40B4-BE49-F238E27FC236}">
                <a16:creationId xmlns:a16="http://schemas.microsoft.com/office/drawing/2014/main" id="{D1FA5881-CA62-43A8-9BBC-3E8F98460D9C}"/>
              </a:ext>
            </a:extLst>
          </p:cNvPr>
          <p:cNvSpPr>
            <a:spLocks noChangeShapeType="1"/>
          </p:cNvSpPr>
          <p:nvPr/>
        </p:nvSpPr>
        <p:spPr bwMode="auto">
          <a:xfrm flipV="1">
            <a:off x="5927780" y="5052100"/>
            <a:ext cx="0" cy="360362"/>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3" name="Line 32">
            <a:extLst>
              <a:ext uri="{FF2B5EF4-FFF2-40B4-BE49-F238E27FC236}">
                <a16:creationId xmlns:a16="http://schemas.microsoft.com/office/drawing/2014/main" id="{C1E41E72-048F-4BE6-9E27-E06BED83CA83}"/>
              </a:ext>
            </a:extLst>
          </p:cNvPr>
          <p:cNvSpPr>
            <a:spLocks noChangeShapeType="1"/>
          </p:cNvSpPr>
          <p:nvPr/>
        </p:nvSpPr>
        <p:spPr bwMode="auto">
          <a:xfrm flipV="1">
            <a:off x="6577501" y="4719778"/>
            <a:ext cx="0" cy="360363"/>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4" name="Line 33">
            <a:extLst>
              <a:ext uri="{FF2B5EF4-FFF2-40B4-BE49-F238E27FC236}">
                <a16:creationId xmlns:a16="http://schemas.microsoft.com/office/drawing/2014/main" id="{D1F0DF68-8709-4B68-BAB2-D4B6F93D6F38}"/>
              </a:ext>
            </a:extLst>
          </p:cNvPr>
          <p:cNvSpPr>
            <a:spLocks noChangeShapeType="1"/>
          </p:cNvSpPr>
          <p:nvPr/>
        </p:nvSpPr>
        <p:spPr bwMode="auto">
          <a:xfrm flipV="1">
            <a:off x="7151916" y="4578506"/>
            <a:ext cx="0" cy="360363"/>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5" name="Line 34">
            <a:extLst>
              <a:ext uri="{FF2B5EF4-FFF2-40B4-BE49-F238E27FC236}">
                <a16:creationId xmlns:a16="http://schemas.microsoft.com/office/drawing/2014/main" id="{DE538F5F-9D7C-410E-9291-931F031662CC}"/>
              </a:ext>
            </a:extLst>
          </p:cNvPr>
          <p:cNvSpPr>
            <a:spLocks noChangeShapeType="1"/>
          </p:cNvSpPr>
          <p:nvPr/>
        </p:nvSpPr>
        <p:spPr bwMode="auto">
          <a:xfrm flipV="1">
            <a:off x="7583964" y="4178825"/>
            <a:ext cx="0" cy="360363"/>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6" name="Line 35">
            <a:extLst>
              <a:ext uri="{FF2B5EF4-FFF2-40B4-BE49-F238E27FC236}">
                <a16:creationId xmlns:a16="http://schemas.microsoft.com/office/drawing/2014/main" id="{70FFBBE9-6A71-4F3B-A685-FFE502F4014B}"/>
              </a:ext>
            </a:extLst>
          </p:cNvPr>
          <p:cNvSpPr>
            <a:spLocks noChangeShapeType="1"/>
          </p:cNvSpPr>
          <p:nvPr/>
        </p:nvSpPr>
        <p:spPr bwMode="auto">
          <a:xfrm flipV="1">
            <a:off x="8121740" y="4216796"/>
            <a:ext cx="0" cy="360362"/>
          </a:xfrm>
          <a:prstGeom prst="line">
            <a:avLst/>
          </a:prstGeom>
          <a:noFill/>
          <a:ln w="63500">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7" name="Text Box 36">
            <a:extLst>
              <a:ext uri="{FF2B5EF4-FFF2-40B4-BE49-F238E27FC236}">
                <a16:creationId xmlns:a16="http://schemas.microsoft.com/office/drawing/2014/main" id="{38873D1B-14D6-4BDA-BAB5-8562937A0415}"/>
              </a:ext>
            </a:extLst>
          </p:cNvPr>
          <p:cNvSpPr txBox="1">
            <a:spLocks noChangeArrowheads="1"/>
          </p:cNvSpPr>
          <p:nvPr/>
        </p:nvSpPr>
        <p:spPr bwMode="auto">
          <a:xfrm>
            <a:off x="5320393" y="2888327"/>
            <a:ext cx="35203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r>
              <a:rPr lang="es-ES" altLang="es-ES" b="1" dirty="0">
                <a:latin typeface="+mn-lt"/>
              </a:rPr>
              <a:t>Nuestra cartera habría obtenido una rentabilidad del 10%.</a:t>
            </a:r>
          </a:p>
        </p:txBody>
      </p:sp>
    </p:spTree>
    <p:extLst>
      <p:ext uri="{BB962C8B-B14F-4D97-AF65-F5344CB8AC3E}">
        <p14:creationId xmlns:p14="http://schemas.microsoft.com/office/powerpoint/2010/main" val="14023964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22" presetClass="entr" presetSubtype="4" fill="hold" grpId="0" nodeType="withEffect">
                                  <p:stCondLst>
                                    <p:cond delay="1000"/>
                                  </p:stCondLst>
                                  <p:childTnLst>
                                    <p:set>
                                      <p:cBhvr>
                                        <p:cTn id="8" dur="1" fill="hold">
                                          <p:stCondLst>
                                            <p:cond delay="0"/>
                                          </p:stCondLst>
                                        </p:cTn>
                                        <p:tgtEl>
                                          <p:spTgt spid="35"/>
                                        </p:tgtEl>
                                        <p:attrNameLst>
                                          <p:attrName>style.visibility</p:attrName>
                                        </p:attrNameLst>
                                      </p:cBhvr>
                                      <p:to>
                                        <p:strVal val="visible"/>
                                      </p:to>
                                    </p:set>
                                    <p:animEffect transition="in" filter="wipe(down)">
                                      <p:cBhvr>
                                        <p:cTn id="9" dur="500"/>
                                        <p:tgtEl>
                                          <p:spTgt spid="35"/>
                                        </p:tgtEl>
                                      </p:cBhvr>
                                    </p:animEffect>
                                  </p:childTnLst>
                                </p:cTn>
                              </p:par>
                              <p:par>
                                <p:cTn id="10" presetID="22" presetClass="entr" presetSubtype="4" fill="hold" grpId="0" nodeType="withEffect">
                                  <p:stCondLst>
                                    <p:cond delay="100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par>
                                <p:cTn id="13" presetID="22" presetClass="entr" presetSubtype="4" fill="hold" grpId="0" nodeType="withEffect">
                                  <p:stCondLst>
                                    <p:cond delay="100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par>
                                <p:cTn id="16" presetID="22" presetClass="entr" presetSubtype="4" fill="hold" grpId="0" nodeType="withEffect">
                                  <p:stCondLst>
                                    <p:cond delay="1000"/>
                                  </p:stCondLst>
                                  <p:childTnLst>
                                    <p:set>
                                      <p:cBhvr>
                                        <p:cTn id="17" dur="1" fill="hold">
                                          <p:stCondLst>
                                            <p:cond delay="0"/>
                                          </p:stCondLst>
                                        </p:cTn>
                                        <p:tgtEl>
                                          <p:spTgt spid="38"/>
                                        </p:tgtEl>
                                        <p:attrNameLst>
                                          <p:attrName>style.visibility</p:attrName>
                                        </p:attrNameLst>
                                      </p:cBhvr>
                                      <p:to>
                                        <p:strVal val="visible"/>
                                      </p:to>
                                    </p:set>
                                    <p:animEffect transition="in" filter="wipe(down)">
                                      <p:cBhvr>
                                        <p:cTn id="18" dur="500"/>
                                        <p:tgtEl>
                                          <p:spTgt spid="38"/>
                                        </p:tgtEl>
                                      </p:cBhvr>
                                    </p:animEffect>
                                  </p:childTnLst>
                                </p:cTn>
                              </p:par>
                              <p:par>
                                <p:cTn id="19" presetID="22" presetClass="entr" presetSubtype="4" fill="hold" grpId="0" nodeType="withEffect">
                                  <p:stCondLst>
                                    <p:cond delay="100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par>
                                <p:cTn id="22" presetID="22" presetClass="entr" presetSubtype="4" fill="hold" grpId="0" nodeType="withEffect">
                                  <p:stCondLst>
                                    <p:cond delay="1000"/>
                                  </p:stCondLst>
                                  <p:childTnLst>
                                    <p:set>
                                      <p:cBhvr>
                                        <p:cTn id="23" dur="1" fill="hold">
                                          <p:stCondLst>
                                            <p:cond delay="0"/>
                                          </p:stCondLst>
                                        </p:cTn>
                                        <p:tgtEl>
                                          <p:spTgt spid="40"/>
                                        </p:tgtEl>
                                        <p:attrNameLst>
                                          <p:attrName>style.visibility</p:attrName>
                                        </p:attrNameLst>
                                      </p:cBhvr>
                                      <p:to>
                                        <p:strVal val="visible"/>
                                      </p:to>
                                    </p:set>
                                    <p:animEffect transition="in" filter="wipe(down)">
                                      <p:cBhvr>
                                        <p:cTn id="24" dur="500"/>
                                        <p:tgtEl>
                                          <p:spTgt spid="40"/>
                                        </p:tgtEl>
                                      </p:cBhvr>
                                    </p:animEffect>
                                  </p:childTnLst>
                                </p:cTn>
                              </p:par>
                              <p:par>
                                <p:cTn id="25" presetID="22" presetClass="entr" presetSubtype="4" fill="hold" grpId="0" nodeType="withEffect">
                                  <p:stCondLst>
                                    <p:cond delay="100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100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grpId="0" nodeType="withEffect">
                                  <p:stCondLst>
                                    <p:cond delay="1000"/>
                                  </p:stCondLst>
                                  <p:childTnLst>
                                    <p:set>
                                      <p:cBhvr>
                                        <p:cTn id="32" dur="1" fill="hold">
                                          <p:stCondLst>
                                            <p:cond delay="0"/>
                                          </p:stCondLst>
                                        </p:cTn>
                                        <p:tgtEl>
                                          <p:spTgt spid="43"/>
                                        </p:tgtEl>
                                        <p:attrNameLst>
                                          <p:attrName>style.visibility</p:attrName>
                                        </p:attrNameLst>
                                      </p:cBhvr>
                                      <p:to>
                                        <p:strVal val="visible"/>
                                      </p:to>
                                    </p:set>
                                    <p:animEffect transition="in" filter="wipe(down)">
                                      <p:cBhvr>
                                        <p:cTn id="33" dur="500"/>
                                        <p:tgtEl>
                                          <p:spTgt spid="43"/>
                                        </p:tgtEl>
                                      </p:cBhvr>
                                    </p:animEffect>
                                  </p:childTnLst>
                                </p:cTn>
                              </p:par>
                              <p:par>
                                <p:cTn id="34" presetID="22" presetClass="entr" presetSubtype="4" fill="hold" grpId="0" nodeType="withEffect">
                                  <p:stCondLst>
                                    <p:cond delay="100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par>
                                <p:cTn id="37" presetID="22" presetClass="entr" presetSubtype="4" fill="hold" grpId="0" nodeType="withEffect">
                                  <p:stCondLst>
                                    <p:cond delay="100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500"/>
                                        <p:tgtEl>
                                          <p:spTgt spid="45"/>
                                        </p:tgtEl>
                                      </p:cBhvr>
                                    </p:animEffect>
                                  </p:childTnLst>
                                </p:cTn>
                              </p:par>
                              <p:par>
                                <p:cTn id="40" presetID="22" presetClass="entr" presetSubtype="4" fill="hold" grpId="0" nodeType="withEffect">
                                  <p:stCondLst>
                                    <p:cond delay="100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 </a:t>
            </a:r>
            <a:endParaRPr lang="de-DE" b="0" dirty="0"/>
          </a:p>
        </p:txBody>
      </p:sp>
      <p:sp>
        <p:nvSpPr>
          <p:cNvPr id="19" name="Rechteck 18"/>
          <p:cNvSpPr/>
          <p:nvPr/>
        </p:nvSpPr>
        <p:spPr bwMode="auto">
          <a:xfrm>
            <a:off x="1566663" y="1511895"/>
            <a:ext cx="8658870" cy="400323"/>
          </a:xfrm>
          <a:prstGeom prst="rect">
            <a:avLst/>
          </a:prstGeom>
          <a:solidFill>
            <a:schemeClr val="bg1"/>
          </a:solidFill>
          <a:ln w="9525" cap="flat" cmpd="sng" algn="ctr">
            <a:noFill/>
            <a:prstDash val="solid"/>
            <a:round/>
            <a:headEnd type="none" w="med" len="med"/>
            <a:tailEnd type="none" w="med" len="med"/>
          </a:ln>
          <a:effectLst/>
        </p:spPr>
        <p:txBody>
          <a:bodyPr lIns="86402" tIns="43201" rIns="86402" bIns="43201" rtlCol="0" anchor="ctr"/>
          <a:lstStyle/>
          <a:p>
            <a:r>
              <a:rPr lang="de-DE" sz="1600" dirty="0"/>
              <a:t>Iniciación a la inversión</a:t>
            </a:r>
          </a:p>
        </p:txBody>
      </p:sp>
      <p:sp>
        <p:nvSpPr>
          <p:cNvPr id="44" name="Rechteck 43"/>
          <p:cNvSpPr/>
          <p:nvPr/>
        </p:nvSpPr>
        <p:spPr bwMode="auto">
          <a:xfrm>
            <a:off x="1566663" y="2084397"/>
            <a:ext cx="8658870" cy="400323"/>
          </a:xfrm>
          <a:prstGeom prst="rect">
            <a:avLst/>
          </a:prstGeom>
          <a:solidFill>
            <a:schemeClr val="bg1"/>
          </a:solidFill>
          <a:ln w="9525" cap="flat" cmpd="sng" algn="ctr">
            <a:noFill/>
            <a:prstDash val="solid"/>
            <a:round/>
            <a:headEnd type="none" w="med" len="med"/>
            <a:tailEnd type="none" w="med" len="med"/>
          </a:ln>
          <a:effectLst/>
        </p:spPr>
        <p:txBody>
          <a:bodyPr lIns="86402" tIns="43201" rIns="86402" bIns="43201" rtlCol="0" anchor="ctr"/>
          <a:lstStyle/>
          <a:p>
            <a:r>
              <a:rPr lang="de-DE" sz="1600" dirty="0"/>
              <a:t>Fondos de inversión</a:t>
            </a:r>
          </a:p>
        </p:txBody>
      </p:sp>
      <p:sp>
        <p:nvSpPr>
          <p:cNvPr id="50" name="Rechteck 49"/>
          <p:cNvSpPr/>
          <p:nvPr/>
        </p:nvSpPr>
        <p:spPr bwMode="auto">
          <a:xfrm>
            <a:off x="1589757" y="2691319"/>
            <a:ext cx="8658870" cy="400323"/>
          </a:xfrm>
          <a:prstGeom prst="rect">
            <a:avLst/>
          </a:prstGeom>
          <a:solidFill>
            <a:schemeClr val="bg1"/>
          </a:solidFill>
          <a:ln w="9525" cap="flat" cmpd="sng" algn="ctr">
            <a:noFill/>
            <a:prstDash val="solid"/>
            <a:round/>
            <a:headEnd type="none" w="med" len="med"/>
            <a:tailEnd type="none" w="med" len="med"/>
          </a:ln>
          <a:effectLst/>
        </p:spPr>
        <p:txBody>
          <a:bodyPr lIns="86402" tIns="43201" rIns="86402" bIns="43201" rtlCol="0" anchor="ctr"/>
          <a:lstStyle/>
          <a:p>
            <a:r>
              <a:rPr lang="de-DE" sz="1600" dirty="0"/>
              <a:t>Unit Linked</a:t>
            </a:r>
          </a:p>
        </p:txBody>
      </p:sp>
      <p:cxnSp>
        <p:nvCxnSpPr>
          <p:cNvPr id="4" name="Gerade Verbindung 3"/>
          <p:cNvCxnSpPr>
            <a:cxnSpLocks/>
          </p:cNvCxnSpPr>
          <p:nvPr/>
        </p:nvCxnSpPr>
        <p:spPr>
          <a:xfrm>
            <a:off x="1566663" y="1912217"/>
            <a:ext cx="865887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a:cxnSpLocks/>
          </p:cNvCxnSpPr>
          <p:nvPr/>
        </p:nvCxnSpPr>
        <p:spPr>
          <a:xfrm>
            <a:off x="1566663" y="2484719"/>
            <a:ext cx="865887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a:cxnSpLocks/>
          </p:cNvCxnSpPr>
          <p:nvPr/>
        </p:nvCxnSpPr>
        <p:spPr>
          <a:xfrm>
            <a:off x="1566663" y="3057221"/>
            <a:ext cx="865887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Rechteck 17"/>
          <p:cNvSpPr/>
          <p:nvPr/>
        </p:nvSpPr>
        <p:spPr bwMode="auto">
          <a:xfrm>
            <a:off x="792485" y="1511895"/>
            <a:ext cx="888595" cy="400323"/>
          </a:xfrm>
          <a:prstGeom prst="rect">
            <a:avLst/>
          </a:prstGeom>
          <a:noFill/>
          <a:ln w="9525" cap="flat" cmpd="sng" algn="ctr">
            <a:noFill/>
            <a:prstDash val="solid"/>
            <a:round/>
            <a:headEnd type="none" w="med" len="med"/>
            <a:tailEnd type="none" w="med" len="med"/>
          </a:ln>
          <a:effectLst/>
        </p:spPr>
        <p:txBody>
          <a:bodyPr lIns="86402" tIns="43201" rIns="86402" bIns="43201" rtlCol="0" anchor="ctr"/>
          <a:lstStyle/>
          <a:p>
            <a:pPr algn="ctr"/>
            <a:r>
              <a:rPr lang="de-DE" sz="1600" b="1" dirty="0"/>
              <a:t>1</a:t>
            </a:r>
          </a:p>
        </p:txBody>
      </p:sp>
      <p:sp>
        <p:nvSpPr>
          <p:cNvPr id="47" name="Rechteck 46"/>
          <p:cNvSpPr/>
          <p:nvPr/>
        </p:nvSpPr>
        <p:spPr bwMode="auto">
          <a:xfrm>
            <a:off x="792485" y="2084397"/>
            <a:ext cx="888595" cy="400323"/>
          </a:xfrm>
          <a:prstGeom prst="rect">
            <a:avLst/>
          </a:prstGeom>
          <a:noFill/>
          <a:ln w="9525" cap="flat" cmpd="sng" algn="ctr">
            <a:noFill/>
            <a:prstDash val="solid"/>
            <a:round/>
            <a:headEnd type="none" w="med" len="med"/>
            <a:tailEnd type="none" w="med" len="med"/>
          </a:ln>
          <a:effectLst/>
        </p:spPr>
        <p:txBody>
          <a:bodyPr lIns="86402" tIns="43201" rIns="86402" bIns="43201" rtlCol="0" anchor="ctr"/>
          <a:lstStyle/>
          <a:p>
            <a:pPr algn="ctr"/>
            <a:r>
              <a:rPr lang="de-DE" sz="1600" b="1" dirty="0"/>
              <a:t>2</a:t>
            </a:r>
          </a:p>
        </p:txBody>
      </p:sp>
      <p:sp>
        <p:nvSpPr>
          <p:cNvPr id="53" name="Rechteck 52"/>
          <p:cNvSpPr/>
          <p:nvPr/>
        </p:nvSpPr>
        <p:spPr bwMode="auto">
          <a:xfrm>
            <a:off x="792485" y="2656899"/>
            <a:ext cx="888595" cy="400323"/>
          </a:xfrm>
          <a:prstGeom prst="rect">
            <a:avLst/>
          </a:prstGeom>
          <a:noFill/>
          <a:ln w="9525" cap="flat" cmpd="sng" algn="ctr">
            <a:noFill/>
            <a:prstDash val="solid"/>
            <a:round/>
            <a:headEnd type="none" w="med" len="med"/>
            <a:tailEnd type="none" w="med" len="med"/>
          </a:ln>
          <a:effectLst/>
        </p:spPr>
        <p:txBody>
          <a:bodyPr lIns="86402" tIns="43201" rIns="86402" bIns="43201" rtlCol="0" anchor="ctr"/>
          <a:lstStyle/>
          <a:p>
            <a:pPr algn="ctr"/>
            <a:r>
              <a:rPr lang="de-DE" sz="1600" b="1" dirty="0"/>
              <a:t>3</a:t>
            </a:r>
          </a:p>
        </p:txBody>
      </p:sp>
      <p:cxnSp>
        <p:nvCxnSpPr>
          <p:cNvPr id="27" name="Gerade Verbindung 26"/>
          <p:cNvCxnSpPr>
            <a:cxnSpLocks/>
          </p:cNvCxnSpPr>
          <p:nvPr/>
        </p:nvCxnSpPr>
        <p:spPr>
          <a:xfrm>
            <a:off x="792485" y="1912217"/>
            <a:ext cx="88859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a:cxnSpLocks/>
          </p:cNvCxnSpPr>
          <p:nvPr/>
        </p:nvCxnSpPr>
        <p:spPr>
          <a:xfrm>
            <a:off x="792485" y="2484719"/>
            <a:ext cx="88859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a:cxnSpLocks/>
          </p:cNvCxnSpPr>
          <p:nvPr/>
        </p:nvCxnSpPr>
        <p:spPr>
          <a:xfrm>
            <a:off x="792485" y="3057221"/>
            <a:ext cx="88859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hteck 49">
            <a:extLst>
              <a:ext uri="{FF2B5EF4-FFF2-40B4-BE49-F238E27FC236}">
                <a16:creationId xmlns:a16="http://schemas.microsoft.com/office/drawing/2014/main" id="{E62C54BE-1445-4FEE-AC19-081EFE7A179F}"/>
              </a:ext>
            </a:extLst>
          </p:cNvPr>
          <p:cNvSpPr/>
          <p:nvPr/>
        </p:nvSpPr>
        <p:spPr bwMode="auto">
          <a:xfrm>
            <a:off x="1589757" y="3222791"/>
            <a:ext cx="8658870" cy="400323"/>
          </a:xfrm>
          <a:prstGeom prst="rect">
            <a:avLst/>
          </a:prstGeom>
          <a:solidFill>
            <a:schemeClr val="bg1"/>
          </a:solidFill>
          <a:ln w="9525" cap="flat" cmpd="sng" algn="ctr">
            <a:noFill/>
            <a:prstDash val="solid"/>
            <a:round/>
            <a:headEnd type="none" w="med" len="med"/>
            <a:tailEnd type="none" w="med" len="med"/>
          </a:ln>
          <a:effectLst/>
        </p:spPr>
        <p:txBody>
          <a:bodyPr lIns="86402" tIns="43201" rIns="86402" bIns="43201" rtlCol="0" anchor="ctr"/>
          <a:lstStyle/>
          <a:p>
            <a:r>
              <a:rPr lang="de-DE" sz="1600" dirty="0"/>
              <a:t>PIAS (Plan individualde ahorro sistemático)</a:t>
            </a:r>
          </a:p>
        </p:txBody>
      </p:sp>
      <p:cxnSp>
        <p:nvCxnSpPr>
          <p:cNvPr id="16" name="Gerade Verbindung 50">
            <a:extLst>
              <a:ext uri="{FF2B5EF4-FFF2-40B4-BE49-F238E27FC236}">
                <a16:creationId xmlns:a16="http://schemas.microsoft.com/office/drawing/2014/main" id="{6A6DB8F8-BAE9-46B5-9C37-849DB48AD738}"/>
              </a:ext>
            </a:extLst>
          </p:cNvPr>
          <p:cNvCxnSpPr>
            <a:cxnSpLocks/>
          </p:cNvCxnSpPr>
          <p:nvPr/>
        </p:nvCxnSpPr>
        <p:spPr>
          <a:xfrm>
            <a:off x="1566663" y="3588693"/>
            <a:ext cx="865887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Rechteck 52">
            <a:extLst>
              <a:ext uri="{FF2B5EF4-FFF2-40B4-BE49-F238E27FC236}">
                <a16:creationId xmlns:a16="http://schemas.microsoft.com/office/drawing/2014/main" id="{BDED9F82-EBF8-47EA-9E55-86FC10D545FD}"/>
              </a:ext>
            </a:extLst>
          </p:cNvPr>
          <p:cNvSpPr/>
          <p:nvPr/>
        </p:nvSpPr>
        <p:spPr bwMode="auto">
          <a:xfrm>
            <a:off x="792485" y="3188371"/>
            <a:ext cx="888595" cy="400323"/>
          </a:xfrm>
          <a:prstGeom prst="rect">
            <a:avLst/>
          </a:prstGeom>
          <a:noFill/>
          <a:ln w="9525" cap="flat" cmpd="sng" algn="ctr">
            <a:noFill/>
            <a:prstDash val="solid"/>
            <a:round/>
            <a:headEnd type="none" w="med" len="med"/>
            <a:tailEnd type="none" w="med" len="med"/>
          </a:ln>
          <a:effectLst/>
        </p:spPr>
        <p:txBody>
          <a:bodyPr lIns="86402" tIns="43201" rIns="86402" bIns="43201" rtlCol="0" anchor="ctr"/>
          <a:lstStyle/>
          <a:p>
            <a:pPr algn="ctr"/>
            <a:r>
              <a:rPr lang="de-DE" sz="1600" b="1" dirty="0"/>
              <a:t>4</a:t>
            </a:r>
          </a:p>
        </p:txBody>
      </p:sp>
      <p:cxnSp>
        <p:nvCxnSpPr>
          <p:cNvPr id="20" name="Gerade Verbindung 53">
            <a:extLst>
              <a:ext uri="{FF2B5EF4-FFF2-40B4-BE49-F238E27FC236}">
                <a16:creationId xmlns:a16="http://schemas.microsoft.com/office/drawing/2014/main" id="{568933A8-A254-4303-A677-407974C1F888}"/>
              </a:ext>
            </a:extLst>
          </p:cNvPr>
          <p:cNvCxnSpPr>
            <a:cxnSpLocks/>
          </p:cNvCxnSpPr>
          <p:nvPr/>
        </p:nvCxnSpPr>
        <p:spPr>
          <a:xfrm>
            <a:off x="792485" y="3588693"/>
            <a:ext cx="88859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Rechteck 49">
            <a:extLst>
              <a:ext uri="{FF2B5EF4-FFF2-40B4-BE49-F238E27FC236}">
                <a16:creationId xmlns:a16="http://schemas.microsoft.com/office/drawing/2014/main" id="{8931DC7C-1FF2-4856-9CEF-440951ECB8F1}"/>
              </a:ext>
            </a:extLst>
          </p:cNvPr>
          <p:cNvSpPr/>
          <p:nvPr/>
        </p:nvSpPr>
        <p:spPr bwMode="auto">
          <a:xfrm>
            <a:off x="1566663" y="3754434"/>
            <a:ext cx="8658870" cy="400323"/>
          </a:xfrm>
          <a:prstGeom prst="rect">
            <a:avLst/>
          </a:prstGeom>
          <a:solidFill>
            <a:schemeClr val="bg1"/>
          </a:solidFill>
          <a:ln w="9525" cap="flat" cmpd="sng" algn="ctr">
            <a:noFill/>
            <a:prstDash val="solid"/>
            <a:round/>
            <a:headEnd type="none" w="med" len="med"/>
            <a:tailEnd type="none" w="med" len="med"/>
          </a:ln>
          <a:effectLst/>
        </p:spPr>
        <p:txBody>
          <a:bodyPr lIns="86402" tIns="43201" rIns="86402" bIns="43201" rtlCol="0" anchor="ctr"/>
          <a:lstStyle/>
          <a:p>
            <a:r>
              <a:rPr lang="de-DE" sz="1600" dirty="0"/>
              <a:t>Planes de pensiones</a:t>
            </a:r>
          </a:p>
        </p:txBody>
      </p:sp>
      <p:cxnSp>
        <p:nvCxnSpPr>
          <p:cNvPr id="31" name="Gerade Verbindung 50">
            <a:extLst>
              <a:ext uri="{FF2B5EF4-FFF2-40B4-BE49-F238E27FC236}">
                <a16:creationId xmlns:a16="http://schemas.microsoft.com/office/drawing/2014/main" id="{3C25C946-36F2-4BBA-9F09-426EBA835689}"/>
              </a:ext>
            </a:extLst>
          </p:cNvPr>
          <p:cNvCxnSpPr>
            <a:cxnSpLocks/>
          </p:cNvCxnSpPr>
          <p:nvPr/>
        </p:nvCxnSpPr>
        <p:spPr>
          <a:xfrm>
            <a:off x="1543569" y="4120336"/>
            <a:ext cx="865887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Rechteck 52">
            <a:extLst>
              <a:ext uri="{FF2B5EF4-FFF2-40B4-BE49-F238E27FC236}">
                <a16:creationId xmlns:a16="http://schemas.microsoft.com/office/drawing/2014/main" id="{0932BD64-4048-4B4B-87BA-03437942821B}"/>
              </a:ext>
            </a:extLst>
          </p:cNvPr>
          <p:cNvSpPr/>
          <p:nvPr/>
        </p:nvSpPr>
        <p:spPr bwMode="auto">
          <a:xfrm>
            <a:off x="769391" y="3720014"/>
            <a:ext cx="888595" cy="400323"/>
          </a:xfrm>
          <a:prstGeom prst="rect">
            <a:avLst/>
          </a:prstGeom>
          <a:noFill/>
          <a:ln w="9525" cap="flat" cmpd="sng" algn="ctr">
            <a:noFill/>
            <a:prstDash val="solid"/>
            <a:round/>
            <a:headEnd type="none" w="med" len="med"/>
            <a:tailEnd type="none" w="med" len="med"/>
          </a:ln>
          <a:effectLst/>
        </p:spPr>
        <p:txBody>
          <a:bodyPr lIns="86402" tIns="43201" rIns="86402" bIns="43201" rtlCol="0" anchor="ctr"/>
          <a:lstStyle/>
          <a:p>
            <a:pPr algn="ctr"/>
            <a:r>
              <a:rPr lang="de-DE" sz="1600" b="1" dirty="0"/>
              <a:t>5</a:t>
            </a:r>
          </a:p>
        </p:txBody>
      </p:sp>
      <p:cxnSp>
        <p:nvCxnSpPr>
          <p:cNvPr id="33" name="Gerade Verbindung 53">
            <a:extLst>
              <a:ext uri="{FF2B5EF4-FFF2-40B4-BE49-F238E27FC236}">
                <a16:creationId xmlns:a16="http://schemas.microsoft.com/office/drawing/2014/main" id="{1C0E3700-06E0-45B0-9BCC-C51FFB6BB41C}"/>
              </a:ext>
            </a:extLst>
          </p:cNvPr>
          <p:cNvCxnSpPr>
            <a:cxnSpLocks/>
          </p:cNvCxnSpPr>
          <p:nvPr/>
        </p:nvCxnSpPr>
        <p:spPr>
          <a:xfrm>
            <a:off x="769391" y="4120336"/>
            <a:ext cx="88859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Rechteck 49">
            <a:extLst>
              <a:ext uri="{FF2B5EF4-FFF2-40B4-BE49-F238E27FC236}">
                <a16:creationId xmlns:a16="http://schemas.microsoft.com/office/drawing/2014/main" id="{AE5F9B9D-7627-4B87-B845-E5E045C161EA}"/>
              </a:ext>
            </a:extLst>
          </p:cNvPr>
          <p:cNvSpPr/>
          <p:nvPr/>
        </p:nvSpPr>
        <p:spPr bwMode="auto">
          <a:xfrm>
            <a:off x="1566663" y="4312270"/>
            <a:ext cx="8658870" cy="400323"/>
          </a:xfrm>
          <a:prstGeom prst="rect">
            <a:avLst/>
          </a:prstGeom>
          <a:solidFill>
            <a:schemeClr val="bg1"/>
          </a:solidFill>
          <a:ln w="9525" cap="flat" cmpd="sng" algn="ctr">
            <a:noFill/>
            <a:prstDash val="solid"/>
            <a:round/>
            <a:headEnd type="none" w="med" len="med"/>
            <a:tailEnd type="none" w="med" len="med"/>
          </a:ln>
          <a:effectLst/>
        </p:spPr>
        <p:txBody>
          <a:bodyPr lIns="86402" tIns="43201" rIns="86402" bIns="43201" rtlCol="0" anchor="ctr"/>
          <a:lstStyle/>
          <a:p>
            <a:r>
              <a:rPr lang="de-DE" sz="1600" dirty="0"/>
              <a:t>Fiscalidad</a:t>
            </a:r>
          </a:p>
        </p:txBody>
      </p:sp>
      <p:cxnSp>
        <p:nvCxnSpPr>
          <p:cNvPr id="35" name="Gerade Verbindung 50">
            <a:extLst>
              <a:ext uri="{FF2B5EF4-FFF2-40B4-BE49-F238E27FC236}">
                <a16:creationId xmlns:a16="http://schemas.microsoft.com/office/drawing/2014/main" id="{8AD7669B-08BC-4CE3-B239-9EBFE289197C}"/>
              </a:ext>
            </a:extLst>
          </p:cNvPr>
          <p:cNvCxnSpPr>
            <a:cxnSpLocks/>
          </p:cNvCxnSpPr>
          <p:nvPr/>
        </p:nvCxnSpPr>
        <p:spPr>
          <a:xfrm>
            <a:off x="1543569" y="4678172"/>
            <a:ext cx="865887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Rechteck 52">
            <a:extLst>
              <a:ext uri="{FF2B5EF4-FFF2-40B4-BE49-F238E27FC236}">
                <a16:creationId xmlns:a16="http://schemas.microsoft.com/office/drawing/2014/main" id="{CC25982D-DA32-48C6-9A5C-807048062449}"/>
              </a:ext>
            </a:extLst>
          </p:cNvPr>
          <p:cNvSpPr/>
          <p:nvPr/>
        </p:nvSpPr>
        <p:spPr bwMode="auto">
          <a:xfrm>
            <a:off x="769391" y="4277850"/>
            <a:ext cx="888595" cy="400323"/>
          </a:xfrm>
          <a:prstGeom prst="rect">
            <a:avLst/>
          </a:prstGeom>
          <a:noFill/>
          <a:ln w="9525" cap="flat" cmpd="sng" algn="ctr">
            <a:noFill/>
            <a:prstDash val="solid"/>
            <a:round/>
            <a:headEnd type="none" w="med" len="med"/>
            <a:tailEnd type="none" w="med" len="med"/>
          </a:ln>
          <a:effectLst/>
        </p:spPr>
        <p:txBody>
          <a:bodyPr lIns="86402" tIns="43201" rIns="86402" bIns="43201" rtlCol="0" anchor="ctr"/>
          <a:lstStyle/>
          <a:p>
            <a:pPr algn="ctr"/>
            <a:r>
              <a:rPr lang="de-DE" sz="1600" b="1" dirty="0"/>
              <a:t>6</a:t>
            </a:r>
          </a:p>
        </p:txBody>
      </p:sp>
      <p:cxnSp>
        <p:nvCxnSpPr>
          <p:cNvPr id="37" name="Gerade Verbindung 53">
            <a:extLst>
              <a:ext uri="{FF2B5EF4-FFF2-40B4-BE49-F238E27FC236}">
                <a16:creationId xmlns:a16="http://schemas.microsoft.com/office/drawing/2014/main" id="{DC71CF03-66E2-463F-8AEC-29E833C215FA}"/>
              </a:ext>
            </a:extLst>
          </p:cNvPr>
          <p:cNvCxnSpPr>
            <a:cxnSpLocks/>
          </p:cNvCxnSpPr>
          <p:nvPr/>
        </p:nvCxnSpPr>
        <p:spPr>
          <a:xfrm>
            <a:off x="769391" y="4678172"/>
            <a:ext cx="888595"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52351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64DEC5-DE45-49EC-B487-FF2855B39366}"/>
              </a:ext>
            </a:extLst>
          </p:cNvPr>
          <p:cNvSpPr>
            <a:spLocks noGrp="1"/>
          </p:cNvSpPr>
          <p:nvPr>
            <p:ph type="title"/>
          </p:nvPr>
        </p:nvSpPr>
        <p:spPr/>
        <p:txBody>
          <a:bodyPr/>
          <a:lstStyle/>
          <a:p>
            <a:r>
              <a:rPr lang="es-ES" dirty="0" err="1"/>
              <a:t>Market-timming</a:t>
            </a:r>
            <a:endParaRPr lang="es-ES" dirty="0"/>
          </a:p>
        </p:txBody>
      </p:sp>
      <p:pic>
        <p:nvPicPr>
          <p:cNvPr id="3" name="Picture 2">
            <a:extLst>
              <a:ext uri="{FF2B5EF4-FFF2-40B4-BE49-F238E27FC236}">
                <a16:creationId xmlns:a16="http://schemas.microsoft.com/office/drawing/2014/main" id="{C8E62D90-5E3A-4113-97ED-3BA83B967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73" y="1464034"/>
            <a:ext cx="11236002" cy="3552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754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2A731-E79D-4113-B550-F6EBB81B8AC7}"/>
              </a:ext>
            </a:extLst>
          </p:cNvPr>
          <p:cNvSpPr>
            <a:spLocks noGrp="1"/>
          </p:cNvSpPr>
          <p:nvPr>
            <p:ph type="title"/>
          </p:nvPr>
        </p:nvSpPr>
        <p:spPr/>
        <p:txBody>
          <a:bodyPr/>
          <a:lstStyle/>
          <a:p>
            <a:r>
              <a:rPr lang="es-ES" dirty="0" err="1"/>
              <a:t>Market-timming</a:t>
            </a:r>
            <a:endParaRPr lang="es-ES" dirty="0"/>
          </a:p>
        </p:txBody>
      </p:sp>
      <p:sp>
        <p:nvSpPr>
          <p:cNvPr id="3" name="Rectangle 10">
            <a:extLst>
              <a:ext uri="{FF2B5EF4-FFF2-40B4-BE49-F238E27FC236}">
                <a16:creationId xmlns:a16="http://schemas.microsoft.com/office/drawing/2014/main" id="{5807AB61-3971-4943-9ECC-2FAA308DC0C5}"/>
              </a:ext>
            </a:extLst>
          </p:cNvPr>
          <p:cNvSpPr>
            <a:spLocks noChangeArrowheads="1"/>
          </p:cNvSpPr>
          <p:nvPr/>
        </p:nvSpPr>
        <p:spPr bwMode="auto">
          <a:xfrm>
            <a:off x="690563" y="1635125"/>
            <a:ext cx="37147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spcBef>
                <a:spcPct val="20000"/>
              </a:spcBef>
              <a:buClr>
                <a:srgbClr val="2E18D4"/>
              </a:buClr>
              <a:buSzPct val="75000"/>
              <a:buFont typeface="Wingdings" panose="05000000000000000000" pitchFamily="2" charset="2"/>
              <a:buChar char="n"/>
            </a:pPr>
            <a:endParaRPr lang="es-ES_tradnl" altLang="es-ES" sz="2800">
              <a:latin typeface="+mn-lt"/>
            </a:endParaRPr>
          </a:p>
          <a:p>
            <a:pPr>
              <a:spcBef>
                <a:spcPct val="20000"/>
              </a:spcBef>
              <a:buClr>
                <a:srgbClr val="2E18D4"/>
              </a:buClr>
              <a:buSzPct val="75000"/>
              <a:buFont typeface="Wingdings" panose="05000000000000000000" pitchFamily="2" charset="2"/>
              <a:buChar char="n"/>
            </a:pPr>
            <a:endParaRPr lang="es-ES_tradnl" altLang="es-ES" sz="2800">
              <a:latin typeface="+mn-lt"/>
              <a:sym typeface="Wingdings" panose="05000000000000000000" pitchFamily="2" charset="2"/>
            </a:endParaRPr>
          </a:p>
          <a:p>
            <a:pPr>
              <a:spcBef>
                <a:spcPct val="20000"/>
              </a:spcBef>
              <a:buClr>
                <a:srgbClr val="2E18D4"/>
              </a:buClr>
              <a:buSzPct val="75000"/>
              <a:buFont typeface="Wingdings" panose="05000000000000000000" pitchFamily="2" charset="2"/>
              <a:buChar char="n"/>
            </a:pPr>
            <a:endParaRPr lang="es-ES" altLang="es-ES" sz="2800">
              <a:latin typeface="+mn-lt"/>
            </a:endParaRPr>
          </a:p>
        </p:txBody>
      </p:sp>
      <p:sp>
        <p:nvSpPr>
          <p:cNvPr id="4" name="Text Box 11">
            <a:extLst>
              <a:ext uri="{FF2B5EF4-FFF2-40B4-BE49-F238E27FC236}">
                <a16:creationId xmlns:a16="http://schemas.microsoft.com/office/drawing/2014/main" id="{306D918B-9043-466E-B710-662AADF4C2DC}"/>
              </a:ext>
            </a:extLst>
          </p:cNvPr>
          <p:cNvSpPr txBox="1">
            <a:spLocks noChangeArrowheads="1"/>
          </p:cNvSpPr>
          <p:nvPr/>
        </p:nvSpPr>
        <p:spPr bwMode="auto">
          <a:xfrm>
            <a:off x="576104" y="2047125"/>
            <a:ext cx="8353425" cy="3359061"/>
          </a:xfrm>
          <a:prstGeom prst="rect">
            <a:avLst/>
          </a:prstGeom>
          <a:noFill/>
          <a:ln w="12700">
            <a:noFill/>
            <a:miter lim="800000"/>
            <a:headEnd/>
            <a:tailEnd/>
          </a:ln>
          <a:effectLst>
            <a:outerShdw dist="17961" dir="2700000" algn="ctr" rotWithShape="0">
              <a:schemeClr val="bg1"/>
            </a:outerShdw>
          </a:effectLst>
        </p:spPr>
        <p:txBody>
          <a:bodyPr>
            <a:spAutoFit/>
          </a:bodyPr>
          <a:lstStyle/>
          <a:p>
            <a:pPr marL="609600" indent="-609600">
              <a:lnSpc>
                <a:spcPct val="150000"/>
              </a:lnSpc>
              <a:buFont typeface="Wingdings" pitchFamily="2" charset="2"/>
              <a:buNone/>
              <a:tabLst>
                <a:tab pos="8156575" algn="r"/>
              </a:tabLst>
              <a:defRPr/>
            </a:pPr>
            <a:r>
              <a:rPr lang="es-ES_tradnl" sz="2400" b="1" dirty="0">
                <a:solidFill>
                  <a:srgbClr val="FF0000"/>
                </a:solidFill>
              </a:rPr>
              <a:t>1.000.000 € invertidos en el S&amp;P 500 en Enero de 1973...</a:t>
            </a:r>
          </a:p>
          <a:p>
            <a:pPr marL="609600" indent="-609600">
              <a:lnSpc>
                <a:spcPct val="150000"/>
              </a:lnSpc>
              <a:buFont typeface="Wingdings" pitchFamily="2" charset="2"/>
              <a:buChar char="§"/>
              <a:tabLst>
                <a:tab pos="8156575" algn="r"/>
              </a:tabLst>
              <a:defRPr/>
            </a:pPr>
            <a:r>
              <a:rPr lang="es-ES_tradnl" sz="2400" b="1" dirty="0"/>
              <a:t>3 meses más tarde 	951.200 €</a:t>
            </a:r>
          </a:p>
          <a:p>
            <a:pPr marL="609600" indent="-609600">
              <a:lnSpc>
                <a:spcPct val="150000"/>
              </a:lnSpc>
              <a:buFont typeface="Wingdings" pitchFamily="2" charset="2"/>
              <a:buChar char="§"/>
              <a:tabLst>
                <a:tab pos="8156575" algn="r"/>
              </a:tabLst>
              <a:defRPr/>
            </a:pPr>
            <a:r>
              <a:rPr lang="es-ES_tradnl" sz="2400" b="1" dirty="0"/>
              <a:t>6 meses más tarde	896.310 €</a:t>
            </a:r>
          </a:p>
          <a:p>
            <a:pPr marL="609600" indent="-609600">
              <a:lnSpc>
                <a:spcPct val="150000"/>
              </a:lnSpc>
              <a:buFont typeface="Wingdings" pitchFamily="2" charset="2"/>
              <a:buChar char="§"/>
              <a:tabLst>
                <a:tab pos="8156575" algn="r"/>
              </a:tabLst>
              <a:defRPr/>
            </a:pPr>
            <a:r>
              <a:rPr lang="es-ES_tradnl" sz="2400" b="1" dirty="0"/>
              <a:t>9 meses más tarde	939.510 €</a:t>
            </a:r>
          </a:p>
          <a:p>
            <a:pPr marL="609600" indent="-609600">
              <a:lnSpc>
                <a:spcPct val="150000"/>
              </a:lnSpc>
              <a:buFont typeface="Wingdings" pitchFamily="2" charset="2"/>
              <a:buChar char="§"/>
              <a:tabLst>
                <a:tab pos="8156575" algn="r"/>
              </a:tabLst>
              <a:defRPr/>
            </a:pPr>
            <a:r>
              <a:rPr lang="es-ES_tradnl" sz="2400" b="1" dirty="0"/>
              <a:t>12 meses más tarde	853.450 €</a:t>
            </a:r>
          </a:p>
          <a:p>
            <a:pPr marL="609600" indent="-609600">
              <a:lnSpc>
                <a:spcPct val="150000"/>
              </a:lnSpc>
              <a:buFont typeface="Wingdings" pitchFamily="2" charset="2"/>
              <a:buChar char="§"/>
              <a:tabLst>
                <a:tab pos="8156575" algn="r"/>
              </a:tabLst>
              <a:defRPr/>
            </a:pPr>
            <a:r>
              <a:rPr lang="es-ES_tradnl" sz="2400" b="1" dirty="0">
                <a:solidFill>
                  <a:srgbClr val="FF0000"/>
                </a:solidFill>
              </a:rPr>
              <a:t>1 año y 9 meses más tarde	573.780 €</a:t>
            </a:r>
          </a:p>
        </p:txBody>
      </p:sp>
      <p:sp>
        <p:nvSpPr>
          <p:cNvPr id="5" name="Text Box 12">
            <a:extLst>
              <a:ext uri="{FF2B5EF4-FFF2-40B4-BE49-F238E27FC236}">
                <a16:creationId xmlns:a16="http://schemas.microsoft.com/office/drawing/2014/main" id="{0F520C2A-9FC3-40FA-9CFB-8ACCC1FCFE09}"/>
              </a:ext>
            </a:extLst>
          </p:cNvPr>
          <p:cNvSpPr txBox="1">
            <a:spLocks noChangeArrowheads="1"/>
          </p:cNvSpPr>
          <p:nvPr/>
        </p:nvSpPr>
        <p:spPr bwMode="auto">
          <a:xfrm>
            <a:off x="1327150" y="1333500"/>
            <a:ext cx="5495925"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endParaRPr lang="es-ES" altLang="es-ES" sz="2000">
              <a:latin typeface="+mn-lt"/>
            </a:endParaRPr>
          </a:p>
        </p:txBody>
      </p:sp>
      <p:sp useBgFill="1">
        <p:nvSpPr>
          <p:cNvPr id="6" name="Text Box 13">
            <a:extLst>
              <a:ext uri="{FF2B5EF4-FFF2-40B4-BE49-F238E27FC236}">
                <a16:creationId xmlns:a16="http://schemas.microsoft.com/office/drawing/2014/main" id="{82CE8746-88D4-4D9E-9EFD-28B1C880D383}"/>
              </a:ext>
            </a:extLst>
          </p:cNvPr>
          <p:cNvSpPr txBox="1">
            <a:spLocks noChangeArrowheads="1"/>
          </p:cNvSpPr>
          <p:nvPr/>
        </p:nvSpPr>
        <p:spPr bwMode="auto">
          <a:xfrm>
            <a:off x="4733491" y="1528166"/>
            <a:ext cx="3333155" cy="338554"/>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b="1" dirty="0">
                <a:latin typeface="+mn-lt"/>
              </a:rPr>
              <a:t>Lo más difícil es no abandonar</a:t>
            </a:r>
          </a:p>
        </p:txBody>
      </p:sp>
      <p:sp>
        <p:nvSpPr>
          <p:cNvPr id="7" name="Text Box 15">
            <a:extLst>
              <a:ext uri="{FF2B5EF4-FFF2-40B4-BE49-F238E27FC236}">
                <a16:creationId xmlns:a16="http://schemas.microsoft.com/office/drawing/2014/main" id="{FE71BD38-420C-4D60-82AC-B77337C58A47}"/>
              </a:ext>
            </a:extLst>
          </p:cNvPr>
          <p:cNvSpPr txBox="1">
            <a:spLocks noChangeArrowheads="1"/>
          </p:cNvSpPr>
          <p:nvPr/>
        </p:nvSpPr>
        <p:spPr bwMode="auto">
          <a:xfrm>
            <a:off x="690563" y="1528166"/>
            <a:ext cx="528649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b="1" dirty="0">
                <a:latin typeface="+mn-lt"/>
              </a:rPr>
              <a:t>Cuando las cosas son complicadas…</a:t>
            </a:r>
          </a:p>
        </p:txBody>
      </p:sp>
    </p:spTree>
    <p:extLst>
      <p:ext uri="{BB962C8B-B14F-4D97-AF65-F5344CB8AC3E}">
        <p14:creationId xmlns:p14="http://schemas.microsoft.com/office/powerpoint/2010/main" val="93248569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7" presetClass="emph" presetSubtype="0" fill="hold" grpId="1" nodeType="afterEffect">
                                  <p:stCondLst>
                                    <p:cond delay="0"/>
                                  </p:stCondLst>
                                  <p:childTnLst>
                                    <p:animClr clrSpc="rgb" dir="cw">
                                      <p:cBhvr override="childStyle">
                                        <p:cTn id="9" dur="1000" autoRev="1" fill="hold"/>
                                        <p:tgtEl>
                                          <p:spTgt spid="6"/>
                                        </p:tgtEl>
                                        <p:attrNameLst>
                                          <p:attrName>style.color</p:attrName>
                                        </p:attrNameLst>
                                      </p:cBhvr>
                                      <p:to>
                                        <a:schemeClr val="bg1"/>
                                      </p:to>
                                    </p:animClr>
                                    <p:animClr clrSpc="rgb" dir="cw">
                                      <p:cBhvr>
                                        <p:cTn id="10" dur="1000" autoRev="1" fill="hold"/>
                                        <p:tgtEl>
                                          <p:spTgt spid="6"/>
                                        </p:tgtEl>
                                        <p:attrNameLst>
                                          <p:attrName>fillcolor</p:attrName>
                                        </p:attrNameLst>
                                      </p:cBhvr>
                                      <p:to>
                                        <a:schemeClr val="bg1"/>
                                      </p:to>
                                    </p:animClr>
                                    <p:set>
                                      <p:cBhvr>
                                        <p:cTn id="11" dur="1000" autoRev="1" fill="hold"/>
                                        <p:tgtEl>
                                          <p:spTgt spid="6"/>
                                        </p:tgtEl>
                                        <p:attrNameLst>
                                          <p:attrName>fill.type</p:attrName>
                                        </p:attrNameLst>
                                      </p:cBhvr>
                                      <p:to>
                                        <p:strVal val="solid"/>
                                      </p:to>
                                    </p:set>
                                    <p:set>
                                      <p:cBhvr>
                                        <p:cTn id="12" dur="1000" autoRev="1" fill="hold"/>
                                        <p:tgtEl>
                                          <p:spTgt spid="6"/>
                                        </p:tgtEl>
                                        <p:attrNameLst>
                                          <p:attrName>fill.on</p:attrName>
                                        </p:attrNameLst>
                                      </p:cBhvr>
                                      <p:to>
                                        <p:strVal val="true"/>
                                      </p:to>
                                    </p:set>
                                  </p:childTnLst>
                                </p:cTn>
                              </p:par>
                              <p:par>
                                <p:cTn id="13" presetID="3" presetClass="entr" presetSubtype="1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linds(horizontal)">
                                      <p:cBhvr>
                                        <p:cTn id="15" dur="500"/>
                                        <p:tgtEl>
                                          <p:spTgt spid="4">
                                            <p:txEl>
                                              <p:pRg st="0" end="0"/>
                                            </p:txEl>
                                          </p:spTgt>
                                        </p:tgtEl>
                                      </p:cBhvr>
                                    </p:animEffect>
                                  </p:childTnLst>
                                </p:cTn>
                              </p:par>
                            </p:childTnLst>
                          </p:cTn>
                        </p:par>
                        <p:par>
                          <p:cTn id="16" fill="hold">
                            <p:stCondLst>
                              <p:cond delay="2000"/>
                            </p:stCondLst>
                            <p:childTnLst>
                              <p:par>
                                <p:cTn id="17" presetID="27" presetClass="emph" presetSubtype="0" fill="hold" nodeType="afterEffect">
                                  <p:stCondLst>
                                    <p:cond delay="2000"/>
                                  </p:stCondLst>
                                  <p:childTnLst>
                                    <p:animClr clrSpc="rgb" dir="cw">
                                      <p:cBhvr override="childStyle">
                                        <p:cTn id="18" dur="1000" autoRev="1" fill="hold"/>
                                        <p:tgtEl>
                                          <p:spTgt spid="4">
                                            <p:txEl>
                                              <p:pRg st="0" end="0"/>
                                            </p:txEl>
                                          </p:spTgt>
                                        </p:tgtEl>
                                        <p:attrNameLst>
                                          <p:attrName>style.color</p:attrName>
                                        </p:attrNameLst>
                                      </p:cBhvr>
                                      <p:to>
                                        <a:schemeClr val="bg1"/>
                                      </p:to>
                                    </p:animClr>
                                    <p:animClr clrSpc="rgb" dir="cw">
                                      <p:cBhvr>
                                        <p:cTn id="19" dur="1000" autoRev="1" fill="hold"/>
                                        <p:tgtEl>
                                          <p:spTgt spid="4">
                                            <p:txEl>
                                              <p:pRg st="0" end="0"/>
                                            </p:txEl>
                                          </p:spTgt>
                                        </p:tgtEl>
                                        <p:attrNameLst>
                                          <p:attrName>fillcolor</p:attrName>
                                        </p:attrNameLst>
                                      </p:cBhvr>
                                      <p:to>
                                        <a:schemeClr val="bg1"/>
                                      </p:to>
                                    </p:animClr>
                                    <p:set>
                                      <p:cBhvr>
                                        <p:cTn id="20" dur="1000" autoRev="1" fill="hold"/>
                                        <p:tgtEl>
                                          <p:spTgt spid="4">
                                            <p:txEl>
                                              <p:pRg st="0" end="0"/>
                                            </p:txEl>
                                          </p:spTgt>
                                        </p:tgtEl>
                                        <p:attrNameLst>
                                          <p:attrName>fill.type</p:attrName>
                                        </p:attrNameLst>
                                      </p:cBhvr>
                                      <p:to>
                                        <p:strVal val="solid"/>
                                      </p:to>
                                    </p:set>
                                    <p:set>
                                      <p:cBhvr>
                                        <p:cTn id="21" dur="1000" autoRev="1" fill="hold"/>
                                        <p:tgtEl>
                                          <p:spTgt spid="4">
                                            <p:txEl>
                                              <p:pRg st="0" end="0"/>
                                            </p:txEl>
                                          </p:spTgt>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blinds(horizontal)">
                                      <p:cBhvr>
                                        <p:cTn id="26" dur="500"/>
                                        <p:tgtEl>
                                          <p:spTgt spid="4">
                                            <p:txEl>
                                              <p:pRg st="1" end="1"/>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blinds(horizontal)">
                                      <p:cBhvr>
                                        <p:cTn id="29" dur="500"/>
                                        <p:tgtEl>
                                          <p:spTgt spid="4">
                                            <p:txEl>
                                              <p:pRg st="2" end="2"/>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blinds(horizontal)">
                                      <p:cBhvr>
                                        <p:cTn id="32" dur="500"/>
                                        <p:tgtEl>
                                          <p:spTgt spid="4">
                                            <p:txEl>
                                              <p:pRg st="3" end="3"/>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blinds(horizontal)">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 calcmode="lin" valueType="num">
                                      <p:cBhvr additive="base">
                                        <p:cTn id="4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7" presetClass="emph" presetSubtype="0" fill="hold" nodeType="afterEffect">
                                  <p:stCondLst>
                                    <p:cond delay="0"/>
                                  </p:stCondLst>
                                  <p:childTnLst>
                                    <p:animClr clrSpc="rgb" dir="cw">
                                      <p:cBhvr override="childStyle">
                                        <p:cTn id="44" dur="500" autoRev="1" fill="hold"/>
                                        <p:tgtEl>
                                          <p:spTgt spid="4">
                                            <p:txEl>
                                              <p:pRg st="5" end="5"/>
                                            </p:txEl>
                                          </p:spTgt>
                                        </p:tgtEl>
                                        <p:attrNameLst>
                                          <p:attrName>style.color</p:attrName>
                                        </p:attrNameLst>
                                      </p:cBhvr>
                                      <p:to>
                                        <a:schemeClr val="bg1"/>
                                      </p:to>
                                    </p:animClr>
                                    <p:animClr clrSpc="rgb" dir="cw">
                                      <p:cBhvr>
                                        <p:cTn id="45" dur="500" autoRev="1" fill="hold"/>
                                        <p:tgtEl>
                                          <p:spTgt spid="4">
                                            <p:txEl>
                                              <p:pRg st="5" end="5"/>
                                            </p:txEl>
                                          </p:spTgt>
                                        </p:tgtEl>
                                        <p:attrNameLst>
                                          <p:attrName>fillcolor</p:attrName>
                                        </p:attrNameLst>
                                      </p:cBhvr>
                                      <p:to>
                                        <a:schemeClr val="bg1"/>
                                      </p:to>
                                    </p:animClr>
                                    <p:set>
                                      <p:cBhvr>
                                        <p:cTn id="46" dur="500" autoRev="1" fill="hold"/>
                                        <p:tgtEl>
                                          <p:spTgt spid="4">
                                            <p:txEl>
                                              <p:pRg st="5" end="5"/>
                                            </p:txEl>
                                          </p:spTgt>
                                        </p:tgtEl>
                                        <p:attrNameLst>
                                          <p:attrName>fill.type</p:attrName>
                                        </p:attrNameLst>
                                      </p:cBhvr>
                                      <p:to>
                                        <p:strVal val="solid"/>
                                      </p:to>
                                    </p:set>
                                    <p:set>
                                      <p:cBhvr>
                                        <p:cTn id="47" dur="500" autoRev="1" fill="hold"/>
                                        <p:tgtEl>
                                          <p:spTgt spid="4">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2A731-E79D-4113-B550-F6EBB81B8AC7}"/>
              </a:ext>
            </a:extLst>
          </p:cNvPr>
          <p:cNvSpPr>
            <a:spLocks noGrp="1"/>
          </p:cNvSpPr>
          <p:nvPr>
            <p:ph type="title"/>
          </p:nvPr>
        </p:nvSpPr>
        <p:spPr/>
        <p:txBody>
          <a:bodyPr/>
          <a:lstStyle/>
          <a:p>
            <a:r>
              <a:rPr lang="es-ES" dirty="0" err="1"/>
              <a:t>Market-timming</a:t>
            </a:r>
            <a:endParaRPr lang="es-ES" dirty="0"/>
          </a:p>
        </p:txBody>
      </p:sp>
      <p:sp>
        <p:nvSpPr>
          <p:cNvPr id="3" name="Text Box 11">
            <a:extLst>
              <a:ext uri="{FF2B5EF4-FFF2-40B4-BE49-F238E27FC236}">
                <a16:creationId xmlns:a16="http://schemas.microsoft.com/office/drawing/2014/main" id="{CDA23F28-E5ED-450F-802A-210978155E35}"/>
              </a:ext>
            </a:extLst>
          </p:cNvPr>
          <p:cNvSpPr txBox="1">
            <a:spLocks noChangeArrowheads="1"/>
          </p:cNvSpPr>
          <p:nvPr/>
        </p:nvSpPr>
        <p:spPr bwMode="auto">
          <a:xfrm>
            <a:off x="576104" y="2087959"/>
            <a:ext cx="8670925" cy="3359061"/>
          </a:xfrm>
          <a:prstGeom prst="rect">
            <a:avLst/>
          </a:prstGeom>
          <a:noFill/>
          <a:ln w="12700">
            <a:noFill/>
            <a:miter lim="800000"/>
            <a:headEnd/>
            <a:tailEnd/>
          </a:ln>
          <a:effectLst>
            <a:outerShdw dist="17961" dir="2700000" algn="ctr" rotWithShape="0">
              <a:schemeClr val="bg1"/>
            </a:outerShdw>
          </a:effectLst>
        </p:spPr>
        <p:txBody>
          <a:bodyPr>
            <a:spAutoFit/>
          </a:bodyPr>
          <a:lstStyle/>
          <a:p>
            <a:pPr marL="609600" indent="-609600">
              <a:lnSpc>
                <a:spcPct val="150000"/>
              </a:lnSpc>
              <a:buFont typeface="Wingdings" pitchFamily="2" charset="2"/>
              <a:buNone/>
              <a:tabLst>
                <a:tab pos="8156575" algn="r"/>
              </a:tabLst>
              <a:defRPr/>
            </a:pPr>
            <a:r>
              <a:rPr lang="es-ES_tradnl" sz="2400" b="1" dirty="0">
                <a:solidFill>
                  <a:srgbClr val="FF0000"/>
                </a:solidFill>
              </a:rPr>
              <a:t>573.780 € sacados del mercado y colocados en RF al 5%...</a:t>
            </a:r>
          </a:p>
          <a:p>
            <a:pPr marL="609600" indent="-609600">
              <a:lnSpc>
                <a:spcPct val="150000"/>
              </a:lnSpc>
              <a:buFont typeface="Wingdings" pitchFamily="2" charset="2"/>
              <a:buChar char="§"/>
              <a:tabLst>
                <a:tab pos="8156575" algn="r"/>
              </a:tabLst>
              <a:defRPr/>
            </a:pPr>
            <a:r>
              <a:rPr lang="es-ES_tradnl" sz="2400" b="1" dirty="0"/>
              <a:t>6 meses más tarde 	587.950 €</a:t>
            </a:r>
          </a:p>
          <a:p>
            <a:pPr marL="609600" indent="-609600">
              <a:lnSpc>
                <a:spcPct val="150000"/>
              </a:lnSpc>
              <a:buFont typeface="Wingdings" pitchFamily="2" charset="2"/>
              <a:buChar char="§"/>
              <a:tabLst>
                <a:tab pos="8156575" algn="r"/>
              </a:tabLst>
              <a:defRPr/>
            </a:pPr>
            <a:r>
              <a:rPr lang="es-ES_tradnl" sz="2400" b="1" dirty="0"/>
              <a:t>12 meses más tarde	602.470 €</a:t>
            </a:r>
          </a:p>
          <a:p>
            <a:pPr marL="609600" indent="-609600">
              <a:lnSpc>
                <a:spcPct val="150000"/>
              </a:lnSpc>
              <a:buFont typeface="Wingdings" pitchFamily="2" charset="2"/>
              <a:buChar char="§"/>
              <a:tabLst>
                <a:tab pos="8156575" algn="r"/>
              </a:tabLst>
              <a:defRPr/>
            </a:pPr>
            <a:r>
              <a:rPr lang="es-ES_tradnl" sz="2400" b="1" dirty="0"/>
              <a:t>2 años más tarde	632.590 €</a:t>
            </a:r>
          </a:p>
          <a:p>
            <a:pPr marL="609600" indent="-609600">
              <a:lnSpc>
                <a:spcPct val="150000"/>
              </a:lnSpc>
              <a:buFont typeface="Wingdings" pitchFamily="2" charset="2"/>
              <a:buChar char="§"/>
              <a:tabLst>
                <a:tab pos="8156575" algn="r"/>
              </a:tabLst>
              <a:defRPr/>
            </a:pPr>
            <a:r>
              <a:rPr lang="es-ES_tradnl" sz="2400" b="1" dirty="0"/>
              <a:t>5 años más tarde	732.300 €</a:t>
            </a:r>
          </a:p>
          <a:p>
            <a:pPr marL="609600" indent="-609600">
              <a:lnSpc>
                <a:spcPct val="150000"/>
              </a:lnSpc>
              <a:buFont typeface="Wingdings" pitchFamily="2" charset="2"/>
              <a:buChar char="§"/>
              <a:tabLst>
                <a:tab pos="8156575" algn="r"/>
              </a:tabLst>
              <a:defRPr/>
            </a:pPr>
            <a:r>
              <a:rPr lang="es-ES_tradnl" sz="2400" b="1" dirty="0">
                <a:solidFill>
                  <a:srgbClr val="FF0000"/>
                </a:solidFill>
              </a:rPr>
              <a:t>10 años más tarde	934.630 €</a:t>
            </a:r>
          </a:p>
        </p:txBody>
      </p:sp>
      <p:sp>
        <p:nvSpPr>
          <p:cNvPr id="4" name="Rectangle 10">
            <a:extLst>
              <a:ext uri="{FF2B5EF4-FFF2-40B4-BE49-F238E27FC236}">
                <a16:creationId xmlns:a16="http://schemas.microsoft.com/office/drawing/2014/main" id="{0D438E38-7979-4B1A-85F3-9D0F20B53346}"/>
              </a:ext>
            </a:extLst>
          </p:cNvPr>
          <p:cNvSpPr>
            <a:spLocks noChangeArrowheads="1"/>
          </p:cNvSpPr>
          <p:nvPr/>
        </p:nvSpPr>
        <p:spPr bwMode="auto">
          <a:xfrm>
            <a:off x="829088" y="2231454"/>
            <a:ext cx="37147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spcBef>
                <a:spcPct val="20000"/>
              </a:spcBef>
              <a:buClr>
                <a:srgbClr val="2E18D4"/>
              </a:buClr>
              <a:buSzPct val="75000"/>
              <a:buFont typeface="Wingdings" panose="05000000000000000000" pitchFamily="2" charset="2"/>
              <a:buChar char="n"/>
            </a:pPr>
            <a:endParaRPr lang="es-ES_tradnl" altLang="es-ES" sz="3200">
              <a:latin typeface="+mn-lt"/>
            </a:endParaRPr>
          </a:p>
          <a:p>
            <a:pPr>
              <a:spcBef>
                <a:spcPct val="20000"/>
              </a:spcBef>
              <a:buClr>
                <a:srgbClr val="2E18D4"/>
              </a:buClr>
              <a:buSzPct val="75000"/>
              <a:buFont typeface="Wingdings" panose="05000000000000000000" pitchFamily="2" charset="2"/>
              <a:buChar char="n"/>
            </a:pPr>
            <a:endParaRPr lang="es-ES_tradnl" altLang="es-ES" sz="3200">
              <a:latin typeface="+mn-lt"/>
              <a:sym typeface="Wingdings" panose="05000000000000000000" pitchFamily="2" charset="2"/>
            </a:endParaRPr>
          </a:p>
          <a:p>
            <a:pPr>
              <a:spcBef>
                <a:spcPct val="20000"/>
              </a:spcBef>
              <a:buClr>
                <a:srgbClr val="2E18D4"/>
              </a:buClr>
              <a:buSzPct val="75000"/>
              <a:buFont typeface="Wingdings" panose="05000000000000000000" pitchFamily="2" charset="2"/>
              <a:buChar char="n"/>
            </a:pPr>
            <a:endParaRPr lang="es-ES" altLang="es-ES" sz="3200">
              <a:latin typeface="+mn-lt"/>
            </a:endParaRPr>
          </a:p>
        </p:txBody>
      </p:sp>
      <p:sp>
        <p:nvSpPr>
          <p:cNvPr id="5" name="Text Box 12">
            <a:extLst>
              <a:ext uri="{FF2B5EF4-FFF2-40B4-BE49-F238E27FC236}">
                <a16:creationId xmlns:a16="http://schemas.microsoft.com/office/drawing/2014/main" id="{58B08144-4157-42B5-8B6D-599C81D2AC55}"/>
              </a:ext>
            </a:extLst>
          </p:cNvPr>
          <p:cNvSpPr txBox="1">
            <a:spLocks noChangeArrowheads="1"/>
          </p:cNvSpPr>
          <p:nvPr/>
        </p:nvSpPr>
        <p:spPr bwMode="auto">
          <a:xfrm>
            <a:off x="1465675" y="1929829"/>
            <a:ext cx="549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endParaRPr lang="es-ES" altLang="es-ES">
              <a:latin typeface="+mn-lt"/>
            </a:endParaRPr>
          </a:p>
        </p:txBody>
      </p:sp>
      <p:sp>
        <p:nvSpPr>
          <p:cNvPr id="6" name="Rectangle 10">
            <a:extLst>
              <a:ext uri="{FF2B5EF4-FFF2-40B4-BE49-F238E27FC236}">
                <a16:creationId xmlns:a16="http://schemas.microsoft.com/office/drawing/2014/main" id="{ABE8E740-A95F-449A-9019-33F86083758F}"/>
              </a:ext>
            </a:extLst>
          </p:cNvPr>
          <p:cNvSpPr>
            <a:spLocks noChangeArrowheads="1"/>
          </p:cNvSpPr>
          <p:nvPr/>
        </p:nvSpPr>
        <p:spPr bwMode="auto">
          <a:xfrm>
            <a:off x="829088" y="1721320"/>
            <a:ext cx="37147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spcBef>
                <a:spcPct val="20000"/>
              </a:spcBef>
              <a:buClr>
                <a:srgbClr val="2E18D4"/>
              </a:buClr>
              <a:buSzPct val="75000"/>
              <a:buFont typeface="Wingdings" panose="05000000000000000000" pitchFamily="2" charset="2"/>
              <a:buChar char="n"/>
            </a:pPr>
            <a:endParaRPr lang="es-ES_tradnl" altLang="es-ES" sz="3200" dirty="0">
              <a:latin typeface="+mn-lt"/>
            </a:endParaRPr>
          </a:p>
          <a:p>
            <a:pPr>
              <a:spcBef>
                <a:spcPct val="20000"/>
              </a:spcBef>
              <a:buClr>
                <a:srgbClr val="2E18D4"/>
              </a:buClr>
              <a:buSzPct val="75000"/>
              <a:buFont typeface="Wingdings" panose="05000000000000000000" pitchFamily="2" charset="2"/>
              <a:buChar char="n"/>
            </a:pPr>
            <a:endParaRPr lang="es-ES_tradnl" altLang="es-ES" sz="3200" dirty="0">
              <a:latin typeface="+mn-lt"/>
              <a:sym typeface="Wingdings" panose="05000000000000000000" pitchFamily="2" charset="2"/>
            </a:endParaRPr>
          </a:p>
          <a:p>
            <a:pPr>
              <a:spcBef>
                <a:spcPct val="20000"/>
              </a:spcBef>
              <a:buClr>
                <a:srgbClr val="2E18D4"/>
              </a:buClr>
              <a:buSzPct val="75000"/>
              <a:buFont typeface="Wingdings" panose="05000000000000000000" pitchFamily="2" charset="2"/>
              <a:buChar char="n"/>
            </a:pPr>
            <a:endParaRPr lang="es-ES" altLang="es-ES" sz="3200" dirty="0">
              <a:latin typeface="+mn-lt"/>
            </a:endParaRPr>
          </a:p>
        </p:txBody>
      </p:sp>
      <p:sp>
        <p:nvSpPr>
          <p:cNvPr id="7" name="Rectangle 10">
            <a:extLst>
              <a:ext uri="{FF2B5EF4-FFF2-40B4-BE49-F238E27FC236}">
                <a16:creationId xmlns:a16="http://schemas.microsoft.com/office/drawing/2014/main" id="{B4AC6317-D614-4239-9184-DF45D654C4DE}"/>
              </a:ext>
            </a:extLst>
          </p:cNvPr>
          <p:cNvSpPr>
            <a:spLocks noChangeArrowheads="1"/>
          </p:cNvSpPr>
          <p:nvPr/>
        </p:nvSpPr>
        <p:spPr bwMode="auto">
          <a:xfrm>
            <a:off x="617950" y="1491133"/>
            <a:ext cx="3714750" cy="41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spcBef>
                <a:spcPct val="20000"/>
              </a:spcBef>
              <a:buFontTx/>
              <a:buChar char="•"/>
            </a:pPr>
            <a:endParaRPr lang="es-ES_tradnl" altLang="es-ES" sz="3200" dirty="0"/>
          </a:p>
          <a:p>
            <a:pPr>
              <a:spcBef>
                <a:spcPct val="20000"/>
              </a:spcBef>
              <a:buFontTx/>
              <a:buChar char="•"/>
            </a:pPr>
            <a:endParaRPr lang="es-ES_tradnl" altLang="es-ES" sz="3200" dirty="0">
              <a:sym typeface="Wingdings" panose="05000000000000000000" pitchFamily="2" charset="2"/>
            </a:endParaRPr>
          </a:p>
          <a:p>
            <a:pPr>
              <a:spcBef>
                <a:spcPct val="20000"/>
              </a:spcBef>
              <a:buClr>
                <a:srgbClr val="2E18D4"/>
              </a:buClr>
              <a:buSzPct val="75000"/>
              <a:buFont typeface="Wingdings" panose="05000000000000000000" pitchFamily="2" charset="2"/>
              <a:buChar char="n"/>
            </a:pPr>
            <a:endParaRPr lang="es-ES" altLang="es-ES" sz="3200" dirty="0"/>
          </a:p>
        </p:txBody>
      </p:sp>
      <p:sp>
        <p:nvSpPr>
          <p:cNvPr id="8" name="Text Box 14">
            <a:extLst>
              <a:ext uri="{FF2B5EF4-FFF2-40B4-BE49-F238E27FC236}">
                <a16:creationId xmlns:a16="http://schemas.microsoft.com/office/drawing/2014/main" id="{7E53FFCF-86F9-4AE9-8C49-07A3B0F90E21}"/>
              </a:ext>
            </a:extLst>
          </p:cNvPr>
          <p:cNvSpPr txBox="1">
            <a:spLocks noChangeArrowheads="1"/>
          </p:cNvSpPr>
          <p:nvPr/>
        </p:nvSpPr>
        <p:spPr bwMode="auto">
          <a:xfrm>
            <a:off x="822093" y="1570979"/>
            <a:ext cx="83518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b="1" dirty="0">
                <a:latin typeface="+mn-lt"/>
              </a:rPr>
              <a:t>En este punto la mayoría tira la toalla…</a:t>
            </a:r>
          </a:p>
        </p:txBody>
      </p:sp>
    </p:spTree>
    <p:extLst>
      <p:ext uri="{BB962C8B-B14F-4D97-AF65-F5344CB8AC3E}">
        <p14:creationId xmlns:p14="http://schemas.microsoft.com/office/powerpoint/2010/main" val="17133949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27" presetClass="emph" presetSubtype="0" fill="hold" nodeType="withEffect">
                                  <p:stCondLst>
                                    <p:cond delay="0"/>
                                  </p:stCondLst>
                                  <p:childTnLst>
                                    <p:animClr clrSpc="rgb" dir="cw">
                                      <p:cBhvr override="childStyle">
                                        <p:cTn id="9" dur="1000" autoRev="1" fill="hold"/>
                                        <p:tgtEl>
                                          <p:spTgt spid="3">
                                            <p:txEl>
                                              <p:pRg st="0" end="0"/>
                                            </p:txEl>
                                          </p:spTgt>
                                        </p:tgtEl>
                                        <p:attrNameLst>
                                          <p:attrName>style.color</p:attrName>
                                        </p:attrNameLst>
                                      </p:cBhvr>
                                      <p:to>
                                        <a:schemeClr val="bg1"/>
                                      </p:to>
                                    </p:animClr>
                                    <p:animClr clrSpc="rgb" dir="cw">
                                      <p:cBhvr>
                                        <p:cTn id="10" dur="1000" autoRev="1" fill="hold"/>
                                        <p:tgtEl>
                                          <p:spTgt spid="3">
                                            <p:txEl>
                                              <p:pRg st="0" end="0"/>
                                            </p:txEl>
                                          </p:spTgt>
                                        </p:tgtEl>
                                        <p:attrNameLst>
                                          <p:attrName>fillcolor</p:attrName>
                                        </p:attrNameLst>
                                      </p:cBhvr>
                                      <p:to>
                                        <a:schemeClr val="bg1"/>
                                      </p:to>
                                    </p:animClr>
                                    <p:set>
                                      <p:cBhvr>
                                        <p:cTn id="11" dur="1000" autoRev="1" fill="hold"/>
                                        <p:tgtEl>
                                          <p:spTgt spid="3">
                                            <p:txEl>
                                              <p:pRg st="0" end="0"/>
                                            </p:txEl>
                                          </p:spTgt>
                                        </p:tgtEl>
                                        <p:attrNameLst>
                                          <p:attrName>fill.type</p:attrName>
                                        </p:attrNameLst>
                                      </p:cBhvr>
                                      <p:to>
                                        <p:strVal val="solid"/>
                                      </p:to>
                                    </p:set>
                                    <p:set>
                                      <p:cBhvr>
                                        <p:cTn id="12" dur="1000" autoRev="1" fill="hold"/>
                                        <p:tgtEl>
                                          <p:spTgt spid="3">
                                            <p:txEl>
                                              <p:pRg st="0" end="0"/>
                                            </p:txEl>
                                          </p:spTgt>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blinds(horizontal)">
                                      <p:cBhvr>
                                        <p:cTn id="21" dur="500"/>
                                        <p:tgtEl>
                                          <p:spTgt spid="3">
                                            <p:txEl>
                                              <p:pRg st="2" end="2"/>
                                            </p:txEl>
                                          </p:spTgt>
                                        </p:tgtEl>
                                      </p:cBhvr>
                                    </p:animEffect>
                                  </p:childTnLst>
                                </p:cTn>
                              </p:par>
                            </p:childTnLst>
                          </p:cTn>
                        </p:par>
                        <p:par>
                          <p:cTn id="22" fill="hold">
                            <p:stCondLst>
                              <p:cond delay="1000"/>
                            </p:stCondLst>
                            <p:childTnLst>
                              <p:par>
                                <p:cTn id="23" presetID="3" presetClass="entr" presetSubtype="1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linds(horizontal)">
                                      <p:cBhvr>
                                        <p:cTn id="25" dur="500"/>
                                        <p:tgtEl>
                                          <p:spTgt spid="3">
                                            <p:txEl>
                                              <p:pRg st="3" end="3"/>
                                            </p:txEl>
                                          </p:spTgt>
                                        </p:tgtEl>
                                      </p:cBhvr>
                                    </p:animEffect>
                                  </p:childTnLst>
                                </p:cTn>
                              </p:par>
                            </p:childTnLst>
                          </p:cTn>
                        </p:par>
                        <p:par>
                          <p:cTn id="26" fill="hold">
                            <p:stCondLst>
                              <p:cond delay="1500"/>
                            </p:stCondLst>
                            <p:childTnLst>
                              <p:par>
                                <p:cTn id="27" presetID="3" presetClass="entr" presetSubtype="10"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blinds(horizontal)">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7" presetClass="emph" presetSubtype="0" fill="hold" nodeType="afterEffect">
                                  <p:stCondLst>
                                    <p:cond delay="0"/>
                                  </p:stCondLst>
                                  <p:childTnLst>
                                    <p:animClr clrSpc="rgb" dir="cw">
                                      <p:cBhvr override="childStyle">
                                        <p:cTn id="38" dur="500" autoRev="1" fill="hold"/>
                                        <p:tgtEl>
                                          <p:spTgt spid="3">
                                            <p:txEl>
                                              <p:pRg st="5" end="5"/>
                                            </p:txEl>
                                          </p:spTgt>
                                        </p:tgtEl>
                                        <p:attrNameLst>
                                          <p:attrName>style.color</p:attrName>
                                        </p:attrNameLst>
                                      </p:cBhvr>
                                      <p:to>
                                        <a:schemeClr val="bg1"/>
                                      </p:to>
                                    </p:animClr>
                                    <p:animClr clrSpc="rgb" dir="cw">
                                      <p:cBhvr>
                                        <p:cTn id="39" dur="500" autoRev="1" fill="hold"/>
                                        <p:tgtEl>
                                          <p:spTgt spid="3">
                                            <p:txEl>
                                              <p:pRg st="5" end="5"/>
                                            </p:txEl>
                                          </p:spTgt>
                                        </p:tgtEl>
                                        <p:attrNameLst>
                                          <p:attrName>fillcolor</p:attrName>
                                        </p:attrNameLst>
                                      </p:cBhvr>
                                      <p:to>
                                        <a:schemeClr val="bg1"/>
                                      </p:to>
                                    </p:animClr>
                                    <p:set>
                                      <p:cBhvr>
                                        <p:cTn id="40" dur="500" autoRev="1" fill="hold"/>
                                        <p:tgtEl>
                                          <p:spTgt spid="3">
                                            <p:txEl>
                                              <p:pRg st="5" end="5"/>
                                            </p:txEl>
                                          </p:spTgt>
                                        </p:tgtEl>
                                        <p:attrNameLst>
                                          <p:attrName>fill.type</p:attrName>
                                        </p:attrNameLst>
                                      </p:cBhvr>
                                      <p:to>
                                        <p:strVal val="solid"/>
                                      </p:to>
                                    </p:set>
                                    <p:set>
                                      <p:cBhvr>
                                        <p:cTn id="41" dur="500" autoRev="1" fill="hold"/>
                                        <p:tgtEl>
                                          <p:spTgt spid="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32A731-E79D-4113-B550-F6EBB81B8AC7}"/>
              </a:ext>
            </a:extLst>
          </p:cNvPr>
          <p:cNvSpPr>
            <a:spLocks noGrp="1"/>
          </p:cNvSpPr>
          <p:nvPr>
            <p:ph type="title"/>
          </p:nvPr>
        </p:nvSpPr>
        <p:spPr/>
        <p:txBody>
          <a:bodyPr/>
          <a:lstStyle/>
          <a:p>
            <a:r>
              <a:rPr lang="es-ES" dirty="0" err="1"/>
              <a:t>Market-timming</a:t>
            </a:r>
            <a:endParaRPr lang="es-ES" dirty="0"/>
          </a:p>
        </p:txBody>
      </p:sp>
      <p:sp>
        <p:nvSpPr>
          <p:cNvPr id="3" name="Text Box 11">
            <a:extLst>
              <a:ext uri="{FF2B5EF4-FFF2-40B4-BE49-F238E27FC236}">
                <a16:creationId xmlns:a16="http://schemas.microsoft.com/office/drawing/2014/main" id="{37118981-595A-44B4-8BB6-CB82DB939B4D}"/>
              </a:ext>
            </a:extLst>
          </p:cNvPr>
          <p:cNvSpPr txBox="1">
            <a:spLocks noChangeArrowheads="1"/>
          </p:cNvSpPr>
          <p:nvPr/>
        </p:nvSpPr>
        <p:spPr bwMode="auto">
          <a:xfrm>
            <a:off x="576104" y="1879532"/>
            <a:ext cx="8509000" cy="3359061"/>
          </a:xfrm>
          <a:prstGeom prst="rect">
            <a:avLst/>
          </a:prstGeom>
          <a:noFill/>
          <a:ln w="12700">
            <a:noFill/>
            <a:miter lim="800000"/>
            <a:headEnd/>
            <a:tailEnd/>
          </a:ln>
          <a:effectLst>
            <a:outerShdw dist="17961" dir="2700000" algn="ctr" rotWithShape="0">
              <a:schemeClr val="bg1"/>
            </a:outerShdw>
          </a:effectLst>
        </p:spPr>
        <p:txBody>
          <a:bodyPr>
            <a:spAutoFit/>
          </a:bodyPr>
          <a:lstStyle/>
          <a:p>
            <a:pPr marL="609600" indent="-609600">
              <a:lnSpc>
                <a:spcPct val="150000"/>
              </a:lnSpc>
              <a:buFont typeface="Wingdings" pitchFamily="2" charset="2"/>
              <a:buNone/>
              <a:tabLst>
                <a:tab pos="8156575" algn="r"/>
              </a:tabLst>
              <a:defRPr/>
            </a:pPr>
            <a:r>
              <a:rPr lang="es-ES_tradnl" sz="2400" b="1" dirty="0">
                <a:solidFill>
                  <a:srgbClr val="FF0000"/>
                </a:solidFill>
              </a:rPr>
              <a:t>Seguimos con los 573.780 € con la misma estrategia S&amp;P</a:t>
            </a:r>
          </a:p>
          <a:p>
            <a:pPr marL="609600" indent="-609600">
              <a:lnSpc>
                <a:spcPct val="150000"/>
              </a:lnSpc>
              <a:buFont typeface="Wingdings" pitchFamily="2" charset="2"/>
              <a:buChar char="§"/>
              <a:tabLst>
                <a:tab pos="8156575" algn="r"/>
              </a:tabLst>
              <a:defRPr/>
            </a:pPr>
            <a:r>
              <a:rPr lang="es-ES_tradnl" sz="2400" b="1" dirty="0"/>
              <a:t>6 meses más tarde 	771.570 €</a:t>
            </a:r>
          </a:p>
          <a:p>
            <a:pPr marL="609600" indent="-609600">
              <a:lnSpc>
                <a:spcPct val="150000"/>
              </a:lnSpc>
              <a:buFont typeface="Wingdings" pitchFamily="2" charset="2"/>
              <a:buChar char="§"/>
              <a:tabLst>
                <a:tab pos="8156575" algn="r"/>
              </a:tabLst>
              <a:defRPr/>
            </a:pPr>
            <a:r>
              <a:rPr lang="es-ES_tradnl" sz="2400" b="1" dirty="0"/>
              <a:t>12 meses más tarde	792.620 €</a:t>
            </a:r>
          </a:p>
          <a:p>
            <a:pPr marL="609600" indent="-609600">
              <a:lnSpc>
                <a:spcPct val="150000"/>
              </a:lnSpc>
              <a:buFont typeface="Wingdings" pitchFamily="2" charset="2"/>
              <a:buChar char="§"/>
              <a:tabLst>
                <a:tab pos="8156575" algn="r"/>
              </a:tabLst>
              <a:defRPr/>
            </a:pPr>
            <a:r>
              <a:rPr lang="es-ES_tradnl" sz="2400" b="1" dirty="0"/>
              <a:t>2 años más tarde	1.034.040 €</a:t>
            </a:r>
          </a:p>
          <a:p>
            <a:pPr marL="609600" indent="-609600">
              <a:lnSpc>
                <a:spcPct val="150000"/>
              </a:lnSpc>
              <a:buFont typeface="Wingdings" pitchFamily="2" charset="2"/>
              <a:buChar char="§"/>
              <a:tabLst>
                <a:tab pos="8156575" algn="r"/>
              </a:tabLst>
              <a:defRPr/>
            </a:pPr>
            <a:r>
              <a:rPr lang="es-ES_tradnl" sz="2400" b="1" dirty="0"/>
              <a:t>5 años más tarde	1.247.680 €</a:t>
            </a:r>
          </a:p>
          <a:p>
            <a:pPr marL="609600" indent="-609600">
              <a:lnSpc>
                <a:spcPct val="150000"/>
              </a:lnSpc>
              <a:buFont typeface="Wingdings" pitchFamily="2" charset="2"/>
              <a:buChar char="§"/>
              <a:tabLst>
                <a:tab pos="8156575" algn="r"/>
              </a:tabLst>
              <a:defRPr/>
            </a:pPr>
            <a:r>
              <a:rPr lang="es-ES_tradnl" sz="2400" b="1" dirty="0">
                <a:solidFill>
                  <a:srgbClr val="FF0000"/>
                </a:solidFill>
              </a:rPr>
              <a:t>10 años más tarde	2.444.370 €</a:t>
            </a:r>
          </a:p>
        </p:txBody>
      </p:sp>
      <p:sp>
        <p:nvSpPr>
          <p:cNvPr id="4" name="Text Box 14">
            <a:extLst>
              <a:ext uri="{FF2B5EF4-FFF2-40B4-BE49-F238E27FC236}">
                <a16:creationId xmlns:a16="http://schemas.microsoft.com/office/drawing/2014/main" id="{4067C86B-D49F-4389-A733-151410E078AD}"/>
              </a:ext>
            </a:extLst>
          </p:cNvPr>
          <p:cNvSpPr txBox="1">
            <a:spLocks noChangeArrowheads="1"/>
          </p:cNvSpPr>
          <p:nvPr/>
        </p:nvSpPr>
        <p:spPr bwMode="auto">
          <a:xfrm>
            <a:off x="855700" y="1376192"/>
            <a:ext cx="50403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b="1" dirty="0">
                <a:latin typeface="+mn-lt"/>
              </a:rPr>
              <a:t>Y SI NO LA TIRARA…</a:t>
            </a:r>
          </a:p>
        </p:txBody>
      </p:sp>
      <p:sp>
        <p:nvSpPr>
          <p:cNvPr id="5" name="Rectangle 10">
            <a:extLst>
              <a:ext uri="{FF2B5EF4-FFF2-40B4-BE49-F238E27FC236}">
                <a16:creationId xmlns:a16="http://schemas.microsoft.com/office/drawing/2014/main" id="{288F8AE2-B917-467F-B8AD-F71D7E278FA0}"/>
              </a:ext>
            </a:extLst>
          </p:cNvPr>
          <p:cNvSpPr>
            <a:spLocks noChangeArrowheads="1"/>
          </p:cNvSpPr>
          <p:nvPr/>
        </p:nvSpPr>
        <p:spPr bwMode="auto">
          <a:xfrm>
            <a:off x="836937" y="2036667"/>
            <a:ext cx="37147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spcBef>
                <a:spcPct val="20000"/>
              </a:spcBef>
              <a:buClr>
                <a:srgbClr val="2E18D4"/>
              </a:buClr>
              <a:buSzPct val="75000"/>
              <a:buFont typeface="Wingdings" panose="05000000000000000000" pitchFamily="2" charset="2"/>
              <a:buChar char="n"/>
            </a:pPr>
            <a:endParaRPr lang="es-ES_tradnl" altLang="es-ES" sz="3200">
              <a:latin typeface="+mn-lt"/>
            </a:endParaRPr>
          </a:p>
          <a:p>
            <a:pPr>
              <a:spcBef>
                <a:spcPct val="20000"/>
              </a:spcBef>
              <a:buClr>
                <a:srgbClr val="2E18D4"/>
              </a:buClr>
              <a:buSzPct val="75000"/>
              <a:buFont typeface="Wingdings" panose="05000000000000000000" pitchFamily="2" charset="2"/>
              <a:buChar char="n"/>
            </a:pPr>
            <a:endParaRPr lang="es-ES_tradnl" altLang="es-ES" sz="3200">
              <a:latin typeface="+mn-lt"/>
              <a:sym typeface="Wingdings" panose="05000000000000000000" pitchFamily="2" charset="2"/>
            </a:endParaRPr>
          </a:p>
          <a:p>
            <a:pPr>
              <a:spcBef>
                <a:spcPct val="20000"/>
              </a:spcBef>
              <a:buClr>
                <a:srgbClr val="2E18D4"/>
              </a:buClr>
              <a:buSzPct val="75000"/>
              <a:buFont typeface="Wingdings" panose="05000000000000000000" pitchFamily="2" charset="2"/>
              <a:buChar char="n"/>
            </a:pPr>
            <a:endParaRPr lang="es-ES" altLang="es-ES" sz="3200">
              <a:latin typeface="+mn-lt"/>
            </a:endParaRPr>
          </a:p>
        </p:txBody>
      </p:sp>
      <p:sp>
        <p:nvSpPr>
          <p:cNvPr id="6" name="Text Box 12">
            <a:extLst>
              <a:ext uri="{FF2B5EF4-FFF2-40B4-BE49-F238E27FC236}">
                <a16:creationId xmlns:a16="http://schemas.microsoft.com/office/drawing/2014/main" id="{ADF8A368-5788-487D-A8C8-798EFF29F8E4}"/>
              </a:ext>
            </a:extLst>
          </p:cNvPr>
          <p:cNvSpPr txBox="1">
            <a:spLocks noChangeArrowheads="1"/>
          </p:cNvSpPr>
          <p:nvPr/>
        </p:nvSpPr>
        <p:spPr bwMode="auto">
          <a:xfrm>
            <a:off x="1473524" y="1735042"/>
            <a:ext cx="54959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endParaRPr lang="es-ES" altLang="es-ES">
              <a:latin typeface="+mn-lt"/>
            </a:endParaRPr>
          </a:p>
        </p:txBody>
      </p:sp>
      <p:sp>
        <p:nvSpPr>
          <p:cNvPr id="7" name="Rectangle 10">
            <a:extLst>
              <a:ext uri="{FF2B5EF4-FFF2-40B4-BE49-F238E27FC236}">
                <a16:creationId xmlns:a16="http://schemas.microsoft.com/office/drawing/2014/main" id="{084A52F9-9DF0-4701-9AE1-E0966BD0C273}"/>
              </a:ext>
            </a:extLst>
          </p:cNvPr>
          <p:cNvSpPr>
            <a:spLocks noChangeArrowheads="1"/>
          </p:cNvSpPr>
          <p:nvPr/>
        </p:nvSpPr>
        <p:spPr bwMode="auto">
          <a:xfrm>
            <a:off x="836937" y="1526533"/>
            <a:ext cx="37147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spcBef>
                <a:spcPct val="20000"/>
              </a:spcBef>
              <a:buClr>
                <a:srgbClr val="2E18D4"/>
              </a:buClr>
              <a:buSzPct val="75000"/>
              <a:buFont typeface="Wingdings" panose="05000000000000000000" pitchFamily="2" charset="2"/>
              <a:buChar char="n"/>
            </a:pPr>
            <a:endParaRPr lang="es-ES_tradnl" altLang="es-ES" sz="3200" dirty="0">
              <a:latin typeface="+mn-lt"/>
            </a:endParaRPr>
          </a:p>
          <a:p>
            <a:pPr>
              <a:spcBef>
                <a:spcPct val="20000"/>
              </a:spcBef>
              <a:buClr>
                <a:srgbClr val="2E18D4"/>
              </a:buClr>
              <a:buSzPct val="75000"/>
              <a:buFont typeface="Wingdings" panose="05000000000000000000" pitchFamily="2" charset="2"/>
              <a:buChar char="n"/>
            </a:pPr>
            <a:endParaRPr lang="es-ES_tradnl" altLang="es-ES" sz="3200" dirty="0">
              <a:latin typeface="+mn-lt"/>
              <a:sym typeface="Wingdings" panose="05000000000000000000" pitchFamily="2" charset="2"/>
            </a:endParaRPr>
          </a:p>
          <a:p>
            <a:pPr>
              <a:spcBef>
                <a:spcPct val="20000"/>
              </a:spcBef>
              <a:buClr>
                <a:srgbClr val="2E18D4"/>
              </a:buClr>
              <a:buSzPct val="75000"/>
              <a:buFont typeface="Wingdings" panose="05000000000000000000" pitchFamily="2" charset="2"/>
              <a:buChar char="n"/>
            </a:pPr>
            <a:endParaRPr lang="es-ES" altLang="es-ES" sz="3200" dirty="0">
              <a:latin typeface="+mn-lt"/>
            </a:endParaRPr>
          </a:p>
        </p:txBody>
      </p:sp>
      <p:sp>
        <p:nvSpPr>
          <p:cNvPr id="8" name="Rectangle 10">
            <a:extLst>
              <a:ext uri="{FF2B5EF4-FFF2-40B4-BE49-F238E27FC236}">
                <a16:creationId xmlns:a16="http://schemas.microsoft.com/office/drawing/2014/main" id="{28342BAA-6F53-42E2-BD9A-0F9C3C5A7306}"/>
              </a:ext>
            </a:extLst>
          </p:cNvPr>
          <p:cNvSpPr>
            <a:spLocks noChangeArrowheads="1"/>
          </p:cNvSpPr>
          <p:nvPr/>
        </p:nvSpPr>
        <p:spPr bwMode="auto">
          <a:xfrm>
            <a:off x="625799" y="1296346"/>
            <a:ext cx="3714750" cy="41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spcBef>
                <a:spcPct val="20000"/>
              </a:spcBef>
              <a:buFontTx/>
              <a:buChar char="•"/>
            </a:pPr>
            <a:endParaRPr lang="es-ES_tradnl" altLang="es-ES" sz="3200"/>
          </a:p>
          <a:p>
            <a:pPr>
              <a:spcBef>
                <a:spcPct val="20000"/>
              </a:spcBef>
              <a:buFontTx/>
              <a:buChar char="•"/>
            </a:pPr>
            <a:endParaRPr lang="es-ES_tradnl" altLang="es-ES" sz="3200">
              <a:sym typeface="Wingdings" panose="05000000000000000000" pitchFamily="2" charset="2"/>
            </a:endParaRPr>
          </a:p>
          <a:p>
            <a:pPr>
              <a:spcBef>
                <a:spcPct val="20000"/>
              </a:spcBef>
              <a:buClr>
                <a:srgbClr val="2E18D4"/>
              </a:buClr>
              <a:buSzPct val="75000"/>
              <a:buFont typeface="Wingdings" panose="05000000000000000000" pitchFamily="2" charset="2"/>
              <a:buChar char="n"/>
            </a:pPr>
            <a:endParaRPr lang="es-ES" altLang="es-ES" sz="3200"/>
          </a:p>
        </p:txBody>
      </p:sp>
      <p:sp>
        <p:nvSpPr>
          <p:cNvPr id="9" name="Rectangle 10">
            <a:extLst>
              <a:ext uri="{FF2B5EF4-FFF2-40B4-BE49-F238E27FC236}">
                <a16:creationId xmlns:a16="http://schemas.microsoft.com/office/drawing/2014/main" id="{2B8834A3-B261-4E4E-A50E-14BA596BF8E4}"/>
              </a:ext>
            </a:extLst>
          </p:cNvPr>
          <p:cNvSpPr>
            <a:spLocks noChangeArrowheads="1"/>
          </p:cNvSpPr>
          <p:nvPr/>
        </p:nvSpPr>
        <p:spPr bwMode="auto">
          <a:xfrm>
            <a:off x="836937" y="1526533"/>
            <a:ext cx="37147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spcBef>
                <a:spcPct val="20000"/>
              </a:spcBef>
              <a:buClr>
                <a:srgbClr val="2E18D4"/>
              </a:buClr>
              <a:buSzPct val="75000"/>
              <a:buFont typeface="Wingdings" panose="05000000000000000000" pitchFamily="2" charset="2"/>
              <a:buChar char="n"/>
            </a:pPr>
            <a:endParaRPr lang="es-ES_tradnl" altLang="es-ES" sz="3200" dirty="0">
              <a:latin typeface="+mn-lt"/>
            </a:endParaRPr>
          </a:p>
          <a:p>
            <a:pPr>
              <a:spcBef>
                <a:spcPct val="20000"/>
              </a:spcBef>
              <a:buClr>
                <a:srgbClr val="2E18D4"/>
              </a:buClr>
              <a:buSzPct val="75000"/>
              <a:buFont typeface="Wingdings" panose="05000000000000000000" pitchFamily="2" charset="2"/>
              <a:buChar char="n"/>
            </a:pPr>
            <a:endParaRPr lang="es-ES_tradnl" altLang="es-ES" sz="3200" dirty="0">
              <a:latin typeface="+mn-lt"/>
              <a:sym typeface="Wingdings" panose="05000000000000000000" pitchFamily="2" charset="2"/>
            </a:endParaRPr>
          </a:p>
          <a:p>
            <a:pPr>
              <a:spcBef>
                <a:spcPct val="20000"/>
              </a:spcBef>
              <a:buClr>
                <a:srgbClr val="2E18D4"/>
              </a:buClr>
              <a:buSzPct val="75000"/>
              <a:buFont typeface="Wingdings" panose="05000000000000000000" pitchFamily="2" charset="2"/>
              <a:buChar char="n"/>
            </a:pPr>
            <a:endParaRPr lang="es-ES" altLang="es-ES" sz="3200" dirty="0">
              <a:latin typeface="+mn-lt"/>
            </a:endParaRPr>
          </a:p>
        </p:txBody>
      </p:sp>
      <p:sp>
        <p:nvSpPr>
          <p:cNvPr id="10" name="Rectangle 10">
            <a:extLst>
              <a:ext uri="{FF2B5EF4-FFF2-40B4-BE49-F238E27FC236}">
                <a16:creationId xmlns:a16="http://schemas.microsoft.com/office/drawing/2014/main" id="{E22FE8C5-AD61-4E5D-8C83-CBD7B698B03B}"/>
              </a:ext>
            </a:extLst>
          </p:cNvPr>
          <p:cNvSpPr>
            <a:spLocks noChangeArrowheads="1"/>
          </p:cNvSpPr>
          <p:nvPr/>
        </p:nvSpPr>
        <p:spPr bwMode="auto">
          <a:xfrm>
            <a:off x="625799" y="1296346"/>
            <a:ext cx="3714750" cy="418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spcBef>
                <a:spcPct val="20000"/>
              </a:spcBef>
              <a:buFontTx/>
              <a:buChar char="•"/>
            </a:pPr>
            <a:endParaRPr lang="es-ES_tradnl" altLang="es-ES" sz="3200" dirty="0"/>
          </a:p>
          <a:p>
            <a:pPr algn="ctr">
              <a:spcBef>
                <a:spcPct val="20000"/>
              </a:spcBef>
              <a:buFontTx/>
              <a:buChar char="•"/>
            </a:pPr>
            <a:endParaRPr lang="es-ES_tradnl" altLang="es-ES" sz="3200" dirty="0">
              <a:sym typeface="Wingdings" panose="05000000000000000000" pitchFamily="2" charset="2"/>
            </a:endParaRPr>
          </a:p>
          <a:p>
            <a:pPr>
              <a:spcBef>
                <a:spcPct val="20000"/>
              </a:spcBef>
              <a:buClr>
                <a:srgbClr val="2E18D4"/>
              </a:buClr>
              <a:buSzPct val="75000"/>
              <a:buFont typeface="Wingdings" panose="05000000000000000000" pitchFamily="2" charset="2"/>
              <a:buChar char="n"/>
            </a:pPr>
            <a:endParaRPr lang="es-ES" altLang="es-ES" sz="3200" dirty="0"/>
          </a:p>
        </p:txBody>
      </p:sp>
    </p:spTree>
    <p:extLst>
      <p:ext uri="{BB962C8B-B14F-4D97-AF65-F5344CB8AC3E}">
        <p14:creationId xmlns:p14="http://schemas.microsoft.com/office/powerpoint/2010/main" val="72178931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27" presetClass="emph" presetSubtype="0" fill="hold" nodeType="withEffect">
                                  <p:stCondLst>
                                    <p:cond delay="0"/>
                                  </p:stCondLst>
                                  <p:childTnLst>
                                    <p:animClr clrSpc="rgb" dir="cw">
                                      <p:cBhvr override="childStyle">
                                        <p:cTn id="9" dur="1000" autoRev="1" fill="hold"/>
                                        <p:tgtEl>
                                          <p:spTgt spid="3">
                                            <p:txEl>
                                              <p:pRg st="0" end="0"/>
                                            </p:txEl>
                                          </p:spTgt>
                                        </p:tgtEl>
                                        <p:attrNameLst>
                                          <p:attrName>style.color</p:attrName>
                                        </p:attrNameLst>
                                      </p:cBhvr>
                                      <p:to>
                                        <a:schemeClr val="bg1"/>
                                      </p:to>
                                    </p:animClr>
                                    <p:animClr clrSpc="rgb" dir="cw">
                                      <p:cBhvr>
                                        <p:cTn id="10" dur="1000" autoRev="1" fill="hold"/>
                                        <p:tgtEl>
                                          <p:spTgt spid="3">
                                            <p:txEl>
                                              <p:pRg st="0" end="0"/>
                                            </p:txEl>
                                          </p:spTgt>
                                        </p:tgtEl>
                                        <p:attrNameLst>
                                          <p:attrName>fillcolor</p:attrName>
                                        </p:attrNameLst>
                                      </p:cBhvr>
                                      <p:to>
                                        <a:schemeClr val="bg1"/>
                                      </p:to>
                                    </p:animClr>
                                    <p:set>
                                      <p:cBhvr>
                                        <p:cTn id="11" dur="1000" autoRev="1" fill="hold"/>
                                        <p:tgtEl>
                                          <p:spTgt spid="3">
                                            <p:txEl>
                                              <p:pRg st="0" end="0"/>
                                            </p:txEl>
                                          </p:spTgt>
                                        </p:tgtEl>
                                        <p:attrNameLst>
                                          <p:attrName>fill.type</p:attrName>
                                        </p:attrNameLst>
                                      </p:cBhvr>
                                      <p:to>
                                        <p:strVal val="solid"/>
                                      </p:to>
                                    </p:set>
                                    <p:set>
                                      <p:cBhvr>
                                        <p:cTn id="12" dur="1000" autoRev="1" fill="hold"/>
                                        <p:tgtEl>
                                          <p:spTgt spid="3">
                                            <p:txEl>
                                              <p:pRg st="0" end="0"/>
                                            </p:txEl>
                                          </p:spTgt>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linds(horizontal)">
                                      <p:cBhvr>
                                        <p:cTn id="20" dur="500"/>
                                        <p:tgtEl>
                                          <p:spTgt spid="3">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7" presetClass="emph" presetSubtype="0" fill="hold" nodeType="afterEffect">
                                  <p:stCondLst>
                                    <p:cond delay="0"/>
                                  </p:stCondLst>
                                  <p:childTnLst>
                                    <p:animClr clrSpc="rgb" dir="cw">
                                      <p:cBhvr override="childStyle">
                                        <p:cTn id="35" dur="500" autoRev="1" fill="hold"/>
                                        <p:tgtEl>
                                          <p:spTgt spid="3">
                                            <p:txEl>
                                              <p:pRg st="5" end="5"/>
                                            </p:txEl>
                                          </p:spTgt>
                                        </p:tgtEl>
                                        <p:attrNameLst>
                                          <p:attrName>style.color</p:attrName>
                                        </p:attrNameLst>
                                      </p:cBhvr>
                                      <p:to>
                                        <a:schemeClr val="bg1"/>
                                      </p:to>
                                    </p:animClr>
                                    <p:animClr clrSpc="rgb" dir="cw">
                                      <p:cBhvr>
                                        <p:cTn id="36" dur="500" autoRev="1" fill="hold"/>
                                        <p:tgtEl>
                                          <p:spTgt spid="3">
                                            <p:txEl>
                                              <p:pRg st="5" end="5"/>
                                            </p:txEl>
                                          </p:spTgt>
                                        </p:tgtEl>
                                        <p:attrNameLst>
                                          <p:attrName>fillcolor</p:attrName>
                                        </p:attrNameLst>
                                      </p:cBhvr>
                                      <p:to>
                                        <a:schemeClr val="bg1"/>
                                      </p:to>
                                    </p:animClr>
                                    <p:set>
                                      <p:cBhvr>
                                        <p:cTn id="37" dur="500" autoRev="1" fill="hold"/>
                                        <p:tgtEl>
                                          <p:spTgt spid="3">
                                            <p:txEl>
                                              <p:pRg st="5" end="5"/>
                                            </p:txEl>
                                          </p:spTgt>
                                        </p:tgtEl>
                                        <p:attrNameLst>
                                          <p:attrName>fill.type</p:attrName>
                                        </p:attrNameLst>
                                      </p:cBhvr>
                                      <p:to>
                                        <p:strVal val="solid"/>
                                      </p:to>
                                    </p:set>
                                    <p:set>
                                      <p:cBhvr>
                                        <p:cTn id="38" dur="500" autoRev="1" fill="hold"/>
                                        <p:tgtEl>
                                          <p:spTgt spid="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743E1B-EB3A-48A8-B618-23959E420407}"/>
              </a:ext>
            </a:extLst>
          </p:cNvPr>
          <p:cNvSpPr>
            <a:spLocks noGrp="1"/>
          </p:cNvSpPr>
          <p:nvPr>
            <p:ph type="ctrTitle"/>
          </p:nvPr>
        </p:nvSpPr>
        <p:spPr>
          <a:xfrm>
            <a:off x="1656581" y="2447999"/>
            <a:ext cx="2880000" cy="1294172"/>
          </a:xfrm>
        </p:spPr>
        <p:txBody>
          <a:bodyPr/>
          <a:lstStyle/>
          <a:p>
            <a:r>
              <a:rPr lang="es-ES" sz="3200" dirty="0"/>
              <a:t>Fondos de inversión</a:t>
            </a:r>
          </a:p>
        </p:txBody>
      </p:sp>
    </p:spTree>
    <p:extLst>
      <p:ext uri="{BB962C8B-B14F-4D97-AF65-F5344CB8AC3E}">
        <p14:creationId xmlns:p14="http://schemas.microsoft.com/office/powerpoint/2010/main" val="361965772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9BCB3E7-BD55-4B6B-98D3-E2CB79D1A8D9}"/>
              </a:ext>
            </a:extLst>
          </p:cNvPr>
          <p:cNvSpPr>
            <a:spLocks noGrp="1"/>
          </p:cNvSpPr>
          <p:nvPr>
            <p:ph type="title"/>
          </p:nvPr>
        </p:nvSpPr>
        <p:spPr/>
        <p:txBody>
          <a:bodyPr/>
          <a:lstStyle/>
          <a:p>
            <a:r>
              <a:rPr lang="es-ES" dirty="0"/>
              <a:t>Instituciones de Inversión Colectiva (IIC)</a:t>
            </a:r>
          </a:p>
        </p:txBody>
      </p:sp>
      <p:sp>
        <p:nvSpPr>
          <p:cNvPr id="4" name="Rectangle 3">
            <a:extLst>
              <a:ext uri="{FF2B5EF4-FFF2-40B4-BE49-F238E27FC236}">
                <a16:creationId xmlns:a16="http://schemas.microsoft.com/office/drawing/2014/main" id="{9EF0874F-1383-4017-A50F-F571396137ED}"/>
              </a:ext>
            </a:extLst>
          </p:cNvPr>
          <p:cNvSpPr txBox="1">
            <a:spLocks noGrp="1" noChangeArrowheads="1"/>
          </p:cNvSpPr>
          <p:nvPr>
            <p:ph idx="1"/>
          </p:nvPr>
        </p:nvSpPr>
        <p:spPr>
          <a:xfrm>
            <a:off x="576104" y="1334942"/>
            <a:ext cx="9793445" cy="3827577"/>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ES_tradnl" sz="2000" dirty="0">
                <a:solidFill>
                  <a:schemeClr val="tx1"/>
                </a:solidFill>
              </a:rPr>
              <a:t>Para gestionar sus ahorros, el inversor puede optar por hacerlo de modo individual o a través de una Institución de Inversión Colectiva (IIC)</a:t>
            </a:r>
          </a:p>
          <a:p>
            <a:pPr marL="285750" indent="-285750">
              <a:buFont typeface="Arial" panose="020B0604020202020204" pitchFamily="34" charset="0"/>
              <a:buChar char="•"/>
            </a:pPr>
            <a:endParaRPr lang="es-ES_tradnl" sz="2000" dirty="0">
              <a:solidFill>
                <a:schemeClr val="tx1"/>
              </a:solidFill>
            </a:endParaRPr>
          </a:p>
          <a:p>
            <a:pPr marL="285750" indent="-285750">
              <a:buFont typeface="Arial" panose="020B0604020202020204" pitchFamily="34" charset="0"/>
              <a:buChar char="•"/>
            </a:pPr>
            <a:r>
              <a:rPr lang="es-ES_tradnl" sz="2000" dirty="0">
                <a:solidFill>
                  <a:schemeClr val="tx1"/>
                </a:solidFill>
              </a:rPr>
              <a:t>Las IIC administran las carteras constituidas con las aportaciones de los inversores individuales</a:t>
            </a:r>
          </a:p>
          <a:p>
            <a:pPr marL="285750" indent="-285750">
              <a:buFont typeface="Arial" panose="020B0604020202020204" pitchFamily="34" charset="0"/>
              <a:buChar char="•"/>
            </a:pPr>
            <a:endParaRPr lang="es-ES_tradnl" sz="2000" dirty="0">
              <a:solidFill>
                <a:schemeClr val="tx1"/>
              </a:solidFill>
            </a:endParaRPr>
          </a:p>
          <a:p>
            <a:pPr marL="285750" indent="-285750">
              <a:buFont typeface="Arial" panose="020B0604020202020204" pitchFamily="34" charset="0"/>
              <a:buChar char="•"/>
            </a:pPr>
            <a:r>
              <a:rPr lang="es-ES_tradnl" sz="2000" dirty="0">
                <a:solidFill>
                  <a:schemeClr val="tx1"/>
                </a:solidFill>
              </a:rPr>
              <a:t>Estos activos se captan mediante emisión de acciones (sociedades de inversión) o de participaciones (fondos de inversión)</a:t>
            </a:r>
          </a:p>
          <a:p>
            <a:pPr marL="285750" indent="-285750">
              <a:buFont typeface="Arial" panose="020B0604020202020204" pitchFamily="34" charset="0"/>
              <a:buChar char="•"/>
            </a:pPr>
            <a:endParaRPr lang="es-ES_tradnl" sz="2000" dirty="0">
              <a:solidFill>
                <a:schemeClr val="tx1"/>
              </a:solidFill>
            </a:endParaRPr>
          </a:p>
          <a:p>
            <a:pPr marL="285750" indent="-285750">
              <a:buFont typeface="Arial" panose="020B0604020202020204" pitchFamily="34" charset="0"/>
              <a:buChar char="•"/>
            </a:pPr>
            <a:r>
              <a:rPr lang="es-ES_tradnl" sz="2000" dirty="0">
                <a:solidFill>
                  <a:schemeClr val="tx1"/>
                </a:solidFill>
              </a:rPr>
              <a:t>Con los activos captados, las IIC adquieren activos financieros como Deuda Pública, títulos de bolsa, etc.</a:t>
            </a:r>
          </a:p>
        </p:txBody>
      </p:sp>
    </p:spTree>
    <p:extLst>
      <p:ext uri="{BB962C8B-B14F-4D97-AF65-F5344CB8AC3E}">
        <p14:creationId xmlns:p14="http://schemas.microsoft.com/office/powerpoint/2010/main" val="31718592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911E6E9-DC9C-4830-9318-91AD7737946F}"/>
              </a:ext>
            </a:extLst>
          </p:cNvPr>
          <p:cNvSpPr>
            <a:spLocks noGrp="1"/>
          </p:cNvSpPr>
          <p:nvPr>
            <p:ph type="title"/>
          </p:nvPr>
        </p:nvSpPr>
        <p:spPr/>
        <p:txBody>
          <a:bodyPr/>
          <a:lstStyle/>
          <a:p>
            <a:r>
              <a:rPr lang="es-ES" dirty="0"/>
              <a:t>¿Cómo funciona un fondo?</a:t>
            </a:r>
          </a:p>
        </p:txBody>
      </p:sp>
      <p:pic>
        <p:nvPicPr>
          <p:cNvPr id="4" name="Picture 2">
            <a:extLst>
              <a:ext uri="{FF2B5EF4-FFF2-40B4-BE49-F238E27FC236}">
                <a16:creationId xmlns:a16="http://schemas.microsoft.com/office/drawing/2014/main" id="{BCDB0463-1A89-41DB-8816-410FCD3967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469" y="1655911"/>
            <a:ext cx="9793287" cy="262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69583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B6CEE41-4409-43A6-85EA-01CE130A6CAC}"/>
              </a:ext>
            </a:extLst>
          </p:cNvPr>
          <p:cNvSpPr>
            <a:spLocks noGrp="1"/>
          </p:cNvSpPr>
          <p:nvPr>
            <p:ph type="title"/>
          </p:nvPr>
        </p:nvSpPr>
        <p:spPr/>
        <p:txBody>
          <a:bodyPr/>
          <a:lstStyle/>
          <a:p>
            <a:r>
              <a:rPr lang="es-ES" dirty="0"/>
              <a:t>Tipos de Instituciones de Inversión Colectiva</a:t>
            </a:r>
          </a:p>
        </p:txBody>
      </p:sp>
      <p:sp>
        <p:nvSpPr>
          <p:cNvPr id="4" name="Rectangle 3">
            <a:extLst>
              <a:ext uri="{FF2B5EF4-FFF2-40B4-BE49-F238E27FC236}">
                <a16:creationId xmlns:a16="http://schemas.microsoft.com/office/drawing/2014/main" id="{4540519E-F881-49EE-AEEB-BB03445DD6B8}"/>
              </a:ext>
            </a:extLst>
          </p:cNvPr>
          <p:cNvSpPr txBox="1">
            <a:spLocks noGrp="1" noChangeArrowheads="1"/>
          </p:cNvSpPr>
          <p:nvPr>
            <p:ph idx="1"/>
          </p:nvPr>
        </p:nvSpPr>
        <p:spPr>
          <a:xfrm>
            <a:off x="576104" y="1151855"/>
            <a:ext cx="9793445" cy="5169483"/>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a:solidFill>
                  <a:schemeClr val="tx1"/>
                </a:solidFill>
              </a:rPr>
              <a:t>Sociedades de Inversión Mobiliaria de Capital Variable (SIMCAV):</a:t>
            </a:r>
          </a:p>
          <a:p>
            <a:pPr marL="742950" lvl="1" indent="-285750">
              <a:buFont typeface="Wingdings" panose="05000000000000000000" pitchFamily="2" charset="2"/>
              <a:buChar char="§"/>
            </a:pPr>
            <a:r>
              <a:rPr lang="es-ES" dirty="0"/>
              <a:t>Sociedades Anónimas, con capital mínimo de 2.400.000 €</a:t>
            </a:r>
          </a:p>
          <a:p>
            <a:pPr marL="742950" lvl="1" indent="-285750">
              <a:buFont typeface="Wingdings" panose="05000000000000000000" pitchFamily="2" charset="2"/>
              <a:buChar char="§"/>
            </a:pPr>
            <a:r>
              <a:rPr lang="es-ES" dirty="0"/>
              <a:t>Cotizando en bolsa e invirtiendo en valores mobiliarios y otros activos financieros</a:t>
            </a:r>
          </a:p>
          <a:p>
            <a:pPr marL="742950" lvl="1" indent="-285750">
              <a:buFont typeface="Wingdings" panose="05000000000000000000" pitchFamily="2" charset="2"/>
              <a:buChar char="§"/>
            </a:pPr>
            <a:r>
              <a:rPr lang="es-ES" dirty="0"/>
              <a:t>Sin participación mayoritaria en otras sociedades</a:t>
            </a:r>
          </a:p>
          <a:p>
            <a:pPr marL="742950" lvl="1" indent="-285750">
              <a:buFont typeface="Wingdings" panose="05000000000000000000" pitchFamily="2" charset="2"/>
              <a:buChar char="§"/>
            </a:pPr>
            <a:endParaRPr lang="es-ES" dirty="0"/>
          </a:p>
          <a:p>
            <a:r>
              <a:rPr lang="es-ES" b="1" kern="0" dirty="0">
                <a:solidFill>
                  <a:schemeClr val="tx1"/>
                </a:solidFill>
              </a:rPr>
              <a:t>Fondos de Inversión Mobiliaria (FIM):</a:t>
            </a:r>
          </a:p>
          <a:p>
            <a:pPr marL="742950" lvl="1" indent="-285750">
              <a:buFont typeface="Wingdings" panose="05000000000000000000" pitchFamily="2" charset="2"/>
              <a:buChar char="§"/>
            </a:pPr>
            <a:r>
              <a:rPr lang="es-ES" kern="0" dirty="0"/>
              <a:t>Patrimonio (no sociedad) perteneciente a un grupo de inversores</a:t>
            </a:r>
          </a:p>
          <a:p>
            <a:pPr marL="742950" lvl="1" indent="-285750">
              <a:buFont typeface="Wingdings" panose="05000000000000000000" pitchFamily="2" charset="2"/>
              <a:buChar char="§"/>
            </a:pPr>
            <a:r>
              <a:rPr lang="es-ES" kern="0" dirty="0"/>
              <a:t>Su objeto es invertir en valores mobiliarios y activos financieros, generalmente a medio y largo plazo</a:t>
            </a:r>
          </a:p>
          <a:p>
            <a:pPr marL="742950" lvl="1" indent="-285750">
              <a:buFont typeface="Wingdings" panose="05000000000000000000" pitchFamily="2" charset="2"/>
              <a:buChar char="§"/>
            </a:pPr>
            <a:r>
              <a:rPr lang="es-ES" kern="0" dirty="0"/>
              <a:t>Administración, representación y gestión se lleva a cabo por una Sociedad Gestora de Instituciones de Inversión Colectiva (SGIIC)</a:t>
            </a:r>
          </a:p>
          <a:p>
            <a:pPr marL="742950" lvl="1" indent="-285750">
              <a:buFont typeface="Wingdings" panose="05000000000000000000" pitchFamily="2" charset="2"/>
              <a:buChar char="§"/>
            </a:pPr>
            <a:endParaRPr lang="es-ES" kern="0" dirty="0"/>
          </a:p>
          <a:p>
            <a:r>
              <a:rPr lang="es-ES" b="1" kern="0" dirty="0">
                <a:solidFill>
                  <a:schemeClr val="tx1"/>
                </a:solidFill>
              </a:rPr>
              <a:t>Fondos de Inversión en Activos del Mercado Monetario (FIAMM):</a:t>
            </a:r>
          </a:p>
          <a:p>
            <a:pPr marL="742950" lvl="1" indent="-285750">
              <a:buFont typeface="Wingdings" panose="05000000000000000000" pitchFamily="2" charset="2"/>
              <a:buChar char="§"/>
            </a:pPr>
            <a:r>
              <a:rPr lang="es-ES" kern="0" dirty="0"/>
              <a:t>Igual que los FIM, son un patrimonio (no sociedad) perteneciente a un grupo de inversores y gestionados por SGIIC</a:t>
            </a:r>
          </a:p>
          <a:p>
            <a:pPr marL="742950" lvl="1" indent="-285750">
              <a:buFont typeface="Wingdings" panose="05000000000000000000" pitchFamily="2" charset="2"/>
              <a:buChar char="§"/>
            </a:pPr>
            <a:r>
              <a:rPr lang="es-ES" kern="0" dirty="0"/>
              <a:t>Su objeto es invertir en activos financieros a corto plazo</a:t>
            </a:r>
            <a:endParaRPr lang="es-ES" dirty="0"/>
          </a:p>
        </p:txBody>
      </p:sp>
    </p:spTree>
    <p:extLst>
      <p:ext uri="{BB962C8B-B14F-4D97-AF65-F5344CB8AC3E}">
        <p14:creationId xmlns:p14="http://schemas.microsoft.com/office/powerpoint/2010/main" val="11158489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D3476AA-98D4-4219-86E8-DA2FA1D998B3}"/>
              </a:ext>
            </a:extLst>
          </p:cNvPr>
          <p:cNvSpPr>
            <a:spLocks noGrp="1"/>
          </p:cNvSpPr>
          <p:nvPr>
            <p:ph type="title"/>
          </p:nvPr>
        </p:nvSpPr>
        <p:spPr/>
        <p:txBody>
          <a:bodyPr/>
          <a:lstStyle/>
          <a:p>
            <a:r>
              <a:rPr lang="es-ES" dirty="0"/>
              <a:t>Elementos de un fondo</a:t>
            </a:r>
          </a:p>
        </p:txBody>
      </p:sp>
      <p:sp>
        <p:nvSpPr>
          <p:cNvPr id="8" name="Marcador de número de diapositiva 1">
            <a:extLst>
              <a:ext uri="{FF2B5EF4-FFF2-40B4-BE49-F238E27FC236}">
                <a16:creationId xmlns:a16="http://schemas.microsoft.com/office/drawing/2014/main" id="{AF3F848E-798E-48C2-B1F6-8850F53E5CB4}"/>
              </a:ext>
            </a:extLst>
          </p:cNvPr>
          <p:cNvSpPr>
            <a:spLocks noGrp="1"/>
          </p:cNvSpPr>
          <p:nvPr/>
        </p:nvSpPr>
        <p:spPr bwMode="auto">
          <a:xfrm>
            <a:off x="4299286" y="5317480"/>
            <a:ext cx="356954" cy="153888"/>
          </a:xfrm>
          <a:prstGeom prst="rect">
            <a:avLst/>
          </a:prstGeom>
          <a:noFill/>
          <a:ln w="9525" algn="ctr">
            <a:noFill/>
            <a:miter lim="800000"/>
            <a:headEnd/>
            <a:tailEnd/>
          </a:ln>
          <a:effectLst/>
        </p:spPr>
        <p:txBody>
          <a:bodyPr vert="horz" wrap="square" lIns="0" tIns="0" rIns="0" bIns="0" numCol="1" anchor="b" anchorCtr="0" compatLnSpc="1">
            <a:prstTxWarp prst="textNoShape">
              <a:avLst/>
            </a:prstTxWarp>
            <a:spAutoFit/>
          </a:bodyPr>
          <a:lstStyle>
            <a:defPPr>
              <a:defRPr lang="de-DE"/>
            </a:defPPr>
            <a:lvl1pPr marL="0" algn="ctr" defTabSz="914400" rtl="0" eaLnBrk="0" latinLnBrk="0" hangingPunct="0">
              <a:lnSpc>
                <a:spcPct val="100000"/>
              </a:lnSpc>
              <a:spcBef>
                <a:spcPct val="0"/>
              </a:spcBef>
              <a:buFontTx/>
              <a:buNone/>
              <a:defRPr sz="1000" b="0" kern="1200">
                <a:solidFill>
                  <a:schemeClr val="tx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Aft>
                <a:spcPct val="0"/>
              </a:spcAft>
              <a:defRPr/>
            </a:pPr>
            <a:fld id="{B77B3338-9A23-4500-9D75-285F6A9D4567}" type="slidenum">
              <a:rPr lang="de-DE" smtClean="0">
                <a:solidFill>
                  <a:srgbClr val="000000"/>
                </a:solidFill>
              </a:rPr>
              <a:pPr fontAlgn="base">
                <a:spcAft>
                  <a:spcPct val="0"/>
                </a:spcAft>
                <a:defRPr/>
              </a:pPr>
              <a:t>12</a:t>
            </a:fld>
            <a:endParaRPr lang="de-DE" dirty="0">
              <a:solidFill>
                <a:srgbClr val="000000"/>
              </a:solidFill>
            </a:endParaRPr>
          </a:p>
        </p:txBody>
      </p:sp>
      <p:sp>
        <p:nvSpPr>
          <p:cNvPr id="9" name="Rectangle 3">
            <a:extLst>
              <a:ext uri="{FF2B5EF4-FFF2-40B4-BE49-F238E27FC236}">
                <a16:creationId xmlns:a16="http://schemas.microsoft.com/office/drawing/2014/main" id="{AF3DCFB3-F0E3-48CD-AA04-35F72805180D}"/>
              </a:ext>
            </a:extLst>
          </p:cNvPr>
          <p:cNvSpPr txBox="1">
            <a:spLocks noChangeArrowheads="1"/>
          </p:cNvSpPr>
          <p:nvPr/>
        </p:nvSpPr>
        <p:spPr>
          <a:xfrm>
            <a:off x="576104" y="2710759"/>
            <a:ext cx="8174334" cy="1815882"/>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pPr>
            <a:r>
              <a:rPr lang="es-ES" sz="1400" b="0" dirty="0">
                <a:solidFill>
                  <a:schemeClr val="tx1"/>
                </a:solidFill>
              </a:rPr>
              <a:t> Son los auténticos dueños del fondo, en proporción a la aportación de cada uno respecto al total de activos del fondo:</a:t>
            </a:r>
          </a:p>
          <a:p>
            <a:pPr lvl="1">
              <a:buClrTx/>
            </a:pPr>
            <a:r>
              <a:rPr lang="es-ES" sz="1400" dirty="0">
                <a:solidFill>
                  <a:schemeClr val="tx1"/>
                </a:solidFill>
              </a:rPr>
              <a:t>Aportaciones se realizan mediante la compra de participaciones</a:t>
            </a:r>
          </a:p>
          <a:p>
            <a:pPr lvl="1">
              <a:buClrTx/>
            </a:pPr>
            <a:r>
              <a:rPr lang="es-ES" sz="1400" dirty="0">
                <a:solidFill>
                  <a:schemeClr val="tx1"/>
                </a:solidFill>
              </a:rPr>
              <a:t>Se exige un mínimo de partícipes (Ley 46/84 reguladora IIC), que son de 100 para FIM y FIAMM, a alcanzar en un año tras inscripción del fondo en la CNMV.</a:t>
            </a:r>
          </a:p>
          <a:p>
            <a:pPr lvl="1">
              <a:buClrTx/>
            </a:pPr>
            <a:r>
              <a:rPr lang="es-ES" sz="1400" dirty="0">
                <a:solidFill>
                  <a:schemeClr val="tx1"/>
                </a:solidFill>
              </a:rPr>
              <a:t>Pueden ser personas físicas o jurídicas</a:t>
            </a:r>
          </a:p>
          <a:p>
            <a:pPr lvl="1">
              <a:buClrTx/>
            </a:pPr>
            <a:endParaRPr lang="es-ES" sz="1400" dirty="0">
              <a:solidFill>
                <a:schemeClr val="tx1"/>
              </a:solidFill>
            </a:endParaRPr>
          </a:p>
          <a:p>
            <a:pPr>
              <a:buClrTx/>
            </a:pPr>
            <a:endParaRPr lang="es-ES" sz="1400" dirty="0">
              <a:solidFill>
                <a:schemeClr val="tx1"/>
              </a:solidFill>
            </a:endParaRPr>
          </a:p>
        </p:txBody>
      </p:sp>
      <p:sp>
        <p:nvSpPr>
          <p:cNvPr id="10" name="10 Rectángulo">
            <a:extLst>
              <a:ext uri="{FF2B5EF4-FFF2-40B4-BE49-F238E27FC236}">
                <a16:creationId xmlns:a16="http://schemas.microsoft.com/office/drawing/2014/main" id="{0A106C5C-1B7D-45B1-ADA4-A221C9FFB13B}"/>
              </a:ext>
            </a:extLst>
          </p:cNvPr>
          <p:cNvSpPr>
            <a:spLocks noChangeArrowheads="1"/>
          </p:cNvSpPr>
          <p:nvPr/>
        </p:nvSpPr>
        <p:spPr bwMode="auto">
          <a:xfrm>
            <a:off x="576104" y="1325055"/>
            <a:ext cx="8174334" cy="1169551"/>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4164AB"/>
              </a:buClr>
              <a:buSzPct val="75000"/>
            </a:pPr>
            <a:r>
              <a:rPr lang="es-ES" altLang="es-ES" sz="1400" b="1" dirty="0"/>
              <a:t>A) Los partícipes</a:t>
            </a:r>
          </a:p>
          <a:p>
            <a:pPr marL="285750" indent="-285750">
              <a:buClr>
                <a:srgbClr val="4164AB"/>
              </a:buClr>
              <a:buSzPct val="75000"/>
              <a:buFont typeface="Arial" panose="020B0604020202020204" pitchFamily="34" charset="0"/>
              <a:buChar char="•"/>
            </a:pPr>
            <a:endParaRPr lang="es-ES" altLang="es-ES" sz="1400" dirty="0"/>
          </a:p>
          <a:p>
            <a:pPr>
              <a:buClr>
                <a:srgbClr val="4164AB"/>
              </a:buClr>
              <a:buSzPct val="75000"/>
            </a:pPr>
            <a:r>
              <a:rPr lang="es-ES" altLang="es-ES" sz="1400" dirty="0"/>
              <a:t>Los partícipes o inversores son las personas que aportan sus ahorros al fondo de inversión y, cuando lo desean, pueden obtener su reembolso total o parcial. Son copropietarios del patrimonio del Fondo, del que les corresponde un porcentaje en función de su aportación (número de participaciones).</a:t>
            </a:r>
          </a:p>
        </p:txBody>
      </p:sp>
      <p:sp>
        <p:nvSpPr>
          <p:cNvPr id="11" name="11 Rectángulo">
            <a:extLst>
              <a:ext uri="{FF2B5EF4-FFF2-40B4-BE49-F238E27FC236}">
                <a16:creationId xmlns:a16="http://schemas.microsoft.com/office/drawing/2014/main" id="{11A77FEF-4718-496C-9605-72F6733D3252}"/>
              </a:ext>
            </a:extLst>
          </p:cNvPr>
          <p:cNvSpPr>
            <a:spLocks noChangeArrowheads="1"/>
          </p:cNvSpPr>
          <p:nvPr/>
        </p:nvSpPr>
        <p:spPr bwMode="auto">
          <a:xfrm>
            <a:off x="569073" y="4470569"/>
            <a:ext cx="8174334" cy="1169551"/>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4164AB"/>
              </a:buClr>
              <a:buSzPct val="75000"/>
            </a:pPr>
            <a:r>
              <a:rPr lang="es-ES" altLang="es-ES" sz="1400" b="1" dirty="0"/>
              <a:t>B) Las participaciones </a:t>
            </a:r>
          </a:p>
          <a:p>
            <a:pPr>
              <a:buClr>
                <a:srgbClr val="4164AB"/>
              </a:buClr>
              <a:buSzPct val="75000"/>
            </a:pPr>
            <a:endParaRPr lang="es-ES" altLang="es-ES" sz="1400" b="1" dirty="0"/>
          </a:p>
          <a:p>
            <a:pPr>
              <a:buClr>
                <a:srgbClr val="4164AB"/>
              </a:buClr>
              <a:buSzPct val="75000"/>
            </a:pPr>
            <a:r>
              <a:rPr lang="es-ES" altLang="es-ES" sz="1400" dirty="0"/>
              <a:t>Las participaciones del fondo son cada una de las partes iguales en las que se divide el patrimonio del un fondo de inversión, es decir, son las aportaciones unitarias de cada uno de los inversores. Todas las participaciones tienen los mismos derechos y valen lo mismo.</a:t>
            </a:r>
          </a:p>
        </p:txBody>
      </p:sp>
    </p:spTree>
    <p:extLst>
      <p:ext uri="{BB962C8B-B14F-4D97-AF65-F5344CB8AC3E}">
        <p14:creationId xmlns:p14="http://schemas.microsoft.com/office/powerpoint/2010/main" val="31813606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65D10EA-ACED-4649-854A-3AFE4BFF774B}"/>
              </a:ext>
            </a:extLst>
          </p:cNvPr>
          <p:cNvSpPr>
            <a:spLocks noGrp="1"/>
          </p:cNvSpPr>
          <p:nvPr>
            <p:ph type="title"/>
          </p:nvPr>
        </p:nvSpPr>
        <p:spPr/>
        <p:txBody>
          <a:bodyPr/>
          <a:lstStyle/>
          <a:p>
            <a:r>
              <a:rPr lang="es-ES" dirty="0"/>
              <a:t>Elementos de un fondo</a:t>
            </a:r>
          </a:p>
        </p:txBody>
      </p:sp>
      <p:sp>
        <p:nvSpPr>
          <p:cNvPr id="8" name="Rectangle 3">
            <a:extLst>
              <a:ext uri="{FF2B5EF4-FFF2-40B4-BE49-F238E27FC236}">
                <a16:creationId xmlns:a16="http://schemas.microsoft.com/office/drawing/2014/main" id="{476E3FD3-3018-4134-9A51-6FBEB4287584}"/>
              </a:ext>
            </a:extLst>
          </p:cNvPr>
          <p:cNvSpPr txBox="1">
            <a:spLocks noChangeArrowheads="1"/>
          </p:cNvSpPr>
          <p:nvPr/>
        </p:nvSpPr>
        <p:spPr>
          <a:xfrm>
            <a:off x="554807" y="2592015"/>
            <a:ext cx="7416178" cy="1169551"/>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pPr>
            <a:r>
              <a:rPr lang="es-ES" sz="1400" dirty="0">
                <a:solidFill>
                  <a:schemeClr val="tx1"/>
                </a:solidFill>
              </a:rPr>
              <a:t>Responsable de la custodia de los valores del fondo</a:t>
            </a:r>
          </a:p>
          <a:p>
            <a:pPr>
              <a:buClrTx/>
            </a:pPr>
            <a:r>
              <a:rPr lang="es-ES" sz="1400" dirty="0">
                <a:solidFill>
                  <a:schemeClr val="tx1"/>
                </a:solidFill>
              </a:rPr>
              <a:t>Esta responsabilidad persiste aunque confíe a un tercero la administración de todo o parte de los valores custodiados</a:t>
            </a:r>
          </a:p>
          <a:p>
            <a:pPr>
              <a:buClrTx/>
            </a:pPr>
            <a:r>
              <a:rPr lang="es-ES" sz="1400" dirty="0">
                <a:solidFill>
                  <a:schemeClr val="tx1"/>
                </a:solidFill>
              </a:rPr>
              <a:t>Puede ser un banco, una caja de ahorros o una agencia del mercado de valores</a:t>
            </a:r>
          </a:p>
          <a:p>
            <a:pPr>
              <a:buClrTx/>
            </a:pPr>
            <a:r>
              <a:rPr lang="es-ES" sz="1400" dirty="0">
                <a:solidFill>
                  <a:schemeClr val="tx1"/>
                </a:solidFill>
              </a:rPr>
              <a:t>A través de la entidad depositaria se efectúan las suscripciones y los reembolsos</a:t>
            </a:r>
          </a:p>
        </p:txBody>
      </p:sp>
      <p:sp>
        <p:nvSpPr>
          <p:cNvPr id="9" name="13 Rectángulo">
            <a:extLst>
              <a:ext uri="{FF2B5EF4-FFF2-40B4-BE49-F238E27FC236}">
                <a16:creationId xmlns:a16="http://schemas.microsoft.com/office/drawing/2014/main" id="{17D26171-5AB9-454B-BD40-98C21A5046A5}"/>
              </a:ext>
            </a:extLst>
          </p:cNvPr>
          <p:cNvSpPr>
            <a:spLocks noChangeArrowheads="1"/>
          </p:cNvSpPr>
          <p:nvPr/>
        </p:nvSpPr>
        <p:spPr bwMode="auto">
          <a:xfrm>
            <a:off x="558175" y="1207602"/>
            <a:ext cx="7416178" cy="1261884"/>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4164AB"/>
              </a:buClr>
              <a:buSzPct val="75000"/>
            </a:pPr>
            <a:r>
              <a:rPr lang="es-ES" sz="1400" b="1" dirty="0"/>
              <a:t>C) Entidad depositaria:</a:t>
            </a:r>
          </a:p>
          <a:p>
            <a:pPr>
              <a:buClr>
                <a:srgbClr val="4164AB"/>
              </a:buClr>
              <a:buSzPct val="75000"/>
            </a:pPr>
            <a:endParaRPr lang="es-ES" sz="1400" b="1" dirty="0"/>
          </a:p>
          <a:p>
            <a:pPr>
              <a:buClr>
                <a:srgbClr val="4164AB"/>
              </a:buClr>
              <a:buSzPct val="75000"/>
            </a:pPr>
            <a:endParaRPr lang="es-ES" sz="600" b="1" dirty="0"/>
          </a:p>
          <a:p>
            <a:pPr>
              <a:buClr>
                <a:srgbClr val="4164AB"/>
              </a:buClr>
              <a:buSzPct val="75000"/>
            </a:pPr>
            <a:r>
              <a:rPr lang="es-ES" sz="1400" dirty="0"/>
              <a:t>Puede ser cualquier Caja de Ahorros, Banco, Sociedad o Agencia de Valores o Cooperativa de Crédito debidamente inscrita en los registros especiales de la CNMV. Su función básica es la custodia de los valores.</a:t>
            </a:r>
          </a:p>
        </p:txBody>
      </p:sp>
      <p:sp>
        <p:nvSpPr>
          <p:cNvPr id="10" name="Rectangle 1027">
            <a:extLst>
              <a:ext uri="{FF2B5EF4-FFF2-40B4-BE49-F238E27FC236}">
                <a16:creationId xmlns:a16="http://schemas.microsoft.com/office/drawing/2014/main" id="{FE827862-FF9D-4F9B-9E1C-574B4E80C884}"/>
              </a:ext>
            </a:extLst>
          </p:cNvPr>
          <p:cNvSpPr txBox="1">
            <a:spLocks noChangeArrowheads="1"/>
          </p:cNvSpPr>
          <p:nvPr/>
        </p:nvSpPr>
        <p:spPr>
          <a:xfrm>
            <a:off x="554807" y="3888159"/>
            <a:ext cx="7416178" cy="1600438"/>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pPr>
            <a:r>
              <a:rPr lang="es-ES" sz="1400" dirty="0">
                <a:solidFill>
                  <a:schemeClr val="tx1"/>
                </a:solidFill>
              </a:rPr>
              <a:t>Funciones de la Entidad Depositaria:</a:t>
            </a:r>
          </a:p>
          <a:p>
            <a:pPr lvl="1">
              <a:buClrTx/>
            </a:pPr>
            <a:r>
              <a:rPr lang="es-ES" sz="1400" dirty="0">
                <a:solidFill>
                  <a:schemeClr val="tx1"/>
                </a:solidFill>
              </a:rPr>
              <a:t>Cumplimenta las operaciones de compra y venta de valores</a:t>
            </a:r>
          </a:p>
          <a:p>
            <a:pPr lvl="1">
              <a:buClrTx/>
            </a:pPr>
            <a:r>
              <a:rPr lang="es-ES" sz="1400" dirty="0">
                <a:solidFill>
                  <a:schemeClr val="tx1"/>
                </a:solidFill>
              </a:rPr>
              <a:t>Cobra los intereses devengados por las mismas</a:t>
            </a:r>
          </a:p>
          <a:p>
            <a:pPr lvl="1">
              <a:buClrTx/>
            </a:pPr>
            <a:r>
              <a:rPr lang="es-ES" sz="1400" dirty="0">
                <a:solidFill>
                  <a:schemeClr val="tx1"/>
                </a:solidFill>
              </a:rPr>
              <a:t>Vigila y supervisa a la entidad gestora, comprobando la calidad y suficiencia de la información remitida a la CNMV</a:t>
            </a:r>
          </a:p>
          <a:p>
            <a:pPr lvl="1">
              <a:buClrTx/>
            </a:pPr>
            <a:r>
              <a:rPr lang="es-ES" sz="1400" dirty="0">
                <a:solidFill>
                  <a:schemeClr val="tx1"/>
                </a:solidFill>
              </a:rPr>
              <a:t>Emite, junto con la entidad gestora, los certificados de participación en el fondo</a:t>
            </a:r>
          </a:p>
          <a:p>
            <a:pPr lvl="1">
              <a:buClrTx/>
            </a:pPr>
            <a:r>
              <a:rPr lang="es-ES" sz="1400" dirty="0">
                <a:solidFill>
                  <a:schemeClr val="tx1"/>
                </a:solidFill>
              </a:rPr>
              <a:t>Hace efectivos los reembolsos ordenados por la entidad gestora</a:t>
            </a:r>
          </a:p>
        </p:txBody>
      </p:sp>
    </p:spTree>
    <p:extLst>
      <p:ext uri="{BB962C8B-B14F-4D97-AF65-F5344CB8AC3E}">
        <p14:creationId xmlns:p14="http://schemas.microsoft.com/office/powerpoint/2010/main" val="28438214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7F659E-8647-4811-85C9-FE5D1C2ADB21}"/>
              </a:ext>
            </a:extLst>
          </p:cNvPr>
          <p:cNvSpPr>
            <a:spLocks noGrp="1"/>
          </p:cNvSpPr>
          <p:nvPr>
            <p:ph type="ctrTitle"/>
          </p:nvPr>
        </p:nvSpPr>
        <p:spPr>
          <a:xfrm>
            <a:off x="1584573" y="2375991"/>
            <a:ext cx="2880000" cy="1294172"/>
          </a:xfrm>
        </p:spPr>
        <p:txBody>
          <a:bodyPr>
            <a:normAutofit/>
          </a:bodyPr>
          <a:lstStyle/>
          <a:p>
            <a:r>
              <a:rPr lang="es-ES" sz="3200" dirty="0"/>
              <a:t>Iniciación a la inversión</a:t>
            </a:r>
          </a:p>
        </p:txBody>
      </p:sp>
    </p:spTree>
    <p:extLst>
      <p:ext uri="{BB962C8B-B14F-4D97-AF65-F5344CB8AC3E}">
        <p14:creationId xmlns:p14="http://schemas.microsoft.com/office/powerpoint/2010/main" val="4080910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71C5EEB-F4F9-4EF2-B94B-C1C2630953DB}"/>
              </a:ext>
            </a:extLst>
          </p:cNvPr>
          <p:cNvSpPr>
            <a:spLocks noGrp="1"/>
          </p:cNvSpPr>
          <p:nvPr>
            <p:ph type="title"/>
          </p:nvPr>
        </p:nvSpPr>
        <p:spPr/>
        <p:txBody>
          <a:bodyPr/>
          <a:lstStyle/>
          <a:p>
            <a:r>
              <a:rPr lang="es-ES" dirty="0"/>
              <a:t>Elementos de un fondo</a:t>
            </a:r>
          </a:p>
        </p:txBody>
      </p:sp>
      <p:sp>
        <p:nvSpPr>
          <p:cNvPr id="4" name="Rectangle 3">
            <a:extLst>
              <a:ext uri="{FF2B5EF4-FFF2-40B4-BE49-F238E27FC236}">
                <a16:creationId xmlns:a16="http://schemas.microsoft.com/office/drawing/2014/main" id="{5B0825DC-9212-48BA-B9D8-5E303F344EBE}"/>
              </a:ext>
            </a:extLst>
          </p:cNvPr>
          <p:cNvSpPr txBox="1">
            <a:spLocks noChangeArrowheads="1"/>
          </p:cNvSpPr>
          <p:nvPr/>
        </p:nvSpPr>
        <p:spPr>
          <a:xfrm>
            <a:off x="576103" y="2342311"/>
            <a:ext cx="7416179" cy="954107"/>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pPr>
            <a:r>
              <a:rPr lang="es-ES" sz="1400" dirty="0">
                <a:solidFill>
                  <a:schemeClr val="tx1"/>
                </a:solidFill>
              </a:rPr>
              <a:t>Es responsable de su marcha ante los partícipes.</a:t>
            </a:r>
          </a:p>
          <a:p>
            <a:pPr>
              <a:buClrTx/>
            </a:pPr>
            <a:r>
              <a:rPr lang="es-ES" sz="1400" dirty="0">
                <a:solidFill>
                  <a:schemeClr val="tx1"/>
                </a:solidFill>
              </a:rPr>
              <a:t>Deben ser Sociedades Anónimas, con un capital social mínimo de 300.506,05 €</a:t>
            </a:r>
          </a:p>
          <a:p>
            <a:pPr>
              <a:buClrTx/>
            </a:pPr>
            <a:r>
              <a:rPr lang="es-ES" sz="1400" dirty="0">
                <a:solidFill>
                  <a:schemeClr val="tx1"/>
                </a:solidFill>
              </a:rPr>
              <a:t>Inscritas en Registro de Sociedades Gestoras de la CNMV</a:t>
            </a:r>
          </a:p>
          <a:p>
            <a:pPr>
              <a:buClrTx/>
            </a:pPr>
            <a:r>
              <a:rPr lang="es-ES" sz="1400" dirty="0">
                <a:solidFill>
                  <a:schemeClr val="tx1"/>
                </a:solidFill>
              </a:rPr>
              <a:t>A continuación de su denominación debe constar “SGIIC“</a:t>
            </a:r>
          </a:p>
        </p:txBody>
      </p:sp>
      <p:sp>
        <p:nvSpPr>
          <p:cNvPr id="5" name="3 Rectángulo">
            <a:extLst>
              <a:ext uri="{FF2B5EF4-FFF2-40B4-BE49-F238E27FC236}">
                <a16:creationId xmlns:a16="http://schemas.microsoft.com/office/drawing/2014/main" id="{888C5931-AAC7-4CDA-BAF9-1F05D10AF448}"/>
              </a:ext>
            </a:extLst>
          </p:cNvPr>
          <p:cNvSpPr>
            <a:spLocks noChangeArrowheads="1"/>
          </p:cNvSpPr>
          <p:nvPr/>
        </p:nvSpPr>
        <p:spPr bwMode="auto">
          <a:xfrm>
            <a:off x="576104" y="1295871"/>
            <a:ext cx="7416178" cy="1046440"/>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4164AB"/>
              </a:buClr>
              <a:buSzPct val="75000"/>
            </a:pPr>
            <a:r>
              <a:rPr lang="es-ES" altLang="es-ES" sz="1400" b="1" dirty="0"/>
              <a:t>D) La sociedad gestora de instituciones de inversión colectiva (SGIIC) </a:t>
            </a:r>
          </a:p>
          <a:p>
            <a:pPr>
              <a:buClr>
                <a:srgbClr val="4164AB"/>
              </a:buClr>
              <a:buSzPct val="75000"/>
            </a:pPr>
            <a:endParaRPr lang="es-ES" altLang="es-ES" sz="1400" b="1" dirty="0"/>
          </a:p>
          <a:p>
            <a:pPr>
              <a:buClr>
                <a:srgbClr val="4164AB"/>
              </a:buClr>
              <a:buSzPct val="75000"/>
            </a:pPr>
            <a:endParaRPr lang="es-ES" altLang="es-ES" sz="600" b="1" dirty="0"/>
          </a:p>
          <a:p>
            <a:pPr>
              <a:buClr>
                <a:srgbClr val="4164AB"/>
              </a:buClr>
              <a:buSzPct val="75000"/>
            </a:pPr>
            <a:r>
              <a:rPr lang="es-ES" altLang="es-ES" sz="1400" dirty="0"/>
              <a:t>Es la que emite, gestiona y administra el fondo y sobre todo, decide cual es la política de inversiones a seguir.</a:t>
            </a:r>
          </a:p>
        </p:txBody>
      </p:sp>
      <p:sp>
        <p:nvSpPr>
          <p:cNvPr id="6" name="Rectangle 3">
            <a:extLst>
              <a:ext uri="{FF2B5EF4-FFF2-40B4-BE49-F238E27FC236}">
                <a16:creationId xmlns:a16="http://schemas.microsoft.com/office/drawing/2014/main" id="{DEE73362-A028-4CF4-9B50-6D4FE96DD16E}"/>
              </a:ext>
            </a:extLst>
          </p:cNvPr>
          <p:cNvSpPr txBox="1">
            <a:spLocks noChangeArrowheads="1"/>
          </p:cNvSpPr>
          <p:nvPr/>
        </p:nvSpPr>
        <p:spPr>
          <a:xfrm>
            <a:off x="576103" y="3460539"/>
            <a:ext cx="7416179" cy="1815882"/>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Tx/>
            </a:pPr>
            <a:r>
              <a:rPr lang="es-ES" sz="1400" dirty="0">
                <a:solidFill>
                  <a:schemeClr val="tx1"/>
                </a:solidFill>
              </a:rPr>
              <a:t>Funciones de la Sociedad Gestora (SGIIC):</a:t>
            </a:r>
          </a:p>
          <a:p>
            <a:pPr lvl="1">
              <a:buClrTx/>
            </a:pPr>
            <a:r>
              <a:rPr lang="es-ES" sz="1400" dirty="0">
                <a:solidFill>
                  <a:schemeClr val="tx1"/>
                </a:solidFill>
              </a:rPr>
              <a:t>Decide la política de inversiones del fondo</a:t>
            </a:r>
          </a:p>
          <a:p>
            <a:pPr lvl="1">
              <a:buClrTx/>
            </a:pPr>
            <a:r>
              <a:rPr lang="es-ES" sz="1400" dirty="0">
                <a:solidFill>
                  <a:schemeClr val="tx1"/>
                </a:solidFill>
              </a:rPr>
              <a:t>Compone y administra la cartera del fondo</a:t>
            </a:r>
          </a:p>
          <a:p>
            <a:pPr lvl="1">
              <a:buClrTx/>
            </a:pPr>
            <a:r>
              <a:rPr lang="es-ES" sz="1400" dirty="0">
                <a:solidFill>
                  <a:schemeClr val="tx1"/>
                </a:solidFill>
              </a:rPr>
              <a:t>Lleva la contabilidad del fondo y calcula diariamente su valor</a:t>
            </a:r>
          </a:p>
          <a:p>
            <a:pPr lvl="1">
              <a:buClrTx/>
            </a:pPr>
            <a:r>
              <a:rPr lang="es-ES" sz="1400" dirty="0">
                <a:solidFill>
                  <a:schemeClr val="tx1"/>
                </a:solidFill>
              </a:rPr>
              <a:t>Emite, junto con la entidad depositaria, los certificados de </a:t>
            </a:r>
          </a:p>
          <a:p>
            <a:pPr lvl="1">
              <a:buClrTx/>
            </a:pPr>
            <a:r>
              <a:rPr lang="es-ES" sz="1400" dirty="0">
                <a:solidFill>
                  <a:schemeClr val="tx1"/>
                </a:solidFill>
              </a:rPr>
              <a:t>Efectúa el reembolso de las participaciones</a:t>
            </a:r>
          </a:p>
          <a:p>
            <a:pPr lvl="1">
              <a:buClrTx/>
            </a:pPr>
            <a:r>
              <a:rPr lang="es-ES" sz="1400" dirty="0">
                <a:solidFill>
                  <a:schemeClr val="tx1"/>
                </a:solidFill>
              </a:rPr>
              <a:t>Representa al fondo y es responsable de éste ante la CNMV. A cambio de estos servicios percibe una comisión de gestión</a:t>
            </a:r>
          </a:p>
        </p:txBody>
      </p:sp>
    </p:spTree>
    <p:extLst>
      <p:ext uri="{BB962C8B-B14F-4D97-AF65-F5344CB8AC3E}">
        <p14:creationId xmlns:p14="http://schemas.microsoft.com/office/powerpoint/2010/main" val="34340190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CFA1A52-72E6-4363-8B61-957FCD222AD7}"/>
              </a:ext>
            </a:extLst>
          </p:cNvPr>
          <p:cNvSpPr>
            <a:spLocks noGrp="1"/>
          </p:cNvSpPr>
          <p:nvPr>
            <p:ph type="title"/>
          </p:nvPr>
        </p:nvSpPr>
        <p:spPr/>
        <p:txBody>
          <a:bodyPr/>
          <a:lstStyle/>
          <a:p>
            <a:r>
              <a:rPr lang="es-ES" dirty="0"/>
              <a:t>Clases de fondos</a:t>
            </a:r>
          </a:p>
        </p:txBody>
      </p:sp>
      <p:sp>
        <p:nvSpPr>
          <p:cNvPr id="4" name="Forma libre 3">
            <a:extLst>
              <a:ext uri="{FF2B5EF4-FFF2-40B4-BE49-F238E27FC236}">
                <a16:creationId xmlns:a16="http://schemas.microsoft.com/office/drawing/2014/main" id="{EFE8418A-E373-4B09-8AB1-D7F1C1ADAFDB}"/>
              </a:ext>
            </a:extLst>
          </p:cNvPr>
          <p:cNvSpPr/>
          <p:nvPr/>
        </p:nvSpPr>
        <p:spPr>
          <a:xfrm>
            <a:off x="930713" y="3325776"/>
            <a:ext cx="1550562" cy="77528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shade val="80000"/>
              <a:hueOff val="0"/>
              <a:satOff val="0"/>
              <a:lumOff val="0"/>
              <a:alphaOff val="0"/>
            </a:schemeClr>
          </a:fillRef>
          <a:effectRef idx="3">
            <a:schemeClr val="accent2">
              <a:shade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Activos financieros</a:t>
            </a:r>
            <a:endParaRPr lang="es-ES" sz="1200" kern="1200" dirty="0"/>
          </a:p>
        </p:txBody>
      </p:sp>
      <p:sp>
        <p:nvSpPr>
          <p:cNvPr id="5" name="Forma libre 4">
            <a:extLst>
              <a:ext uri="{FF2B5EF4-FFF2-40B4-BE49-F238E27FC236}">
                <a16:creationId xmlns:a16="http://schemas.microsoft.com/office/drawing/2014/main" id="{77B06EC4-5D6D-4B57-A63D-3E52B43F9065}"/>
              </a:ext>
            </a:extLst>
          </p:cNvPr>
          <p:cNvSpPr/>
          <p:nvPr/>
        </p:nvSpPr>
        <p:spPr>
          <a:xfrm rot="18520440">
            <a:off x="2295120" y="3306593"/>
            <a:ext cx="992537" cy="38759"/>
          </a:xfrm>
          <a:custGeom>
            <a:avLst/>
            <a:gdLst>
              <a:gd name="connsiteX0" fmla="*/ 0 w 992537"/>
              <a:gd name="connsiteY0" fmla="*/ 19379 h 38759"/>
              <a:gd name="connsiteX1" fmla="*/ 992537 w 992537"/>
              <a:gd name="connsiteY1" fmla="*/ 19379 h 38759"/>
            </a:gdLst>
            <a:ahLst/>
            <a:cxnLst>
              <a:cxn ang="0">
                <a:pos x="connsiteX0" y="connsiteY0"/>
              </a:cxn>
              <a:cxn ang="0">
                <a:pos x="connsiteX1" y="connsiteY1"/>
              </a:cxn>
            </a:cxnLst>
            <a:rect l="l" t="t" r="r" b="b"/>
            <a:pathLst>
              <a:path w="992537" h="38759">
                <a:moveTo>
                  <a:pt x="0" y="19379"/>
                </a:moveTo>
                <a:lnTo>
                  <a:pt x="992537" y="19379"/>
                </a:lnTo>
              </a:path>
            </a:pathLst>
          </a:custGeom>
          <a:noFill/>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txBody>
          <a:bodyPr spcFirstLastPara="0" vert="horz" wrap="square" lIns="484155" tIns="-5434" rIns="484156" bIns="-5433"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6" name="Forma libre 5">
            <a:extLst>
              <a:ext uri="{FF2B5EF4-FFF2-40B4-BE49-F238E27FC236}">
                <a16:creationId xmlns:a16="http://schemas.microsoft.com/office/drawing/2014/main" id="{FBB96F45-3926-4FDC-B8E9-743F8F2C6667}"/>
              </a:ext>
            </a:extLst>
          </p:cNvPr>
          <p:cNvSpPr/>
          <p:nvPr/>
        </p:nvSpPr>
        <p:spPr>
          <a:xfrm>
            <a:off x="3101501" y="2550888"/>
            <a:ext cx="1550562" cy="77528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99000"/>
              <a:hueOff val="0"/>
              <a:satOff val="0"/>
              <a:lumOff val="0"/>
              <a:alphaOff val="0"/>
            </a:schemeClr>
          </a:fillRef>
          <a:effectRef idx="3">
            <a:schemeClr val="accent2">
              <a:tint val="99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Renta Fija</a:t>
            </a:r>
            <a:endParaRPr lang="es-ES" sz="1200" kern="1200" dirty="0"/>
          </a:p>
        </p:txBody>
      </p:sp>
      <p:sp>
        <p:nvSpPr>
          <p:cNvPr id="7" name="Forma libre 6">
            <a:extLst>
              <a:ext uri="{FF2B5EF4-FFF2-40B4-BE49-F238E27FC236}">
                <a16:creationId xmlns:a16="http://schemas.microsoft.com/office/drawing/2014/main" id="{DBA7291D-0CE3-45B2-B2BC-F0396CD61B20}"/>
              </a:ext>
            </a:extLst>
          </p:cNvPr>
          <p:cNvSpPr/>
          <p:nvPr/>
        </p:nvSpPr>
        <p:spPr>
          <a:xfrm rot="18832208">
            <a:off x="4514683" y="2596517"/>
            <a:ext cx="895064" cy="38759"/>
          </a:xfrm>
          <a:custGeom>
            <a:avLst/>
            <a:gdLst>
              <a:gd name="connsiteX0" fmla="*/ 0 w 895064"/>
              <a:gd name="connsiteY0" fmla="*/ 19379 h 38759"/>
              <a:gd name="connsiteX1" fmla="*/ 895064 w 895064"/>
              <a:gd name="connsiteY1" fmla="*/ 19379 h 38759"/>
            </a:gdLst>
            <a:ahLst/>
            <a:cxnLst>
              <a:cxn ang="0">
                <a:pos x="connsiteX0" y="connsiteY0"/>
              </a:cxn>
              <a:cxn ang="0">
                <a:pos x="connsiteX1" y="connsiteY1"/>
              </a:cxn>
            </a:cxnLst>
            <a:rect l="l" t="t" r="r" b="b"/>
            <a:pathLst>
              <a:path w="895064" h="38759">
                <a:moveTo>
                  <a:pt x="0" y="19379"/>
                </a:moveTo>
                <a:lnTo>
                  <a:pt x="895064" y="19379"/>
                </a:lnTo>
              </a:path>
            </a:pathLst>
          </a:custGeom>
          <a:noFill/>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txBody>
          <a:bodyPr spcFirstLastPara="0" vert="horz" wrap="square" lIns="437855" tIns="-2997" rIns="437855" bIns="-2998"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8" name="Forma libre 7">
            <a:extLst>
              <a:ext uri="{FF2B5EF4-FFF2-40B4-BE49-F238E27FC236}">
                <a16:creationId xmlns:a16="http://schemas.microsoft.com/office/drawing/2014/main" id="{DDFDDFD8-5B49-4C90-A6C8-6FF7B3AA4F37}"/>
              </a:ext>
            </a:extLst>
          </p:cNvPr>
          <p:cNvSpPr/>
          <p:nvPr/>
        </p:nvSpPr>
        <p:spPr>
          <a:xfrm>
            <a:off x="5272367" y="1905625"/>
            <a:ext cx="1550562" cy="77528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80000"/>
              <a:hueOff val="0"/>
              <a:satOff val="0"/>
              <a:lumOff val="0"/>
              <a:alphaOff val="0"/>
            </a:schemeClr>
          </a:fillRef>
          <a:effectRef idx="3">
            <a:schemeClr val="accent2">
              <a:tint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Pública</a:t>
            </a:r>
            <a:endParaRPr lang="es-ES" sz="1200" kern="1200" dirty="0"/>
          </a:p>
        </p:txBody>
      </p:sp>
      <p:sp>
        <p:nvSpPr>
          <p:cNvPr id="9" name="Forma libre 8">
            <a:extLst>
              <a:ext uri="{FF2B5EF4-FFF2-40B4-BE49-F238E27FC236}">
                <a16:creationId xmlns:a16="http://schemas.microsoft.com/office/drawing/2014/main" id="{A6BE5148-7FFC-4EE1-B001-62704300314C}"/>
              </a:ext>
            </a:extLst>
          </p:cNvPr>
          <p:cNvSpPr/>
          <p:nvPr/>
        </p:nvSpPr>
        <p:spPr>
          <a:xfrm rot="19435732">
            <a:off x="6749385" y="2048015"/>
            <a:ext cx="767237" cy="38759"/>
          </a:xfrm>
          <a:custGeom>
            <a:avLst/>
            <a:gdLst>
              <a:gd name="connsiteX0" fmla="*/ 0 w 767237"/>
              <a:gd name="connsiteY0" fmla="*/ 19379 h 38759"/>
              <a:gd name="connsiteX1" fmla="*/ 767237 w 767237"/>
              <a:gd name="connsiteY1" fmla="*/ 19379 h 38759"/>
            </a:gdLst>
            <a:ahLst/>
            <a:cxnLst>
              <a:cxn ang="0">
                <a:pos x="connsiteX0" y="connsiteY0"/>
              </a:cxn>
              <a:cxn ang="0">
                <a:pos x="connsiteX1" y="connsiteY1"/>
              </a:cxn>
            </a:cxnLst>
            <a:rect l="l" t="t" r="r" b="b"/>
            <a:pathLst>
              <a:path w="767237" h="38759">
                <a:moveTo>
                  <a:pt x="0" y="19379"/>
                </a:moveTo>
                <a:lnTo>
                  <a:pt x="767237"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7136" tIns="198" rIns="377139" bIns="199"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10" name="Forma libre 9">
            <a:extLst>
              <a:ext uri="{FF2B5EF4-FFF2-40B4-BE49-F238E27FC236}">
                <a16:creationId xmlns:a16="http://schemas.microsoft.com/office/drawing/2014/main" id="{9701B655-3AEF-40B6-8AD8-680A0CD978D4}"/>
              </a:ext>
            </a:extLst>
          </p:cNvPr>
          <p:cNvSpPr/>
          <p:nvPr/>
        </p:nvSpPr>
        <p:spPr>
          <a:xfrm>
            <a:off x="7443077" y="1680270"/>
            <a:ext cx="1550562" cy="322509"/>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Letras</a:t>
            </a:r>
            <a:endParaRPr lang="es-ES" sz="1200" kern="1200" dirty="0"/>
          </a:p>
        </p:txBody>
      </p:sp>
      <p:sp>
        <p:nvSpPr>
          <p:cNvPr id="11" name="Forma libre 10">
            <a:extLst>
              <a:ext uri="{FF2B5EF4-FFF2-40B4-BE49-F238E27FC236}">
                <a16:creationId xmlns:a16="http://schemas.microsoft.com/office/drawing/2014/main" id="{6F68E5E7-9CAD-4A91-A278-8BE97616F3C0}"/>
              </a:ext>
            </a:extLst>
          </p:cNvPr>
          <p:cNvSpPr/>
          <p:nvPr/>
        </p:nvSpPr>
        <p:spPr>
          <a:xfrm rot="21528281">
            <a:off x="6822862" y="2267416"/>
            <a:ext cx="620282" cy="38759"/>
          </a:xfrm>
          <a:custGeom>
            <a:avLst/>
            <a:gdLst>
              <a:gd name="connsiteX0" fmla="*/ 0 w 620282"/>
              <a:gd name="connsiteY0" fmla="*/ 19379 h 38759"/>
              <a:gd name="connsiteX1" fmla="*/ 620282 w 620282"/>
              <a:gd name="connsiteY1" fmla="*/ 19379 h 38759"/>
            </a:gdLst>
            <a:ahLst/>
            <a:cxnLst>
              <a:cxn ang="0">
                <a:pos x="connsiteX0" y="connsiteY0"/>
              </a:cxn>
              <a:cxn ang="0">
                <a:pos x="connsiteX1" y="connsiteY1"/>
              </a:cxn>
            </a:cxnLst>
            <a:rect l="l" t="t" r="r" b="b"/>
            <a:pathLst>
              <a:path w="620282" h="38759">
                <a:moveTo>
                  <a:pt x="0" y="19379"/>
                </a:moveTo>
                <a:lnTo>
                  <a:pt x="620282"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07333" tIns="3872" rIns="307334" bIns="3872"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12" name="Forma libre 11">
            <a:extLst>
              <a:ext uri="{FF2B5EF4-FFF2-40B4-BE49-F238E27FC236}">
                <a16:creationId xmlns:a16="http://schemas.microsoft.com/office/drawing/2014/main" id="{1D9F8174-FAE6-475A-88DA-5BB390A0D72F}"/>
              </a:ext>
            </a:extLst>
          </p:cNvPr>
          <p:cNvSpPr/>
          <p:nvPr/>
        </p:nvSpPr>
        <p:spPr>
          <a:xfrm>
            <a:off x="7443077" y="2119071"/>
            <a:ext cx="1550562" cy="322509"/>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Bonos</a:t>
            </a:r>
            <a:endParaRPr lang="es-ES" sz="1200" kern="1200" dirty="0"/>
          </a:p>
        </p:txBody>
      </p:sp>
      <p:sp>
        <p:nvSpPr>
          <p:cNvPr id="13" name="Forma libre 12">
            <a:extLst>
              <a:ext uri="{FF2B5EF4-FFF2-40B4-BE49-F238E27FC236}">
                <a16:creationId xmlns:a16="http://schemas.microsoft.com/office/drawing/2014/main" id="{57BEA559-B80F-45FC-898A-9CE557785AF4}"/>
              </a:ext>
            </a:extLst>
          </p:cNvPr>
          <p:cNvSpPr/>
          <p:nvPr/>
        </p:nvSpPr>
        <p:spPr>
          <a:xfrm rot="2068668">
            <a:off x="6756858" y="2486817"/>
            <a:ext cx="752290" cy="38759"/>
          </a:xfrm>
          <a:custGeom>
            <a:avLst/>
            <a:gdLst>
              <a:gd name="connsiteX0" fmla="*/ 0 w 752290"/>
              <a:gd name="connsiteY0" fmla="*/ 19379 h 38759"/>
              <a:gd name="connsiteX1" fmla="*/ 752290 w 752290"/>
              <a:gd name="connsiteY1" fmla="*/ 19379 h 38759"/>
            </a:gdLst>
            <a:ahLst/>
            <a:cxnLst>
              <a:cxn ang="0">
                <a:pos x="connsiteX0" y="connsiteY0"/>
              </a:cxn>
              <a:cxn ang="0">
                <a:pos x="connsiteX1" y="connsiteY1"/>
              </a:cxn>
            </a:cxnLst>
            <a:rect l="l" t="t" r="r" b="b"/>
            <a:pathLst>
              <a:path w="752290" h="38759">
                <a:moveTo>
                  <a:pt x="0" y="19379"/>
                </a:moveTo>
                <a:lnTo>
                  <a:pt x="752290"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0037" tIns="572" rIns="370038" bIns="573"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14" name="Forma libre 13">
            <a:extLst>
              <a:ext uri="{FF2B5EF4-FFF2-40B4-BE49-F238E27FC236}">
                <a16:creationId xmlns:a16="http://schemas.microsoft.com/office/drawing/2014/main" id="{F99BFDB2-E30E-4574-9A94-F9C69D89D3A4}"/>
              </a:ext>
            </a:extLst>
          </p:cNvPr>
          <p:cNvSpPr/>
          <p:nvPr/>
        </p:nvSpPr>
        <p:spPr>
          <a:xfrm>
            <a:off x="7443077" y="2557873"/>
            <a:ext cx="1550562" cy="322509"/>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Obligaciones</a:t>
            </a:r>
            <a:endParaRPr lang="es-ES" sz="1200" kern="1200" dirty="0"/>
          </a:p>
        </p:txBody>
      </p:sp>
      <p:sp>
        <p:nvSpPr>
          <p:cNvPr id="15" name="Forma libre 14">
            <a:extLst>
              <a:ext uri="{FF2B5EF4-FFF2-40B4-BE49-F238E27FC236}">
                <a16:creationId xmlns:a16="http://schemas.microsoft.com/office/drawing/2014/main" id="{220ADA74-1059-4B5F-8052-DAEF59BC8EC8}"/>
              </a:ext>
            </a:extLst>
          </p:cNvPr>
          <p:cNvSpPr/>
          <p:nvPr/>
        </p:nvSpPr>
        <p:spPr>
          <a:xfrm rot="2802092">
            <a:off x="4509985" y="3248250"/>
            <a:ext cx="904383" cy="38759"/>
          </a:xfrm>
          <a:custGeom>
            <a:avLst/>
            <a:gdLst>
              <a:gd name="connsiteX0" fmla="*/ 0 w 904383"/>
              <a:gd name="connsiteY0" fmla="*/ 19379 h 38759"/>
              <a:gd name="connsiteX1" fmla="*/ 904383 w 904383"/>
              <a:gd name="connsiteY1" fmla="*/ 19379 h 38759"/>
            </a:gdLst>
            <a:ahLst/>
            <a:cxnLst>
              <a:cxn ang="0">
                <a:pos x="connsiteX0" y="connsiteY0"/>
              </a:cxn>
              <a:cxn ang="0">
                <a:pos x="connsiteX1" y="connsiteY1"/>
              </a:cxn>
            </a:cxnLst>
            <a:rect l="l" t="t" r="r" b="b"/>
            <a:pathLst>
              <a:path w="904383" h="38759">
                <a:moveTo>
                  <a:pt x="0" y="19379"/>
                </a:moveTo>
                <a:lnTo>
                  <a:pt x="904383" y="19379"/>
                </a:lnTo>
              </a:path>
            </a:pathLst>
          </a:custGeom>
          <a:noFill/>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txBody>
          <a:bodyPr spcFirstLastPara="0" vert="horz" wrap="square" lIns="442282" tIns="-3231" rIns="442281" bIns="-3230"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16" name="Forma libre 15">
            <a:extLst>
              <a:ext uri="{FF2B5EF4-FFF2-40B4-BE49-F238E27FC236}">
                <a16:creationId xmlns:a16="http://schemas.microsoft.com/office/drawing/2014/main" id="{6DC6D2DA-9A20-4AC1-9367-0F168378975C}"/>
              </a:ext>
            </a:extLst>
          </p:cNvPr>
          <p:cNvSpPr/>
          <p:nvPr/>
        </p:nvSpPr>
        <p:spPr>
          <a:xfrm>
            <a:off x="5272289" y="3209090"/>
            <a:ext cx="1550562" cy="77528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80000"/>
              <a:hueOff val="0"/>
              <a:satOff val="0"/>
              <a:lumOff val="0"/>
              <a:alphaOff val="0"/>
            </a:schemeClr>
          </a:fillRef>
          <a:effectRef idx="3">
            <a:schemeClr val="accent2">
              <a:tint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Privada</a:t>
            </a:r>
            <a:endParaRPr lang="es-ES" sz="1200" kern="1200" dirty="0"/>
          </a:p>
        </p:txBody>
      </p:sp>
      <p:sp>
        <p:nvSpPr>
          <p:cNvPr id="17" name="Forma libre 16">
            <a:extLst>
              <a:ext uri="{FF2B5EF4-FFF2-40B4-BE49-F238E27FC236}">
                <a16:creationId xmlns:a16="http://schemas.microsoft.com/office/drawing/2014/main" id="{9E05B348-92C0-408D-B885-5B9CB12BFD85}"/>
              </a:ext>
            </a:extLst>
          </p:cNvPr>
          <p:cNvSpPr/>
          <p:nvPr/>
        </p:nvSpPr>
        <p:spPr>
          <a:xfrm rot="19483264">
            <a:off x="6753088" y="3357950"/>
            <a:ext cx="759753" cy="38759"/>
          </a:xfrm>
          <a:custGeom>
            <a:avLst/>
            <a:gdLst>
              <a:gd name="connsiteX0" fmla="*/ 0 w 759753"/>
              <a:gd name="connsiteY0" fmla="*/ 19379 h 38759"/>
              <a:gd name="connsiteX1" fmla="*/ 759753 w 759753"/>
              <a:gd name="connsiteY1" fmla="*/ 19379 h 38759"/>
            </a:gdLst>
            <a:ahLst/>
            <a:cxnLst>
              <a:cxn ang="0">
                <a:pos x="connsiteX0" y="connsiteY0"/>
              </a:cxn>
              <a:cxn ang="0">
                <a:pos x="connsiteX1" y="connsiteY1"/>
              </a:cxn>
            </a:cxnLst>
            <a:rect l="l" t="t" r="r" b="b"/>
            <a:pathLst>
              <a:path w="759753" h="38759">
                <a:moveTo>
                  <a:pt x="0" y="19379"/>
                </a:moveTo>
                <a:lnTo>
                  <a:pt x="759753"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3582" tIns="386" rIns="373583" bIns="385"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18" name="Forma libre 17">
            <a:extLst>
              <a:ext uri="{FF2B5EF4-FFF2-40B4-BE49-F238E27FC236}">
                <a16:creationId xmlns:a16="http://schemas.microsoft.com/office/drawing/2014/main" id="{0D7377A1-5AE7-4264-89D9-2B1F446E62A5}"/>
              </a:ext>
            </a:extLst>
          </p:cNvPr>
          <p:cNvSpPr/>
          <p:nvPr/>
        </p:nvSpPr>
        <p:spPr>
          <a:xfrm>
            <a:off x="7443077" y="2996675"/>
            <a:ext cx="1550562" cy="322509"/>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Pagares de empresa</a:t>
            </a:r>
            <a:endParaRPr lang="es-ES" sz="1200" kern="1200" dirty="0"/>
          </a:p>
        </p:txBody>
      </p:sp>
      <p:sp>
        <p:nvSpPr>
          <p:cNvPr id="19" name="Forma libre 18">
            <a:extLst>
              <a:ext uri="{FF2B5EF4-FFF2-40B4-BE49-F238E27FC236}">
                <a16:creationId xmlns:a16="http://schemas.microsoft.com/office/drawing/2014/main" id="{3EC23B19-9C72-494C-9A35-5C288110820C}"/>
              </a:ext>
            </a:extLst>
          </p:cNvPr>
          <p:cNvSpPr/>
          <p:nvPr/>
        </p:nvSpPr>
        <p:spPr>
          <a:xfrm>
            <a:off x="6822852" y="3577351"/>
            <a:ext cx="620225" cy="38759"/>
          </a:xfrm>
          <a:custGeom>
            <a:avLst/>
            <a:gdLst>
              <a:gd name="connsiteX0" fmla="*/ 0 w 620225"/>
              <a:gd name="connsiteY0" fmla="*/ 19379 h 38759"/>
              <a:gd name="connsiteX1" fmla="*/ 620225 w 620225"/>
              <a:gd name="connsiteY1" fmla="*/ 19379 h 38759"/>
            </a:gdLst>
            <a:ahLst/>
            <a:cxnLst>
              <a:cxn ang="0">
                <a:pos x="connsiteX0" y="connsiteY0"/>
              </a:cxn>
              <a:cxn ang="0">
                <a:pos x="connsiteX1" y="connsiteY1"/>
              </a:cxn>
            </a:cxnLst>
            <a:rect l="l" t="t" r="r" b="b"/>
            <a:pathLst>
              <a:path w="620225" h="38759">
                <a:moveTo>
                  <a:pt x="0" y="19379"/>
                </a:moveTo>
                <a:lnTo>
                  <a:pt x="620225"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07307" tIns="3874" rIns="307307" bIns="3874"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20" name="Forma libre 19">
            <a:extLst>
              <a:ext uri="{FF2B5EF4-FFF2-40B4-BE49-F238E27FC236}">
                <a16:creationId xmlns:a16="http://schemas.microsoft.com/office/drawing/2014/main" id="{BB7E0B44-FF7F-4E53-B70C-EE1027C01B96}"/>
              </a:ext>
            </a:extLst>
          </p:cNvPr>
          <p:cNvSpPr/>
          <p:nvPr/>
        </p:nvSpPr>
        <p:spPr>
          <a:xfrm>
            <a:off x="7443077" y="3435476"/>
            <a:ext cx="1550562" cy="322509"/>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Bonos</a:t>
            </a:r>
            <a:endParaRPr lang="es-ES" sz="1200" kern="1200" dirty="0"/>
          </a:p>
        </p:txBody>
      </p:sp>
      <p:sp>
        <p:nvSpPr>
          <p:cNvPr id="21" name="Forma libre 20">
            <a:extLst>
              <a:ext uri="{FF2B5EF4-FFF2-40B4-BE49-F238E27FC236}">
                <a16:creationId xmlns:a16="http://schemas.microsoft.com/office/drawing/2014/main" id="{68D794FC-A618-46C5-BF73-74585C6A67BE}"/>
              </a:ext>
            </a:extLst>
          </p:cNvPr>
          <p:cNvSpPr/>
          <p:nvPr/>
        </p:nvSpPr>
        <p:spPr>
          <a:xfrm rot="2116736">
            <a:off x="6753088" y="3796752"/>
            <a:ext cx="759753" cy="38759"/>
          </a:xfrm>
          <a:custGeom>
            <a:avLst/>
            <a:gdLst>
              <a:gd name="connsiteX0" fmla="*/ 0 w 759753"/>
              <a:gd name="connsiteY0" fmla="*/ 19379 h 38759"/>
              <a:gd name="connsiteX1" fmla="*/ 759753 w 759753"/>
              <a:gd name="connsiteY1" fmla="*/ 19379 h 38759"/>
            </a:gdLst>
            <a:ahLst/>
            <a:cxnLst>
              <a:cxn ang="0">
                <a:pos x="connsiteX0" y="connsiteY0"/>
              </a:cxn>
              <a:cxn ang="0">
                <a:pos x="connsiteX1" y="connsiteY1"/>
              </a:cxn>
            </a:cxnLst>
            <a:rect l="l" t="t" r="r" b="b"/>
            <a:pathLst>
              <a:path w="759753" h="38759">
                <a:moveTo>
                  <a:pt x="0" y="19379"/>
                </a:moveTo>
                <a:lnTo>
                  <a:pt x="759753"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3583" tIns="385" rIns="373582" bIns="386"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22" name="Forma libre 21">
            <a:extLst>
              <a:ext uri="{FF2B5EF4-FFF2-40B4-BE49-F238E27FC236}">
                <a16:creationId xmlns:a16="http://schemas.microsoft.com/office/drawing/2014/main" id="{B4597AD3-E947-45FE-8E13-5FC0A6F56137}"/>
              </a:ext>
            </a:extLst>
          </p:cNvPr>
          <p:cNvSpPr/>
          <p:nvPr/>
        </p:nvSpPr>
        <p:spPr>
          <a:xfrm>
            <a:off x="7443077" y="3874278"/>
            <a:ext cx="1550562" cy="322509"/>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Obligaciones</a:t>
            </a:r>
            <a:endParaRPr lang="es-ES" sz="1200" kern="1200" dirty="0"/>
          </a:p>
        </p:txBody>
      </p:sp>
      <p:sp>
        <p:nvSpPr>
          <p:cNvPr id="23" name="Forma libre 22">
            <a:extLst>
              <a:ext uri="{FF2B5EF4-FFF2-40B4-BE49-F238E27FC236}">
                <a16:creationId xmlns:a16="http://schemas.microsoft.com/office/drawing/2014/main" id="{9CA5C3D4-1742-4C24-A664-DB7FE33C1F7B}"/>
              </a:ext>
            </a:extLst>
          </p:cNvPr>
          <p:cNvSpPr/>
          <p:nvPr/>
        </p:nvSpPr>
        <p:spPr>
          <a:xfrm rot="3100055">
            <a:off x="2292844" y="4083240"/>
            <a:ext cx="992328" cy="38759"/>
          </a:xfrm>
          <a:custGeom>
            <a:avLst/>
            <a:gdLst>
              <a:gd name="connsiteX0" fmla="*/ 0 w 992328"/>
              <a:gd name="connsiteY0" fmla="*/ 19379 h 38759"/>
              <a:gd name="connsiteX1" fmla="*/ 992328 w 992328"/>
              <a:gd name="connsiteY1" fmla="*/ 19379 h 38759"/>
            </a:gdLst>
            <a:ahLst/>
            <a:cxnLst>
              <a:cxn ang="0">
                <a:pos x="connsiteX0" y="connsiteY0"/>
              </a:cxn>
              <a:cxn ang="0">
                <a:pos x="connsiteX1" y="connsiteY1"/>
              </a:cxn>
            </a:cxnLst>
            <a:rect l="l" t="t" r="r" b="b"/>
            <a:pathLst>
              <a:path w="992328" h="38759">
                <a:moveTo>
                  <a:pt x="0" y="19379"/>
                </a:moveTo>
                <a:lnTo>
                  <a:pt x="992328" y="19379"/>
                </a:lnTo>
              </a:path>
            </a:pathLst>
          </a:custGeom>
          <a:noFill/>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txBody>
          <a:bodyPr spcFirstLastPara="0" vert="horz" wrap="square" lIns="484056" tIns="-5429" rIns="484055" bIns="-5429"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24" name="Forma libre 23">
            <a:extLst>
              <a:ext uri="{FF2B5EF4-FFF2-40B4-BE49-F238E27FC236}">
                <a16:creationId xmlns:a16="http://schemas.microsoft.com/office/drawing/2014/main" id="{CF735860-3DEE-4420-9686-43BB1B7A6D67}"/>
              </a:ext>
            </a:extLst>
          </p:cNvPr>
          <p:cNvSpPr/>
          <p:nvPr/>
        </p:nvSpPr>
        <p:spPr>
          <a:xfrm>
            <a:off x="3096741" y="4104183"/>
            <a:ext cx="1550562" cy="77528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99000"/>
              <a:hueOff val="0"/>
              <a:satOff val="0"/>
              <a:lumOff val="0"/>
              <a:alphaOff val="0"/>
            </a:schemeClr>
          </a:fillRef>
          <a:effectRef idx="3">
            <a:schemeClr val="accent2">
              <a:tint val="99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Renta Variable</a:t>
            </a:r>
            <a:endParaRPr lang="es-ES" sz="1200" kern="1200" dirty="0"/>
          </a:p>
        </p:txBody>
      </p:sp>
      <p:sp>
        <p:nvSpPr>
          <p:cNvPr id="25" name="Forma libre 24">
            <a:extLst>
              <a:ext uri="{FF2B5EF4-FFF2-40B4-BE49-F238E27FC236}">
                <a16:creationId xmlns:a16="http://schemas.microsoft.com/office/drawing/2014/main" id="{DCEE2803-D983-4F67-BAE1-B89B8A56D28C}"/>
              </a:ext>
            </a:extLst>
          </p:cNvPr>
          <p:cNvSpPr/>
          <p:nvPr/>
        </p:nvSpPr>
        <p:spPr>
          <a:xfrm rot="21580640">
            <a:off x="4647299" y="4470684"/>
            <a:ext cx="624995" cy="38759"/>
          </a:xfrm>
          <a:custGeom>
            <a:avLst/>
            <a:gdLst>
              <a:gd name="connsiteX0" fmla="*/ 0 w 624995"/>
              <a:gd name="connsiteY0" fmla="*/ 19379 h 38759"/>
              <a:gd name="connsiteX1" fmla="*/ 624995 w 624995"/>
              <a:gd name="connsiteY1" fmla="*/ 19379 h 38759"/>
            </a:gdLst>
            <a:ahLst/>
            <a:cxnLst>
              <a:cxn ang="0">
                <a:pos x="connsiteX0" y="connsiteY0"/>
              </a:cxn>
              <a:cxn ang="0">
                <a:pos x="connsiteX1" y="connsiteY1"/>
              </a:cxn>
            </a:cxnLst>
            <a:rect l="l" t="t" r="r" b="b"/>
            <a:pathLst>
              <a:path w="624995" h="38759">
                <a:moveTo>
                  <a:pt x="0" y="19379"/>
                </a:moveTo>
                <a:lnTo>
                  <a:pt x="624995" y="19379"/>
                </a:lnTo>
              </a:path>
            </a:pathLst>
          </a:custGeom>
          <a:noFill/>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txBody>
          <a:bodyPr spcFirstLastPara="0" vert="horz" wrap="square" lIns="309572" tIns="3755" rIns="309573" bIns="3754" numCol="1" spcCol="1270" anchor="ctr" anchorCtr="0">
            <a:noAutofit/>
          </a:bodyPr>
          <a:lstStyle>
            <a:defPPr>
              <a:defRPr lang="de-DE"/>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lvl="0" algn="ctr" defTabSz="222250">
              <a:lnSpc>
                <a:spcPct val="90000"/>
              </a:lnSpc>
              <a:spcBef>
                <a:spcPct val="0"/>
              </a:spcBef>
              <a:spcAft>
                <a:spcPct val="35000"/>
              </a:spcAft>
            </a:pPr>
            <a:endParaRPr lang="es-ES" sz="500" kern="1200"/>
          </a:p>
        </p:txBody>
      </p:sp>
      <p:sp>
        <p:nvSpPr>
          <p:cNvPr id="26" name="Forma libre 25">
            <a:extLst>
              <a:ext uri="{FF2B5EF4-FFF2-40B4-BE49-F238E27FC236}">
                <a16:creationId xmlns:a16="http://schemas.microsoft.com/office/drawing/2014/main" id="{ECA83C2E-DF57-4F00-B417-EF8661242DBB}"/>
              </a:ext>
            </a:extLst>
          </p:cNvPr>
          <p:cNvSpPr/>
          <p:nvPr/>
        </p:nvSpPr>
        <p:spPr>
          <a:xfrm>
            <a:off x="5272289" y="4100664"/>
            <a:ext cx="1550562" cy="77528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80000"/>
              <a:hueOff val="0"/>
              <a:satOff val="0"/>
              <a:lumOff val="0"/>
              <a:alphaOff val="0"/>
            </a:schemeClr>
          </a:fillRef>
          <a:effectRef idx="3">
            <a:schemeClr val="accent2">
              <a:tint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533400">
              <a:lnSpc>
                <a:spcPct val="90000"/>
              </a:lnSpc>
              <a:spcBef>
                <a:spcPct val="0"/>
              </a:spcBef>
              <a:spcAft>
                <a:spcPct val="35000"/>
              </a:spcAft>
            </a:pPr>
            <a:r>
              <a:rPr lang="es-ES_tradnl" sz="1200" kern="1200" dirty="0"/>
              <a:t>Acciones</a:t>
            </a:r>
            <a:endParaRPr lang="es-ES" sz="1200" kern="1200" dirty="0"/>
          </a:p>
        </p:txBody>
      </p:sp>
    </p:spTree>
    <p:extLst>
      <p:ext uri="{BB962C8B-B14F-4D97-AF65-F5344CB8AC3E}">
        <p14:creationId xmlns:p14="http://schemas.microsoft.com/office/powerpoint/2010/main" val="37122523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7077591-1F15-4A52-B559-4370E1114ACA}"/>
              </a:ext>
            </a:extLst>
          </p:cNvPr>
          <p:cNvSpPr>
            <a:spLocks noGrp="1"/>
          </p:cNvSpPr>
          <p:nvPr>
            <p:ph type="title"/>
          </p:nvPr>
        </p:nvSpPr>
        <p:spPr/>
        <p:txBody>
          <a:bodyPr/>
          <a:lstStyle/>
          <a:p>
            <a:r>
              <a:rPr lang="es-ES" dirty="0"/>
              <a:t>Clases de fondos</a:t>
            </a:r>
          </a:p>
        </p:txBody>
      </p:sp>
      <p:sp>
        <p:nvSpPr>
          <p:cNvPr id="4" name="Rectangle 2">
            <a:extLst>
              <a:ext uri="{FF2B5EF4-FFF2-40B4-BE49-F238E27FC236}">
                <a16:creationId xmlns:a16="http://schemas.microsoft.com/office/drawing/2014/main" id="{F578BAF6-C17C-496A-9E20-AF778A01D54B}"/>
              </a:ext>
            </a:extLst>
          </p:cNvPr>
          <p:cNvSpPr txBox="1">
            <a:spLocks noChangeArrowheads="1"/>
          </p:cNvSpPr>
          <p:nvPr/>
        </p:nvSpPr>
        <p:spPr>
          <a:xfrm>
            <a:off x="2232052" y="2123963"/>
            <a:ext cx="7057971" cy="504056"/>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es-ES_tradnl" sz="2400" b="1" kern="0" baseline="0" dirty="0">
                <a:ea typeface="+mj-ea"/>
                <a:cs typeface="+mj-cs"/>
              </a:rPr>
              <a:t>A) Fondos de Inversión Mobiliaria (FIM)</a:t>
            </a:r>
            <a:endParaRPr lang="de-DE" sz="2400" b="1" kern="0" baseline="0" dirty="0">
              <a:ea typeface="+mj-ea"/>
              <a:cs typeface="+mj-cs"/>
            </a:endParaRPr>
          </a:p>
        </p:txBody>
      </p:sp>
      <p:sp>
        <p:nvSpPr>
          <p:cNvPr id="5" name="Rectangle 2">
            <a:extLst>
              <a:ext uri="{FF2B5EF4-FFF2-40B4-BE49-F238E27FC236}">
                <a16:creationId xmlns:a16="http://schemas.microsoft.com/office/drawing/2014/main" id="{24F24255-E4F1-4C6B-A9CF-E0078781AFF9}"/>
              </a:ext>
            </a:extLst>
          </p:cNvPr>
          <p:cNvSpPr txBox="1">
            <a:spLocks noChangeArrowheads="1"/>
          </p:cNvSpPr>
          <p:nvPr/>
        </p:nvSpPr>
        <p:spPr>
          <a:xfrm>
            <a:off x="2232053" y="3481275"/>
            <a:ext cx="7057970" cy="874936"/>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defRPr/>
            </a:pPr>
            <a:r>
              <a:rPr lang="de-DE" sz="2400" b="1" kern="0" baseline="0" dirty="0">
                <a:ea typeface="+mj-ea"/>
                <a:cs typeface="+mj-cs"/>
              </a:rPr>
              <a:t>B) Fondos de Inversión en Activos del Mercado Mobiliario (FIAMM)</a:t>
            </a:r>
          </a:p>
        </p:txBody>
      </p:sp>
    </p:spTree>
    <p:extLst>
      <p:ext uri="{BB962C8B-B14F-4D97-AF65-F5344CB8AC3E}">
        <p14:creationId xmlns:p14="http://schemas.microsoft.com/office/powerpoint/2010/main" val="38543035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823E82A-A7E4-405E-AFCA-6076987C225D}"/>
              </a:ext>
            </a:extLst>
          </p:cNvPr>
          <p:cNvSpPr>
            <a:spLocks noGrp="1"/>
          </p:cNvSpPr>
          <p:nvPr>
            <p:ph type="title"/>
          </p:nvPr>
        </p:nvSpPr>
        <p:spPr/>
        <p:txBody>
          <a:bodyPr/>
          <a:lstStyle/>
          <a:p>
            <a:r>
              <a:rPr lang="es-ES" dirty="0"/>
              <a:t>Clases de fondos (FIM)</a:t>
            </a:r>
          </a:p>
        </p:txBody>
      </p:sp>
      <p:sp>
        <p:nvSpPr>
          <p:cNvPr id="4" name="Rectangle 3">
            <a:extLst>
              <a:ext uri="{FF2B5EF4-FFF2-40B4-BE49-F238E27FC236}">
                <a16:creationId xmlns:a16="http://schemas.microsoft.com/office/drawing/2014/main" id="{F51F004C-2380-4364-8754-3D877CCE048A}"/>
              </a:ext>
            </a:extLst>
          </p:cNvPr>
          <p:cNvSpPr txBox="1">
            <a:spLocks noChangeArrowheads="1"/>
          </p:cNvSpPr>
          <p:nvPr/>
        </p:nvSpPr>
        <p:spPr>
          <a:xfrm>
            <a:off x="576104" y="1583903"/>
            <a:ext cx="7416179" cy="3456384"/>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Tx/>
              <a:buSzPct val="75000"/>
              <a:buFont typeface="Wingdings" pitchFamily="2" charset="2"/>
              <a:buChar char="n"/>
              <a:defRPr/>
            </a:pPr>
            <a:r>
              <a:rPr lang="es-ES" sz="1600" kern="0" dirty="0"/>
              <a:t>Institución de Inversión Colectiva de forma no societaria</a:t>
            </a:r>
          </a:p>
          <a:p>
            <a:pPr marL="285750" indent="-285750">
              <a:buClrTx/>
              <a:buSzPct val="75000"/>
              <a:buFont typeface="Wingdings" pitchFamily="2" charset="2"/>
              <a:buChar char="n"/>
              <a:defRPr/>
            </a:pPr>
            <a:r>
              <a:rPr lang="es-ES" sz="1600" kern="0" dirty="0"/>
              <a:t>Invertirá generalmente en valores a medio y largo plazo, que sean negociables en mercado secundario:</a:t>
            </a:r>
          </a:p>
          <a:p>
            <a:pPr marL="762000" lvl="1">
              <a:buClrTx/>
              <a:defRPr/>
            </a:pPr>
            <a:r>
              <a:rPr lang="es-ES" sz="1600" kern="0" dirty="0"/>
              <a:t>Acciones</a:t>
            </a:r>
          </a:p>
          <a:p>
            <a:pPr marL="762000" lvl="1">
              <a:buClrTx/>
              <a:defRPr/>
            </a:pPr>
            <a:r>
              <a:rPr lang="es-ES" sz="1600" kern="0" dirty="0"/>
              <a:t>Obligaciones</a:t>
            </a:r>
          </a:p>
          <a:p>
            <a:pPr marL="762000" lvl="1">
              <a:buClrTx/>
              <a:defRPr/>
            </a:pPr>
            <a:r>
              <a:rPr lang="es-ES" sz="1600" kern="0" dirty="0"/>
              <a:t>Bonos simples y convertibles</a:t>
            </a:r>
          </a:p>
          <a:p>
            <a:pPr marL="762000" lvl="1">
              <a:buClrTx/>
              <a:defRPr/>
            </a:pPr>
            <a:r>
              <a:rPr lang="es-ES" sz="1600" kern="0" dirty="0"/>
              <a:t>Deuda del Estado</a:t>
            </a:r>
          </a:p>
          <a:p>
            <a:pPr marL="285750" indent="-285750">
              <a:buClrTx/>
              <a:buSzPct val="75000"/>
              <a:buFont typeface="Wingdings" pitchFamily="2" charset="2"/>
              <a:buChar char="n"/>
              <a:defRPr/>
            </a:pPr>
            <a:r>
              <a:rPr lang="es-ES" sz="1600" kern="0" dirty="0"/>
              <a:t>Patrimonio mínimo 3.005.060,52 €</a:t>
            </a:r>
          </a:p>
          <a:p>
            <a:pPr marL="285750" indent="-285750">
              <a:buClrTx/>
              <a:buSzPct val="75000"/>
              <a:buFont typeface="Wingdings" pitchFamily="2" charset="2"/>
              <a:buChar char="n"/>
              <a:defRPr/>
            </a:pPr>
            <a:r>
              <a:rPr lang="es-ES" sz="1600" kern="0" dirty="0"/>
              <a:t>Plazo máximo de reembolso al partícipe: 3 días hábiles</a:t>
            </a:r>
          </a:p>
          <a:p>
            <a:pPr marL="285750" indent="-285750">
              <a:buClrTx/>
              <a:buSzPct val="75000"/>
              <a:buFont typeface="Wingdings" pitchFamily="2" charset="2"/>
              <a:buChar char="n"/>
              <a:defRPr/>
            </a:pPr>
            <a:r>
              <a:rPr lang="es-ES" sz="1600" kern="0" dirty="0"/>
              <a:t>Información al partícipe sobre inversión: cada tres meses</a:t>
            </a:r>
          </a:p>
        </p:txBody>
      </p:sp>
    </p:spTree>
    <p:extLst>
      <p:ext uri="{BB962C8B-B14F-4D97-AF65-F5344CB8AC3E}">
        <p14:creationId xmlns:p14="http://schemas.microsoft.com/office/powerpoint/2010/main" val="26891141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B371863-58FC-43E2-A432-2FCA438E316F}"/>
              </a:ext>
            </a:extLst>
          </p:cNvPr>
          <p:cNvSpPr>
            <a:spLocks noGrp="1"/>
          </p:cNvSpPr>
          <p:nvPr>
            <p:ph type="title"/>
          </p:nvPr>
        </p:nvSpPr>
        <p:spPr/>
        <p:txBody>
          <a:bodyPr/>
          <a:lstStyle/>
          <a:p>
            <a:r>
              <a:rPr lang="es-ES" dirty="0"/>
              <a:t>Clases de fondos (FIM)</a:t>
            </a:r>
          </a:p>
        </p:txBody>
      </p:sp>
      <p:sp>
        <p:nvSpPr>
          <p:cNvPr id="4" name="Rectangle 1027">
            <a:extLst>
              <a:ext uri="{FF2B5EF4-FFF2-40B4-BE49-F238E27FC236}">
                <a16:creationId xmlns:a16="http://schemas.microsoft.com/office/drawing/2014/main" id="{051839A4-E138-4531-999E-04925B2578DD}"/>
              </a:ext>
            </a:extLst>
          </p:cNvPr>
          <p:cNvSpPr txBox="1">
            <a:spLocks noChangeArrowheads="1"/>
          </p:cNvSpPr>
          <p:nvPr/>
        </p:nvSpPr>
        <p:spPr>
          <a:xfrm>
            <a:off x="576104" y="1384981"/>
            <a:ext cx="7416179" cy="3710211"/>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spcBef>
                <a:spcPct val="20000"/>
              </a:spcBef>
              <a:buSzPct val="75000"/>
              <a:buFont typeface="Wingdings" pitchFamily="2" charset="2"/>
              <a:buChar char="n"/>
              <a:defRPr/>
            </a:pPr>
            <a:r>
              <a:rPr lang="es-ES" sz="1600" b="1" kern="0" baseline="0" dirty="0">
                <a:latin typeface="+mj-lt"/>
              </a:rPr>
              <a:t>FIM de Renta Fija:</a:t>
            </a:r>
          </a:p>
          <a:p>
            <a:pPr marL="762000" lvl="1" indent="-285750" algn="just">
              <a:spcBef>
                <a:spcPct val="20000"/>
              </a:spcBef>
              <a:buFontTx/>
              <a:buChar char="–"/>
              <a:defRPr/>
            </a:pPr>
            <a:r>
              <a:rPr lang="es-ES" sz="1600" kern="0" baseline="0" dirty="0">
                <a:latin typeface="+mj-lt"/>
              </a:rPr>
              <a:t>Inversión exclusivamente en valores de renta fija</a:t>
            </a:r>
          </a:p>
          <a:p>
            <a:pPr marL="762000" lvl="1" indent="-285750" algn="just">
              <a:spcBef>
                <a:spcPct val="20000"/>
              </a:spcBef>
              <a:buFontTx/>
              <a:buChar char="–"/>
              <a:defRPr/>
            </a:pPr>
            <a:r>
              <a:rPr lang="es-ES" sz="1600" kern="0" baseline="0" dirty="0">
                <a:latin typeface="+mj-lt"/>
              </a:rPr>
              <a:t>Generalmente, vida media activos de entre 3 y 5 años</a:t>
            </a:r>
          </a:p>
          <a:p>
            <a:pPr marL="285750" indent="-285750" algn="just">
              <a:spcBef>
                <a:spcPct val="20000"/>
              </a:spcBef>
              <a:buSzPct val="75000"/>
              <a:buFont typeface="Wingdings" pitchFamily="2" charset="2"/>
              <a:buChar char="n"/>
              <a:defRPr/>
            </a:pPr>
            <a:r>
              <a:rPr lang="es-ES" sz="1600" b="1" kern="0" baseline="0" dirty="0">
                <a:latin typeface="+mj-lt"/>
              </a:rPr>
              <a:t>FIM mixtos de Renta Fija:</a:t>
            </a:r>
          </a:p>
          <a:p>
            <a:pPr marL="762000" lvl="1" indent="-285750" algn="just">
              <a:spcBef>
                <a:spcPct val="20000"/>
              </a:spcBef>
              <a:buFontTx/>
              <a:buChar char="–"/>
              <a:defRPr/>
            </a:pPr>
            <a:r>
              <a:rPr lang="es-ES" sz="1600" kern="0" baseline="0" dirty="0">
                <a:latin typeface="+mj-lt"/>
              </a:rPr>
              <a:t>Más del 75% y menos del 100% en títulos de renta fija</a:t>
            </a:r>
          </a:p>
          <a:p>
            <a:pPr marL="285750" indent="-285750" algn="just">
              <a:spcBef>
                <a:spcPct val="20000"/>
              </a:spcBef>
              <a:buSzPct val="75000"/>
              <a:buFont typeface="Wingdings" pitchFamily="2" charset="2"/>
              <a:buChar char="n"/>
              <a:defRPr/>
            </a:pPr>
            <a:r>
              <a:rPr lang="es-ES" sz="1600" b="1" kern="0" baseline="0" dirty="0">
                <a:latin typeface="+mj-lt"/>
              </a:rPr>
              <a:t>FIM mixtos de Renta Variable:</a:t>
            </a:r>
          </a:p>
          <a:p>
            <a:pPr marL="762000" lvl="1" indent="-285750" algn="just">
              <a:spcBef>
                <a:spcPct val="20000"/>
              </a:spcBef>
              <a:buFontTx/>
              <a:buChar char="–"/>
              <a:defRPr/>
            </a:pPr>
            <a:r>
              <a:rPr lang="es-ES" sz="1600" kern="0" baseline="0" dirty="0">
                <a:latin typeface="+mj-lt"/>
              </a:rPr>
              <a:t>Entre el 25% y el 70% de cartera en títulos de renta variable</a:t>
            </a:r>
          </a:p>
          <a:p>
            <a:pPr marL="285750" indent="-285750" algn="just">
              <a:spcBef>
                <a:spcPct val="20000"/>
              </a:spcBef>
              <a:buSzPct val="75000"/>
              <a:buFont typeface="Wingdings" pitchFamily="2" charset="2"/>
              <a:buChar char="n"/>
              <a:defRPr/>
            </a:pPr>
            <a:r>
              <a:rPr lang="es-ES" sz="1600" b="1" kern="0" baseline="0" dirty="0">
                <a:latin typeface="+mj-lt"/>
              </a:rPr>
              <a:t>FIM de Renta Variable:</a:t>
            </a:r>
          </a:p>
          <a:p>
            <a:pPr marL="762000" lvl="1" indent="-285750" algn="just">
              <a:spcBef>
                <a:spcPct val="20000"/>
              </a:spcBef>
              <a:buFontTx/>
              <a:buChar char="–"/>
              <a:defRPr/>
            </a:pPr>
            <a:r>
              <a:rPr lang="es-ES" sz="1600" kern="0" baseline="0" dirty="0">
                <a:latin typeface="+mj-lt"/>
              </a:rPr>
              <a:t>Más del 70% en títulos de renta variable</a:t>
            </a:r>
          </a:p>
          <a:p>
            <a:pPr marL="762000" lvl="1" indent="-285750" algn="just">
              <a:spcBef>
                <a:spcPct val="20000"/>
              </a:spcBef>
              <a:buFontTx/>
              <a:buChar char="–"/>
              <a:defRPr/>
            </a:pPr>
            <a:r>
              <a:rPr lang="es-ES" sz="1600" kern="0" baseline="0" dirty="0">
                <a:latin typeface="+mj-lt"/>
              </a:rPr>
              <a:t>Mayores fluctuaciones y nivel riesgo superior a los anteriores</a:t>
            </a:r>
          </a:p>
          <a:p>
            <a:pPr marL="285750" indent="-285750" algn="just">
              <a:spcBef>
                <a:spcPct val="20000"/>
              </a:spcBef>
              <a:buSzPct val="75000"/>
              <a:buFont typeface="Wingdings" pitchFamily="2" charset="2"/>
              <a:buChar char="n"/>
              <a:defRPr/>
            </a:pPr>
            <a:r>
              <a:rPr lang="es-ES" sz="1600" b="1" kern="0" baseline="0" dirty="0">
                <a:latin typeface="+mj-lt"/>
              </a:rPr>
              <a:t>FIM de Renta Internacional:</a:t>
            </a:r>
          </a:p>
          <a:p>
            <a:pPr marL="762000" lvl="1" indent="-285750" algn="just">
              <a:spcBef>
                <a:spcPct val="20000"/>
              </a:spcBef>
              <a:buFontTx/>
              <a:buChar char="–"/>
              <a:defRPr/>
            </a:pPr>
            <a:r>
              <a:rPr lang="es-ES" sz="1600" kern="0" baseline="0" dirty="0">
                <a:latin typeface="+mj-lt"/>
              </a:rPr>
              <a:t>Más del 50% de la cartera invertida en títulos denominados en divisas extranjeras</a:t>
            </a:r>
          </a:p>
        </p:txBody>
      </p:sp>
    </p:spTree>
    <p:extLst>
      <p:ext uri="{BB962C8B-B14F-4D97-AF65-F5344CB8AC3E}">
        <p14:creationId xmlns:p14="http://schemas.microsoft.com/office/powerpoint/2010/main" val="12197022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5494E3-280F-4021-B023-0AA491960EEA}"/>
              </a:ext>
            </a:extLst>
          </p:cNvPr>
          <p:cNvSpPr>
            <a:spLocks noGrp="1"/>
          </p:cNvSpPr>
          <p:nvPr>
            <p:ph type="title"/>
          </p:nvPr>
        </p:nvSpPr>
        <p:spPr/>
        <p:txBody>
          <a:bodyPr/>
          <a:lstStyle/>
          <a:p>
            <a:r>
              <a:rPr lang="es-ES" dirty="0"/>
              <a:t>Tipos de fondos (FIAMM)</a:t>
            </a:r>
          </a:p>
        </p:txBody>
      </p:sp>
      <p:sp>
        <p:nvSpPr>
          <p:cNvPr id="3" name="Rectángulo 2">
            <a:extLst>
              <a:ext uri="{FF2B5EF4-FFF2-40B4-BE49-F238E27FC236}">
                <a16:creationId xmlns:a16="http://schemas.microsoft.com/office/drawing/2014/main" id="{BF1EEFEA-28AA-49F8-91AE-36B4B3491A35}"/>
              </a:ext>
            </a:extLst>
          </p:cNvPr>
          <p:cNvSpPr/>
          <p:nvPr/>
        </p:nvSpPr>
        <p:spPr>
          <a:xfrm>
            <a:off x="720477" y="1655911"/>
            <a:ext cx="6768156" cy="2800767"/>
          </a:xfrm>
          <a:prstGeom prst="rect">
            <a:avLst/>
          </a:prstGeom>
        </p:spPr>
        <p:txBody>
          <a:bodyPr wrap="square">
            <a:spAutoFit/>
          </a:bodyPr>
          <a:lst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a:lstStyle>
          <a:p>
            <a:pPr marL="285750" indent="-285750" algn="just">
              <a:buClrTx/>
              <a:buSzPct val="75000"/>
              <a:buFont typeface="Wingdings" pitchFamily="2" charset="2"/>
              <a:buChar char="n"/>
              <a:defRPr/>
            </a:pPr>
            <a:r>
              <a:rPr lang="es-ES" sz="1600" kern="0" dirty="0"/>
              <a:t>Institución de Inversión Colectiva de forma no societaria</a:t>
            </a:r>
          </a:p>
          <a:p>
            <a:pPr marL="285750" indent="-285750" algn="just">
              <a:buClrTx/>
              <a:buSzPct val="75000"/>
              <a:buFont typeface="Wingdings" pitchFamily="2" charset="2"/>
              <a:buChar char="n"/>
              <a:defRPr/>
            </a:pPr>
            <a:r>
              <a:rPr lang="es-ES" sz="1600" kern="0" dirty="0"/>
              <a:t>Debe invertir NECESARIAMENTE en el corto plazo, y sólo en:</a:t>
            </a:r>
          </a:p>
          <a:p>
            <a:pPr marL="762000" lvl="1" algn="just">
              <a:buClrTx/>
              <a:defRPr/>
            </a:pPr>
            <a:r>
              <a:rPr lang="es-ES" sz="1600" kern="0" dirty="0"/>
              <a:t>Valores de Renta Fija negociables o de elevada liquidez</a:t>
            </a:r>
          </a:p>
          <a:p>
            <a:pPr marL="762000" lvl="1" algn="just">
              <a:buClrTx/>
              <a:defRPr/>
            </a:pPr>
            <a:r>
              <a:rPr lang="es-ES" sz="1600" kern="0" dirty="0"/>
              <a:t>Bonos no convertibles y Deuda del Estado</a:t>
            </a:r>
          </a:p>
          <a:p>
            <a:pPr marL="762000" lvl="1" algn="just">
              <a:buClrTx/>
              <a:defRPr/>
            </a:pPr>
            <a:r>
              <a:rPr lang="es-ES" sz="1600" kern="0" dirty="0"/>
              <a:t>Pagarés de Empresa</a:t>
            </a:r>
          </a:p>
          <a:p>
            <a:pPr marL="762000" lvl="1" algn="just">
              <a:buClrTx/>
              <a:defRPr/>
            </a:pPr>
            <a:r>
              <a:rPr lang="es-ES" sz="1600" kern="0" dirty="0"/>
              <a:t>Títulos Hipotecarios</a:t>
            </a:r>
          </a:p>
          <a:p>
            <a:pPr marL="285750" indent="-285750" algn="just">
              <a:buClrTx/>
              <a:buSzPct val="75000"/>
              <a:buFont typeface="Wingdings" pitchFamily="2" charset="2"/>
              <a:buChar char="n"/>
              <a:defRPr/>
            </a:pPr>
            <a:r>
              <a:rPr lang="es-ES" sz="1600" kern="0" dirty="0"/>
              <a:t>Vencimiento medio de la cartera debe ser inferior a 18 meses</a:t>
            </a:r>
          </a:p>
          <a:p>
            <a:pPr marL="285750" indent="-285750" algn="just">
              <a:buClrTx/>
              <a:buSzPct val="75000"/>
              <a:buFont typeface="Wingdings" pitchFamily="2" charset="2"/>
              <a:buChar char="n"/>
              <a:defRPr/>
            </a:pPr>
            <a:r>
              <a:rPr lang="es-ES" sz="1600" kern="0" dirty="0"/>
              <a:t>Vencimiento máximo de los activos no debe superar 24 meses</a:t>
            </a:r>
          </a:p>
          <a:p>
            <a:pPr marL="285750" indent="-285750" algn="just">
              <a:buClrTx/>
              <a:buSzPct val="75000"/>
              <a:buFont typeface="Wingdings" pitchFamily="2" charset="2"/>
              <a:buChar char="n"/>
              <a:defRPr/>
            </a:pPr>
            <a:r>
              <a:rPr lang="es-ES" sz="1600" kern="0" dirty="0"/>
              <a:t>Patrimonio mínimo: 9.015.181,57 €</a:t>
            </a:r>
          </a:p>
          <a:p>
            <a:pPr marL="285750" indent="-285750" algn="just">
              <a:buClrTx/>
              <a:buSzPct val="75000"/>
              <a:buFont typeface="Wingdings" pitchFamily="2" charset="2"/>
              <a:buChar char="n"/>
              <a:defRPr/>
            </a:pPr>
            <a:r>
              <a:rPr lang="es-ES" sz="1600" kern="0" dirty="0"/>
              <a:t>Plazo máximo de reembolso al partícipe: 1 día hábil</a:t>
            </a:r>
          </a:p>
          <a:p>
            <a:pPr marL="285750" indent="-285750" algn="just">
              <a:buClrTx/>
              <a:buSzPct val="75000"/>
              <a:buFont typeface="Wingdings" pitchFamily="2" charset="2"/>
              <a:buChar char="n"/>
              <a:defRPr/>
            </a:pPr>
            <a:r>
              <a:rPr lang="es-ES" sz="1600" kern="0" dirty="0"/>
              <a:t>Información al partícipe sobre inversión: cada mes</a:t>
            </a:r>
          </a:p>
        </p:txBody>
      </p:sp>
    </p:spTree>
    <p:extLst>
      <p:ext uri="{BB962C8B-B14F-4D97-AF65-F5344CB8AC3E}">
        <p14:creationId xmlns:p14="http://schemas.microsoft.com/office/powerpoint/2010/main" val="26997636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solidFill>
            <a:schemeClr val="accent2"/>
          </a:solidFill>
        </p:spPr>
        <p:txBody>
          <a:bodyPr/>
          <a:lstStyle/>
          <a:p>
            <a:r>
              <a:rPr lang="de-DE" dirty="0">
                <a:solidFill>
                  <a:schemeClr val="tx2"/>
                </a:solidFill>
              </a:rPr>
              <a:t>Comisiones</a:t>
            </a:r>
          </a:p>
        </p:txBody>
      </p:sp>
      <p:sp>
        <p:nvSpPr>
          <p:cNvPr id="5" name="7 CuadroTexto">
            <a:extLst>
              <a:ext uri="{FF2B5EF4-FFF2-40B4-BE49-F238E27FC236}">
                <a16:creationId xmlns:a16="http://schemas.microsoft.com/office/drawing/2014/main" id="{3FFF0C0A-B11E-431B-B8AD-293164C63C9E}"/>
              </a:ext>
            </a:extLst>
          </p:cNvPr>
          <p:cNvSpPr txBox="1">
            <a:spLocks noChangeArrowheads="1"/>
          </p:cNvSpPr>
          <p:nvPr/>
        </p:nvSpPr>
        <p:spPr bwMode="auto">
          <a:xfrm>
            <a:off x="1584573" y="1439887"/>
            <a:ext cx="7416179" cy="2147585"/>
          </a:xfrm>
          <a:prstGeom prst="rect">
            <a:avLst/>
          </a:prstGeom>
        </p:spPr>
        <p:txBody>
          <a:bodyPr/>
          <a:lstStyle>
            <a:defPPr>
              <a:defRPr lang="de-DE"/>
            </a:defPPr>
            <a:lvl1pPr marL="285750" indent="-285750" algn="just" fontAlgn="base">
              <a:spcBef>
                <a:spcPct val="20000"/>
              </a:spcBef>
              <a:spcAft>
                <a:spcPct val="20000"/>
              </a:spcAft>
              <a:buClr>
                <a:srgbClr val="4164AB"/>
              </a:buClr>
              <a:buSzPct val="75000"/>
              <a:buFont typeface="Wingdings" pitchFamily="2" charset="2"/>
              <a:buChar char="n"/>
              <a:defRPr kern="0">
                <a:solidFill>
                  <a:schemeClr val="accent1">
                    <a:lumMod val="75000"/>
                  </a:schemeClr>
                </a:solidFill>
                <a:latin typeface="+mj-lt"/>
              </a:defRPr>
            </a:lvl1pPr>
            <a:lvl2pPr marL="762000" lvl="1" indent="-261938" algn="just" fontAlgn="base">
              <a:spcBef>
                <a:spcPct val="20000"/>
              </a:spcBef>
              <a:spcAft>
                <a:spcPct val="20000"/>
              </a:spcAft>
              <a:buClr>
                <a:schemeClr val="tx2"/>
              </a:buClr>
              <a:buFont typeface="Arial" charset="0"/>
              <a:buChar char="■"/>
              <a:defRPr kern="0">
                <a:solidFill>
                  <a:schemeClr val="accent1">
                    <a:lumMod val="75000"/>
                  </a:schemeClr>
                </a:solidFill>
                <a:latin typeface="+mj-lt"/>
              </a:defRPr>
            </a:lvl2pPr>
            <a:lvl3pPr marL="498475" indent="-228600" fontAlgn="base">
              <a:spcBef>
                <a:spcPct val="20000"/>
              </a:spcBef>
              <a:spcAft>
                <a:spcPct val="20000"/>
              </a:spcAft>
              <a:buClr>
                <a:schemeClr val="hlink"/>
              </a:buClr>
              <a:buFont typeface="Arial" charset="0"/>
              <a:buChar char="■"/>
              <a:defRPr sz="1600"/>
            </a:lvl3pPr>
            <a:lvl4pPr marL="728663" indent="-228600" fontAlgn="base">
              <a:spcBef>
                <a:spcPct val="20000"/>
              </a:spcBef>
              <a:spcAft>
                <a:spcPct val="0"/>
              </a:spcAft>
              <a:buClr>
                <a:schemeClr val="bg2"/>
              </a:buClr>
              <a:buFont typeface="Arial" charset="0"/>
              <a:buChar char="■"/>
              <a:defRPr sz="1600"/>
            </a:lvl4pPr>
            <a:lvl5pPr marL="2117725" indent="-228600" fontAlgn="base">
              <a:spcBef>
                <a:spcPct val="20000"/>
              </a:spcBef>
              <a:spcAft>
                <a:spcPct val="0"/>
              </a:spcAft>
              <a:buChar char="»"/>
              <a:defRPr sz="2000">
                <a:solidFill>
                  <a:schemeClr val="tx2"/>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a:buClrTx/>
            </a:pPr>
            <a:r>
              <a:rPr lang="es-ES" altLang="es-ES" sz="1600" dirty="0">
                <a:solidFill>
                  <a:schemeClr val="tx1"/>
                </a:solidFill>
              </a:rPr>
              <a:t>COMISIONES SOBRE EL FONDO</a:t>
            </a:r>
          </a:p>
          <a:p>
            <a:pPr>
              <a:buClrTx/>
            </a:pPr>
            <a:endParaRPr lang="es-ES" altLang="es-ES" sz="1600" dirty="0">
              <a:solidFill>
                <a:schemeClr val="tx1"/>
              </a:solidFill>
            </a:endParaRPr>
          </a:p>
          <a:p>
            <a:pPr>
              <a:buClrTx/>
            </a:pPr>
            <a:endParaRPr lang="es-ES" altLang="es-ES" sz="1600" dirty="0">
              <a:solidFill>
                <a:schemeClr val="tx1"/>
              </a:solidFill>
            </a:endParaRPr>
          </a:p>
          <a:p>
            <a:pPr>
              <a:buClrTx/>
            </a:pPr>
            <a:endParaRPr lang="es-ES" altLang="es-ES" sz="1600" dirty="0">
              <a:solidFill>
                <a:schemeClr val="tx1"/>
              </a:solidFill>
            </a:endParaRPr>
          </a:p>
          <a:p>
            <a:pPr>
              <a:buClrTx/>
            </a:pPr>
            <a:endParaRPr lang="es-ES" altLang="es-ES" sz="1600" dirty="0">
              <a:solidFill>
                <a:schemeClr val="tx1"/>
              </a:solidFill>
            </a:endParaRPr>
          </a:p>
          <a:p>
            <a:pPr>
              <a:buClrTx/>
            </a:pPr>
            <a:endParaRPr lang="es-ES_tradnl" altLang="es-ES" sz="600" dirty="0">
              <a:solidFill>
                <a:schemeClr val="tx1"/>
              </a:solidFill>
            </a:endParaRPr>
          </a:p>
          <a:p>
            <a:pPr>
              <a:buClrTx/>
            </a:pPr>
            <a:r>
              <a:rPr lang="es-ES" altLang="es-ES" sz="1600" dirty="0">
                <a:solidFill>
                  <a:schemeClr val="tx1"/>
                </a:solidFill>
              </a:rPr>
              <a:t>COMISIONES SOBRE EL PARTÍCIPE</a:t>
            </a:r>
          </a:p>
        </p:txBody>
      </p:sp>
      <p:sp>
        <p:nvSpPr>
          <p:cNvPr id="6" name="9 CuadroTexto">
            <a:extLst>
              <a:ext uri="{FF2B5EF4-FFF2-40B4-BE49-F238E27FC236}">
                <a16:creationId xmlns:a16="http://schemas.microsoft.com/office/drawing/2014/main" id="{11172FCB-7F26-4CC0-B1AC-8B84D517C1CD}"/>
              </a:ext>
            </a:extLst>
          </p:cNvPr>
          <p:cNvSpPr txBox="1">
            <a:spLocks noChangeArrowheads="1"/>
          </p:cNvSpPr>
          <p:nvPr/>
        </p:nvSpPr>
        <p:spPr bwMode="auto">
          <a:xfrm>
            <a:off x="1584573" y="3597200"/>
            <a:ext cx="7416179" cy="2160240"/>
          </a:xfrm>
          <a:prstGeom prst="rect">
            <a:avLst/>
          </a:prstGeom>
        </p:spPr>
        <p:txBody>
          <a:bodyPr/>
          <a:lstStyle>
            <a:defPPr>
              <a:defRPr lang="de-DE"/>
            </a:defPPr>
            <a:lvl1pPr marL="285750" indent="-285750" algn="just" fontAlgn="base">
              <a:spcBef>
                <a:spcPct val="20000"/>
              </a:spcBef>
              <a:spcAft>
                <a:spcPct val="20000"/>
              </a:spcAft>
              <a:buClr>
                <a:srgbClr val="4164AB"/>
              </a:buClr>
              <a:buSzPct val="75000"/>
              <a:buFont typeface="Wingdings" pitchFamily="2" charset="2"/>
              <a:buChar char="n"/>
              <a:defRPr kern="0">
                <a:solidFill>
                  <a:schemeClr val="accent1">
                    <a:lumMod val="75000"/>
                  </a:schemeClr>
                </a:solidFill>
                <a:latin typeface="+mj-lt"/>
              </a:defRPr>
            </a:lvl1pPr>
            <a:lvl2pPr marL="762000" lvl="1" indent="-261938" algn="just" fontAlgn="base">
              <a:spcBef>
                <a:spcPct val="20000"/>
              </a:spcBef>
              <a:spcAft>
                <a:spcPct val="20000"/>
              </a:spcAft>
              <a:buClr>
                <a:schemeClr val="tx2"/>
              </a:buClr>
              <a:buFont typeface="Arial" charset="0"/>
              <a:buChar char="■"/>
              <a:defRPr kern="0">
                <a:solidFill>
                  <a:schemeClr val="accent1">
                    <a:lumMod val="75000"/>
                  </a:schemeClr>
                </a:solidFill>
                <a:latin typeface="+mj-lt"/>
              </a:defRPr>
            </a:lvl2pPr>
            <a:lvl3pPr marL="498475" indent="-228600" fontAlgn="base">
              <a:spcBef>
                <a:spcPct val="20000"/>
              </a:spcBef>
              <a:spcAft>
                <a:spcPct val="20000"/>
              </a:spcAft>
              <a:buClr>
                <a:schemeClr val="hlink"/>
              </a:buClr>
              <a:buFont typeface="Arial" charset="0"/>
              <a:buChar char="■"/>
              <a:defRPr sz="1600"/>
            </a:lvl3pPr>
            <a:lvl4pPr marL="728663" indent="-228600" fontAlgn="base">
              <a:spcBef>
                <a:spcPct val="20000"/>
              </a:spcBef>
              <a:spcAft>
                <a:spcPct val="0"/>
              </a:spcAft>
              <a:buClr>
                <a:schemeClr val="bg2"/>
              </a:buClr>
              <a:buFont typeface="Arial" charset="0"/>
              <a:buChar char="■"/>
              <a:defRPr sz="1600"/>
            </a:lvl4pPr>
            <a:lvl5pPr marL="2117725" indent="-228600" fontAlgn="base">
              <a:spcBef>
                <a:spcPct val="20000"/>
              </a:spcBef>
              <a:spcAft>
                <a:spcPct val="0"/>
              </a:spcAft>
              <a:buChar char="»"/>
              <a:defRPr sz="2000">
                <a:solidFill>
                  <a:schemeClr val="tx2"/>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a:buClrTx/>
              <a:buFont typeface="Arial" panose="020B0604020202020204" pitchFamily="34" charset="0"/>
              <a:buChar char="•"/>
            </a:pPr>
            <a:r>
              <a:rPr lang="es-ES" altLang="es-ES" sz="1600" dirty="0">
                <a:solidFill>
                  <a:schemeClr val="tx1"/>
                </a:solidFill>
              </a:rPr>
              <a:t>De suscripción: mientras las comisiones de gestión y de depósito son unas comisiones que se descuentan diariamente del valor </a:t>
            </a:r>
            <a:r>
              <a:rPr lang="es-ES" altLang="es-ES" sz="1600" dirty="0" err="1">
                <a:solidFill>
                  <a:schemeClr val="tx1"/>
                </a:solidFill>
              </a:rPr>
              <a:t>liquidativo</a:t>
            </a:r>
            <a:r>
              <a:rPr lang="es-ES" altLang="es-ES" sz="1600" dirty="0">
                <a:solidFill>
                  <a:schemeClr val="tx1"/>
                </a:solidFill>
              </a:rPr>
              <a:t> del fondo, la llamada comisión de suscripción sólo se cobra una vez cuando el partícipe compra (o vuelve a comprar) participaciones del fondo.</a:t>
            </a:r>
          </a:p>
          <a:p>
            <a:pPr>
              <a:buClrTx/>
              <a:buFont typeface="Arial" panose="020B0604020202020204" pitchFamily="34" charset="0"/>
              <a:buChar char="•"/>
            </a:pPr>
            <a:r>
              <a:rPr lang="es-ES" altLang="es-ES" sz="1600" dirty="0">
                <a:solidFill>
                  <a:schemeClr val="tx1"/>
                </a:solidFill>
              </a:rPr>
              <a:t>De reembolso: la comisión de reembolso también se cobra una sola vez al partícipe pero, esta vez, en el momento de la venta de las participaciones.</a:t>
            </a:r>
          </a:p>
        </p:txBody>
      </p:sp>
      <p:sp>
        <p:nvSpPr>
          <p:cNvPr id="7" name="8 CuadroTexto">
            <a:extLst>
              <a:ext uri="{FF2B5EF4-FFF2-40B4-BE49-F238E27FC236}">
                <a16:creationId xmlns:a16="http://schemas.microsoft.com/office/drawing/2014/main" id="{C873DB23-8955-4BF4-B90A-28F42A3D6417}"/>
              </a:ext>
            </a:extLst>
          </p:cNvPr>
          <p:cNvSpPr txBox="1">
            <a:spLocks noChangeArrowheads="1"/>
          </p:cNvSpPr>
          <p:nvPr/>
        </p:nvSpPr>
        <p:spPr bwMode="auto">
          <a:xfrm>
            <a:off x="1584573" y="1745471"/>
            <a:ext cx="7416179" cy="1872208"/>
          </a:xfrm>
          <a:prstGeom prst="rect">
            <a:avLst/>
          </a:prstGeom>
        </p:spPr>
        <p:txBody>
          <a:bodyPr/>
          <a:lstStyle>
            <a:defPPr>
              <a:defRPr lang="de-DE"/>
            </a:defPPr>
            <a:lvl1pPr marL="285750" indent="-285750" algn="just" fontAlgn="base">
              <a:spcBef>
                <a:spcPct val="20000"/>
              </a:spcBef>
              <a:spcAft>
                <a:spcPct val="20000"/>
              </a:spcAft>
              <a:buClr>
                <a:srgbClr val="4164AB"/>
              </a:buClr>
              <a:buSzPct val="75000"/>
              <a:buFont typeface="Wingdings" pitchFamily="2" charset="2"/>
              <a:buChar char="n"/>
              <a:defRPr kern="0">
                <a:solidFill>
                  <a:schemeClr val="accent1">
                    <a:lumMod val="75000"/>
                  </a:schemeClr>
                </a:solidFill>
                <a:latin typeface="+mj-lt"/>
              </a:defRPr>
            </a:lvl1pPr>
            <a:lvl2pPr marL="762000" lvl="1" indent="-261938" algn="just" fontAlgn="base">
              <a:spcBef>
                <a:spcPct val="20000"/>
              </a:spcBef>
              <a:spcAft>
                <a:spcPct val="20000"/>
              </a:spcAft>
              <a:buClr>
                <a:schemeClr val="tx2"/>
              </a:buClr>
              <a:buFont typeface="Arial" charset="0"/>
              <a:buChar char="■"/>
              <a:defRPr kern="0">
                <a:solidFill>
                  <a:schemeClr val="accent1">
                    <a:lumMod val="75000"/>
                  </a:schemeClr>
                </a:solidFill>
                <a:latin typeface="+mj-lt"/>
              </a:defRPr>
            </a:lvl2pPr>
            <a:lvl3pPr marL="498475" indent="-228600" fontAlgn="base">
              <a:spcBef>
                <a:spcPct val="20000"/>
              </a:spcBef>
              <a:spcAft>
                <a:spcPct val="20000"/>
              </a:spcAft>
              <a:buClr>
                <a:schemeClr val="hlink"/>
              </a:buClr>
              <a:buFont typeface="Arial" charset="0"/>
              <a:buChar char="■"/>
              <a:defRPr sz="1600"/>
            </a:lvl3pPr>
            <a:lvl4pPr marL="728663" indent="-228600" fontAlgn="base">
              <a:spcBef>
                <a:spcPct val="20000"/>
              </a:spcBef>
              <a:spcAft>
                <a:spcPct val="0"/>
              </a:spcAft>
              <a:buClr>
                <a:schemeClr val="bg2"/>
              </a:buClr>
              <a:buFont typeface="Arial" charset="0"/>
              <a:buChar char="■"/>
              <a:defRPr sz="1600"/>
            </a:lvl4pPr>
            <a:lvl5pPr marL="2117725" indent="-228600" fontAlgn="base">
              <a:spcBef>
                <a:spcPct val="20000"/>
              </a:spcBef>
              <a:spcAft>
                <a:spcPct val="0"/>
              </a:spcAft>
              <a:buChar char="»"/>
              <a:defRPr sz="2000">
                <a:solidFill>
                  <a:schemeClr val="tx2"/>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algn="l">
              <a:buClrTx/>
              <a:buFont typeface="Arial" panose="020B0604020202020204" pitchFamily="34" charset="0"/>
              <a:buChar char="•"/>
            </a:pPr>
            <a:r>
              <a:rPr lang="es-ES" altLang="es-ES" sz="1600" dirty="0">
                <a:solidFill>
                  <a:schemeClr val="tx1"/>
                </a:solidFill>
              </a:rPr>
              <a:t>De gestión: es la comisión que percibe la gestora directamente del fondo por su labor de gestión del mismo. Su cálculo se realiza diariamente. </a:t>
            </a:r>
          </a:p>
          <a:p>
            <a:pPr algn="l">
              <a:buClrTx/>
              <a:buFont typeface="Arial" panose="020B0604020202020204" pitchFamily="34" charset="0"/>
              <a:buChar char="•"/>
            </a:pPr>
            <a:r>
              <a:rPr lang="es-ES" altLang="es-ES" sz="1600" dirty="0">
                <a:solidFill>
                  <a:schemeClr val="tx1"/>
                </a:solidFill>
              </a:rPr>
              <a:t>De depósito: es la comisión que cobra la entidad depositaria por su labor. Al igual que la comisión de gestión se cobra como un porcentaje sobre el patrimonio del fondo y se descuenta diariamente del valor </a:t>
            </a:r>
            <a:r>
              <a:rPr lang="es-ES" altLang="es-ES" sz="1600" dirty="0" err="1">
                <a:solidFill>
                  <a:schemeClr val="tx1"/>
                </a:solidFill>
              </a:rPr>
              <a:t>liquidativo</a:t>
            </a:r>
            <a:r>
              <a:rPr lang="es-ES" altLang="es-ES" sz="1600" dirty="0">
                <a:solidFill>
                  <a:schemeClr val="tx1"/>
                </a:solidFill>
              </a:rPr>
              <a:t>.</a:t>
            </a:r>
          </a:p>
        </p:txBody>
      </p:sp>
    </p:spTree>
    <p:extLst>
      <p:ext uri="{BB962C8B-B14F-4D97-AF65-F5344CB8AC3E}">
        <p14:creationId xmlns:p14="http://schemas.microsoft.com/office/powerpoint/2010/main" val="12437469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B75D1-2C5D-43E2-AAEA-1620498242EA}"/>
              </a:ext>
            </a:extLst>
          </p:cNvPr>
          <p:cNvSpPr>
            <a:spLocks noGrp="1"/>
          </p:cNvSpPr>
          <p:nvPr>
            <p:ph type="title"/>
          </p:nvPr>
        </p:nvSpPr>
        <p:spPr/>
        <p:txBody>
          <a:bodyPr/>
          <a:lstStyle/>
          <a:p>
            <a:r>
              <a:rPr lang="es-ES" dirty="0"/>
              <a:t>ISIN</a:t>
            </a:r>
          </a:p>
        </p:txBody>
      </p:sp>
      <p:sp>
        <p:nvSpPr>
          <p:cNvPr id="3" name="2 Rectángulo">
            <a:extLst>
              <a:ext uri="{FF2B5EF4-FFF2-40B4-BE49-F238E27FC236}">
                <a16:creationId xmlns:a16="http://schemas.microsoft.com/office/drawing/2014/main" id="{E1B52E71-B266-4A9F-962C-F42571C5B7A1}"/>
              </a:ext>
            </a:extLst>
          </p:cNvPr>
          <p:cNvSpPr>
            <a:spLocks noChangeArrowheads="1"/>
          </p:cNvSpPr>
          <p:nvPr/>
        </p:nvSpPr>
        <p:spPr bwMode="auto">
          <a:xfrm>
            <a:off x="2052948" y="1447075"/>
            <a:ext cx="741617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b="1" dirty="0">
                <a:solidFill>
                  <a:schemeClr val="tx1"/>
                </a:solidFill>
                <a:latin typeface="+mj-lt"/>
              </a:rPr>
              <a:t>ISIN</a:t>
            </a:r>
            <a:r>
              <a:rPr lang="es-ES" altLang="es-ES" dirty="0">
                <a:solidFill>
                  <a:schemeClr val="tx1"/>
                </a:solidFill>
                <a:latin typeface="+mj-lt"/>
              </a:rPr>
              <a:t>, acrónimo de </a:t>
            </a:r>
            <a:r>
              <a:rPr lang="es-ES" altLang="es-ES" b="1" dirty="0">
                <a:solidFill>
                  <a:schemeClr val="tx1"/>
                </a:solidFill>
                <a:latin typeface="+mj-lt"/>
              </a:rPr>
              <a:t>International </a:t>
            </a:r>
            <a:r>
              <a:rPr lang="es-ES" altLang="es-ES" b="1" dirty="0" err="1">
                <a:solidFill>
                  <a:schemeClr val="tx1"/>
                </a:solidFill>
                <a:latin typeface="+mj-lt"/>
              </a:rPr>
              <a:t>Securities</a:t>
            </a:r>
            <a:r>
              <a:rPr lang="es-ES" altLang="es-ES" b="1" dirty="0">
                <a:solidFill>
                  <a:schemeClr val="tx1"/>
                </a:solidFill>
                <a:latin typeface="+mj-lt"/>
              </a:rPr>
              <a:t> </a:t>
            </a:r>
            <a:r>
              <a:rPr lang="es-ES" altLang="es-ES" b="1" dirty="0" err="1">
                <a:solidFill>
                  <a:schemeClr val="tx1"/>
                </a:solidFill>
                <a:latin typeface="+mj-lt"/>
              </a:rPr>
              <a:t>Identification</a:t>
            </a:r>
            <a:r>
              <a:rPr lang="es-ES" altLang="es-ES" b="1" dirty="0">
                <a:solidFill>
                  <a:schemeClr val="tx1"/>
                </a:solidFill>
                <a:latin typeface="+mj-lt"/>
              </a:rPr>
              <a:t> </a:t>
            </a:r>
            <a:r>
              <a:rPr lang="es-ES" altLang="es-ES" b="1" dirty="0" err="1">
                <a:solidFill>
                  <a:schemeClr val="tx1"/>
                </a:solidFill>
                <a:latin typeface="+mj-lt"/>
              </a:rPr>
              <a:t>Numbering</a:t>
            </a:r>
            <a:r>
              <a:rPr lang="es-ES" altLang="es-ES" b="1" dirty="0">
                <a:solidFill>
                  <a:schemeClr val="tx1"/>
                </a:solidFill>
                <a:latin typeface="+mj-lt"/>
              </a:rPr>
              <a:t> </a:t>
            </a:r>
            <a:r>
              <a:rPr lang="es-ES" altLang="es-ES" b="1" dirty="0" err="1">
                <a:solidFill>
                  <a:schemeClr val="tx1"/>
                </a:solidFill>
                <a:latin typeface="+mj-lt"/>
              </a:rPr>
              <a:t>system</a:t>
            </a:r>
            <a:r>
              <a:rPr lang="es-ES" altLang="es-ES" dirty="0">
                <a:solidFill>
                  <a:schemeClr val="tx1"/>
                </a:solidFill>
                <a:latin typeface="+mj-lt"/>
              </a:rPr>
              <a:t>.</a:t>
            </a:r>
          </a:p>
          <a:p>
            <a:r>
              <a:rPr lang="es-ES" altLang="es-ES" dirty="0">
                <a:solidFill>
                  <a:schemeClr val="tx1"/>
                </a:solidFill>
                <a:latin typeface="+mj-lt"/>
              </a:rPr>
              <a:t>El </a:t>
            </a:r>
            <a:r>
              <a:rPr lang="es-ES" altLang="es-ES" b="1" dirty="0">
                <a:solidFill>
                  <a:schemeClr val="tx1"/>
                </a:solidFill>
                <a:latin typeface="+mj-lt"/>
              </a:rPr>
              <a:t>código ISIN</a:t>
            </a:r>
            <a:r>
              <a:rPr lang="es-ES" altLang="es-ES" dirty="0">
                <a:solidFill>
                  <a:schemeClr val="tx1"/>
                </a:solidFill>
                <a:latin typeface="+mj-lt"/>
              </a:rPr>
              <a:t> tiene como finalidad identificar de forma unívoca a un valor mobiliario a nivel internacional. Se compone de 12 caracteres alfanuméricos.</a:t>
            </a:r>
          </a:p>
        </p:txBody>
      </p:sp>
      <p:pic>
        <p:nvPicPr>
          <p:cNvPr id="4" name="Picture 1">
            <a:extLst>
              <a:ext uri="{FF2B5EF4-FFF2-40B4-BE49-F238E27FC236}">
                <a16:creationId xmlns:a16="http://schemas.microsoft.com/office/drawing/2014/main" id="{5356C316-40F5-49DA-B072-9B15D52C65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0334" y="2368994"/>
            <a:ext cx="3240360" cy="29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6694B304-672A-4F18-AB36-FDB36DDCC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790" y="2305687"/>
            <a:ext cx="1992494" cy="294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4210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B75D1-2C5D-43E2-AAEA-1620498242EA}"/>
              </a:ext>
            </a:extLst>
          </p:cNvPr>
          <p:cNvSpPr>
            <a:spLocks noGrp="1"/>
          </p:cNvSpPr>
          <p:nvPr>
            <p:ph type="title"/>
          </p:nvPr>
        </p:nvSpPr>
        <p:spPr/>
        <p:txBody>
          <a:bodyPr/>
          <a:lstStyle/>
          <a:p>
            <a:r>
              <a:rPr lang="es-ES" dirty="0"/>
              <a:t>Ventajas de los fondos de inversión</a:t>
            </a:r>
          </a:p>
        </p:txBody>
      </p:sp>
      <p:sp>
        <p:nvSpPr>
          <p:cNvPr id="6" name="1 CuadroTexto">
            <a:extLst>
              <a:ext uri="{FF2B5EF4-FFF2-40B4-BE49-F238E27FC236}">
                <a16:creationId xmlns:a16="http://schemas.microsoft.com/office/drawing/2014/main" id="{B6FEF1E3-27B6-445A-A00C-BACEC5754E85}"/>
              </a:ext>
            </a:extLst>
          </p:cNvPr>
          <p:cNvSpPr txBox="1">
            <a:spLocks noChangeArrowheads="1"/>
          </p:cNvSpPr>
          <p:nvPr/>
        </p:nvSpPr>
        <p:spPr bwMode="auto">
          <a:xfrm>
            <a:off x="3528789" y="1922521"/>
            <a:ext cx="4175819" cy="2635132"/>
          </a:xfrm>
          <a:prstGeom prst="rect">
            <a:avLst/>
          </a:prstGeom>
        </p:spPr>
        <p:txBody>
          <a:bodyPr/>
          <a:lstStyle>
            <a:defPPr>
              <a:defRPr lang="de-DE"/>
            </a:defPPr>
            <a:lvl1pPr marL="287338" indent="-287338" algn="just" fontAlgn="base">
              <a:spcBef>
                <a:spcPct val="20000"/>
              </a:spcBef>
              <a:spcAft>
                <a:spcPct val="20000"/>
              </a:spcAft>
              <a:buClr>
                <a:srgbClr val="4164AB"/>
              </a:buClr>
              <a:buSzPct val="75000"/>
              <a:buFont typeface="Wingdings" pitchFamily="2" charset="2"/>
              <a:buChar char="n"/>
              <a:defRPr kern="0">
                <a:solidFill>
                  <a:schemeClr val="accent1">
                    <a:lumMod val="75000"/>
                  </a:schemeClr>
                </a:solidFill>
                <a:latin typeface="+mj-lt"/>
              </a:defRPr>
            </a:lvl1pPr>
          </a:lstStyle>
          <a:p>
            <a:pPr marL="742950" lvl="1" indent="-285750">
              <a:buFont typeface="Arial" panose="020B0604020202020204" pitchFamily="34" charset="0"/>
              <a:buChar char="•"/>
            </a:pPr>
            <a:r>
              <a:rPr lang="es-ES" altLang="es-ES" sz="2800" dirty="0"/>
              <a:t>Diversificación</a:t>
            </a:r>
          </a:p>
          <a:p>
            <a:pPr marL="742950" lvl="1" indent="-285750">
              <a:buFont typeface="Arial" panose="020B0604020202020204" pitchFamily="34" charset="0"/>
              <a:buChar char="•"/>
            </a:pPr>
            <a:r>
              <a:rPr lang="es-ES" altLang="es-ES" sz="2800" dirty="0"/>
              <a:t>Seguridad</a:t>
            </a:r>
          </a:p>
          <a:p>
            <a:pPr marL="742950" lvl="1" indent="-285750">
              <a:buFont typeface="Arial" panose="020B0604020202020204" pitchFamily="34" charset="0"/>
              <a:buChar char="•"/>
            </a:pPr>
            <a:r>
              <a:rPr lang="es-ES" altLang="es-ES" sz="2800" dirty="0"/>
              <a:t>Rentabilidad</a:t>
            </a:r>
          </a:p>
          <a:p>
            <a:pPr marL="742950" lvl="1" indent="-285750">
              <a:buFont typeface="Arial" panose="020B0604020202020204" pitchFamily="34" charset="0"/>
              <a:buChar char="•"/>
            </a:pPr>
            <a:r>
              <a:rPr lang="es-ES" altLang="es-ES" sz="2800" dirty="0"/>
              <a:t>Liquidez</a:t>
            </a:r>
          </a:p>
          <a:p>
            <a:pPr marL="742950" lvl="1" indent="-285750">
              <a:buFont typeface="Arial" panose="020B0604020202020204" pitchFamily="34" charset="0"/>
              <a:buChar char="•"/>
            </a:pPr>
            <a:r>
              <a:rPr lang="es-ES" altLang="es-ES" sz="2800" dirty="0"/>
              <a:t>Gestión Profesional</a:t>
            </a:r>
          </a:p>
          <a:p>
            <a:pPr marL="742950" lvl="1" indent="-285750">
              <a:buFont typeface="Arial" panose="020B0604020202020204" pitchFamily="34" charset="0"/>
              <a:buChar char="•"/>
            </a:pPr>
            <a:r>
              <a:rPr lang="es-ES" altLang="es-ES" sz="2800" dirty="0"/>
              <a:t>Información</a:t>
            </a:r>
          </a:p>
        </p:txBody>
      </p:sp>
    </p:spTree>
    <p:extLst>
      <p:ext uri="{BB962C8B-B14F-4D97-AF65-F5344CB8AC3E}">
        <p14:creationId xmlns:p14="http://schemas.microsoft.com/office/powerpoint/2010/main" val="197924367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Bottom)">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DA5D0B-4238-449E-BB9B-F7FEB4D2564E}"/>
              </a:ext>
            </a:extLst>
          </p:cNvPr>
          <p:cNvSpPr>
            <a:spLocks noGrp="1"/>
          </p:cNvSpPr>
          <p:nvPr>
            <p:ph type="ctrTitle"/>
          </p:nvPr>
        </p:nvSpPr>
        <p:spPr>
          <a:xfrm>
            <a:off x="1512565" y="2087959"/>
            <a:ext cx="2880000" cy="1294172"/>
          </a:xfrm>
        </p:spPr>
        <p:txBody>
          <a:bodyPr/>
          <a:lstStyle/>
          <a:p>
            <a:r>
              <a:rPr lang="es-ES" sz="3200" dirty="0" err="1"/>
              <a:t>Unit</a:t>
            </a:r>
            <a:r>
              <a:rPr lang="es-ES" sz="3200" dirty="0"/>
              <a:t> - </a:t>
            </a:r>
            <a:r>
              <a:rPr lang="es-ES" sz="3200" dirty="0" err="1"/>
              <a:t>Linked</a:t>
            </a:r>
            <a:endParaRPr lang="es-ES" sz="3200" dirty="0"/>
          </a:p>
        </p:txBody>
      </p:sp>
    </p:spTree>
    <p:extLst>
      <p:ext uri="{BB962C8B-B14F-4D97-AF65-F5344CB8AC3E}">
        <p14:creationId xmlns:p14="http://schemas.microsoft.com/office/powerpoint/2010/main" val="27931639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F2909-C9F3-4FB5-ABA7-EA79E90C9932}"/>
              </a:ext>
            </a:extLst>
          </p:cNvPr>
          <p:cNvSpPr>
            <a:spLocks noGrp="1"/>
          </p:cNvSpPr>
          <p:nvPr>
            <p:ph type="title"/>
          </p:nvPr>
        </p:nvSpPr>
        <p:spPr/>
        <p:txBody>
          <a:bodyPr/>
          <a:lstStyle/>
          <a:p>
            <a:r>
              <a:rPr lang="es-ES" dirty="0"/>
              <a:t>Clasificación activos financieros</a:t>
            </a:r>
          </a:p>
        </p:txBody>
      </p:sp>
      <p:sp>
        <p:nvSpPr>
          <p:cNvPr id="3" name="Forma libre 5">
            <a:extLst>
              <a:ext uri="{FF2B5EF4-FFF2-40B4-BE49-F238E27FC236}">
                <a16:creationId xmlns:a16="http://schemas.microsoft.com/office/drawing/2014/main" id="{67C61A23-77A9-4F20-A49D-92C873274C47}"/>
              </a:ext>
            </a:extLst>
          </p:cNvPr>
          <p:cNvSpPr/>
          <p:nvPr/>
        </p:nvSpPr>
        <p:spPr>
          <a:xfrm>
            <a:off x="1131429" y="3329295"/>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shade val="80000"/>
              <a:hueOff val="0"/>
              <a:satOff val="0"/>
              <a:lumOff val="0"/>
              <a:alphaOff val="0"/>
            </a:schemeClr>
          </a:fillRef>
          <a:effectRef idx="3">
            <a:schemeClr val="accent2">
              <a:shade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Activos financieros</a:t>
            </a:r>
            <a:endParaRPr lang="es-ES" sz="1200" kern="1200" dirty="0"/>
          </a:p>
        </p:txBody>
      </p:sp>
      <p:sp>
        <p:nvSpPr>
          <p:cNvPr id="4" name="Forma libre 6">
            <a:extLst>
              <a:ext uri="{FF2B5EF4-FFF2-40B4-BE49-F238E27FC236}">
                <a16:creationId xmlns:a16="http://schemas.microsoft.com/office/drawing/2014/main" id="{B5976245-A5BF-4D2A-81DE-E72776642A4F}"/>
              </a:ext>
            </a:extLst>
          </p:cNvPr>
          <p:cNvSpPr/>
          <p:nvPr/>
        </p:nvSpPr>
        <p:spPr>
          <a:xfrm rot="18520440">
            <a:off x="2474905" y="3326799"/>
            <a:ext cx="918322" cy="45719"/>
          </a:xfrm>
          <a:custGeom>
            <a:avLst/>
            <a:gdLst>
              <a:gd name="connsiteX0" fmla="*/ 0 w 992537"/>
              <a:gd name="connsiteY0" fmla="*/ 19379 h 38759"/>
              <a:gd name="connsiteX1" fmla="*/ 992537 w 992537"/>
              <a:gd name="connsiteY1" fmla="*/ 19379 h 38759"/>
            </a:gdLst>
            <a:ahLst/>
            <a:cxnLst>
              <a:cxn ang="0">
                <a:pos x="connsiteX0" y="connsiteY0"/>
              </a:cxn>
              <a:cxn ang="0">
                <a:pos x="connsiteX1" y="connsiteY1"/>
              </a:cxn>
            </a:cxnLst>
            <a:rect l="l" t="t" r="r" b="b"/>
            <a:pathLst>
              <a:path w="992537" h="38759">
                <a:moveTo>
                  <a:pt x="0" y="19379"/>
                </a:moveTo>
                <a:lnTo>
                  <a:pt x="992537" y="19379"/>
                </a:lnTo>
              </a:path>
            </a:pathLst>
          </a:custGeom>
          <a:noFill/>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txBody>
          <a:bodyPr spcFirstLastPara="0" vert="horz" wrap="square" lIns="484155" tIns="-5434" rIns="484156" bIns="-5433" numCol="1" spcCol="1270" anchor="ctr" anchorCtr="0">
            <a:noAutofit/>
          </a:bodyPr>
          <a:lstStyle/>
          <a:p>
            <a:pPr lvl="0" algn="ctr" defTabSz="222250">
              <a:lnSpc>
                <a:spcPct val="90000"/>
              </a:lnSpc>
              <a:spcBef>
                <a:spcPct val="0"/>
              </a:spcBef>
              <a:spcAft>
                <a:spcPct val="35000"/>
              </a:spcAft>
            </a:pPr>
            <a:endParaRPr lang="es-ES" sz="500" kern="1200"/>
          </a:p>
        </p:txBody>
      </p:sp>
      <p:sp>
        <p:nvSpPr>
          <p:cNvPr id="5" name="Forma libre 7">
            <a:extLst>
              <a:ext uri="{FF2B5EF4-FFF2-40B4-BE49-F238E27FC236}">
                <a16:creationId xmlns:a16="http://schemas.microsoft.com/office/drawing/2014/main" id="{129A6A77-9B5B-4204-AC93-EB99C50B12B8}"/>
              </a:ext>
            </a:extLst>
          </p:cNvPr>
          <p:cNvSpPr/>
          <p:nvPr/>
        </p:nvSpPr>
        <p:spPr>
          <a:xfrm>
            <a:off x="3302217" y="2554407"/>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99000"/>
              <a:hueOff val="0"/>
              <a:satOff val="0"/>
              <a:lumOff val="0"/>
              <a:alphaOff val="0"/>
            </a:schemeClr>
          </a:fillRef>
          <a:effectRef idx="3">
            <a:schemeClr val="accent2">
              <a:tint val="99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Renta Fija</a:t>
            </a:r>
            <a:endParaRPr lang="es-ES" sz="1200" kern="1200" dirty="0"/>
          </a:p>
        </p:txBody>
      </p:sp>
      <p:sp>
        <p:nvSpPr>
          <p:cNvPr id="6" name="Forma libre 8">
            <a:extLst>
              <a:ext uri="{FF2B5EF4-FFF2-40B4-BE49-F238E27FC236}">
                <a16:creationId xmlns:a16="http://schemas.microsoft.com/office/drawing/2014/main" id="{0C1E52C6-99BF-4006-B31A-BE973C8C639C}"/>
              </a:ext>
            </a:extLst>
          </p:cNvPr>
          <p:cNvSpPr/>
          <p:nvPr/>
        </p:nvSpPr>
        <p:spPr>
          <a:xfrm rot="18832208">
            <a:off x="4746992" y="2612466"/>
            <a:ext cx="828137" cy="45719"/>
          </a:xfrm>
          <a:custGeom>
            <a:avLst/>
            <a:gdLst>
              <a:gd name="connsiteX0" fmla="*/ 0 w 895064"/>
              <a:gd name="connsiteY0" fmla="*/ 19379 h 38759"/>
              <a:gd name="connsiteX1" fmla="*/ 895064 w 895064"/>
              <a:gd name="connsiteY1" fmla="*/ 19379 h 38759"/>
            </a:gdLst>
            <a:ahLst/>
            <a:cxnLst>
              <a:cxn ang="0">
                <a:pos x="connsiteX0" y="connsiteY0"/>
              </a:cxn>
              <a:cxn ang="0">
                <a:pos x="connsiteX1" y="connsiteY1"/>
              </a:cxn>
            </a:cxnLst>
            <a:rect l="l" t="t" r="r" b="b"/>
            <a:pathLst>
              <a:path w="895064" h="38759">
                <a:moveTo>
                  <a:pt x="0" y="19379"/>
                </a:moveTo>
                <a:lnTo>
                  <a:pt x="895064" y="19379"/>
                </a:lnTo>
              </a:path>
            </a:pathLst>
          </a:custGeom>
          <a:noFill/>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txBody>
          <a:bodyPr spcFirstLastPara="0" vert="horz" wrap="square" lIns="437855" tIns="-2997" rIns="437855" bIns="-2998" numCol="1" spcCol="1270" anchor="ctr" anchorCtr="0">
            <a:noAutofit/>
          </a:bodyPr>
          <a:lstStyle/>
          <a:p>
            <a:pPr lvl="0" algn="ctr" defTabSz="222250">
              <a:lnSpc>
                <a:spcPct val="90000"/>
              </a:lnSpc>
              <a:spcBef>
                <a:spcPct val="0"/>
              </a:spcBef>
              <a:spcAft>
                <a:spcPct val="35000"/>
              </a:spcAft>
            </a:pPr>
            <a:endParaRPr lang="es-ES" sz="500" kern="1200"/>
          </a:p>
        </p:txBody>
      </p:sp>
      <p:sp>
        <p:nvSpPr>
          <p:cNvPr id="7" name="Forma libre 9">
            <a:extLst>
              <a:ext uri="{FF2B5EF4-FFF2-40B4-BE49-F238E27FC236}">
                <a16:creationId xmlns:a16="http://schemas.microsoft.com/office/drawing/2014/main" id="{D06DC9F7-9331-4F2D-AC6A-C3CA8F4C23C2}"/>
              </a:ext>
            </a:extLst>
          </p:cNvPr>
          <p:cNvSpPr/>
          <p:nvPr/>
        </p:nvSpPr>
        <p:spPr>
          <a:xfrm>
            <a:off x="5473083" y="1909144"/>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80000"/>
              <a:hueOff val="0"/>
              <a:satOff val="0"/>
              <a:lumOff val="0"/>
              <a:alphaOff val="0"/>
            </a:schemeClr>
          </a:fillRef>
          <a:effectRef idx="3">
            <a:schemeClr val="accent2">
              <a:tint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Pública</a:t>
            </a:r>
            <a:endParaRPr lang="es-ES" sz="1200" kern="1200" dirty="0"/>
          </a:p>
        </p:txBody>
      </p:sp>
      <p:sp>
        <p:nvSpPr>
          <p:cNvPr id="8" name="Forma libre 10">
            <a:extLst>
              <a:ext uri="{FF2B5EF4-FFF2-40B4-BE49-F238E27FC236}">
                <a16:creationId xmlns:a16="http://schemas.microsoft.com/office/drawing/2014/main" id="{8E33D6AB-8CB4-4EC1-819F-E443636B1423}"/>
              </a:ext>
            </a:extLst>
          </p:cNvPr>
          <p:cNvSpPr/>
          <p:nvPr/>
        </p:nvSpPr>
        <p:spPr>
          <a:xfrm rot="19435732">
            <a:off x="6957887" y="2068486"/>
            <a:ext cx="707389" cy="45719"/>
          </a:xfrm>
          <a:custGeom>
            <a:avLst/>
            <a:gdLst>
              <a:gd name="connsiteX0" fmla="*/ 0 w 767237"/>
              <a:gd name="connsiteY0" fmla="*/ 19379 h 38759"/>
              <a:gd name="connsiteX1" fmla="*/ 767237 w 767237"/>
              <a:gd name="connsiteY1" fmla="*/ 19379 h 38759"/>
            </a:gdLst>
            <a:ahLst/>
            <a:cxnLst>
              <a:cxn ang="0">
                <a:pos x="connsiteX0" y="connsiteY0"/>
              </a:cxn>
              <a:cxn ang="0">
                <a:pos x="connsiteX1" y="connsiteY1"/>
              </a:cxn>
            </a:cxnLst>
            <a:rect l="l" t="t" r="r" b="b"/>
            <a:pathLst>
              <a:path w="767237" h="38759">
                <a:moveTo>
                  <a:pt x="0" y="19379"/>
                </a:moveTo>
                <a:lnTo>
                  <a:pt x="767237"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7136" tIns="198" rIns="377139" bIns="199" numCol="1" spcCol="1270" anchor="ctr" anchorCtr="0">
            <a:noAutofit/>
          </a:bodyPr>
          <a:lstStyle/>
          <a:p>
            <a:pPr lvl="0" algn="ctr" defTabSz="222250">
              <a:lnSpc>
                <a:spcPct val="90000"/>
              </a:lnSpc>
              <a:spcBef>
                <a:spcPct val="0"/>
              </a:spcBef>
              <a:spcAft>
                <a:spcPct val="35000"/>
              </a:spcAft>
            </a:pPr>
            <a:endParaRPr lang="es-ES" sz="500" kern="1200"/>
          </a:p>
        </p:txBody>
      </p:sp>
      <p:sp>
        <p:nvSpPr>
          <p:cNvPr id="9" name="Forma libre 11">
            <a:extLst>
              <a:ext uri="{FF2B5EF4-FFF2-40B4-BE49-F238E27FC236}">
                <a16:creationId xmlns:a16="http://schemas.microsoft.com/office/drawing/2014/main" id="{65669400-EA3C-403A-A862-AEEDF2F6913E}"/>
              </a:ext>
            </a:extLst>
          </p:cNvPr>
          <p:cNvSpPr/>
          <p:nvPr/>
        </p:nvSpPr>
        <p:spPr>
          <a:xfrm>
            <a:off x="7643793" y="1683790"/>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Letras</a:t>
            </a:r>
            <a:endParaRPr lang="es-ES" sz="1200" kern="1200" dirty="0"/>
          </a:p>
        </p:txBody>
      </p:sp>
      <p:sp>
        <p:nvSpPr>
          <p:cNvPr id="10" name="Forma libre 12">
            <a:extLst>
              <a:ext uri="{FF2B5EF4-FFF2-40B4-BE49-F238E27FC236}">
                <a16:creationId xmlns:a16="http://schemas.microsoft.com/office/drawing/2014/main" id="{9E12A6BE-F553-472A-B23D-37A6305721DD}"/>
              </a:ext>
            </a:extLst>
          </p:cNvPr>
          <p:cNvSpPr/>
          <p:nvPr/>
        </p:nvSpPr>
        <p:spPr>
          <a:xfrm rot="21528281">
            <a:off x="7023656" y="2271439"/>
            <a:ext cx="571898" cy="45719"/>
          </a:xfrm>
          <a:custGeom>
            <a:avLst/>
            <a:gdLst>
              <a:gd name="connsiteX0" fmla="*/ 0 w 620282"/>
              <a:gd name="connsiteY0" fmla="*/ 19379 h 38759"/>
              <a:gd name="connsiteX1" fmla="*/ 620282 w 620282"/>
              <a:gd name="connsiteY1" fmla="*/ 19379 h 38759"/>
            </a:gdLst>
            <a:ahLst/>
            <a:cxnLst>
              <a:cxn ang="0">
                <a:pos x="connsiteX0" y="connsiteY0"/>
              </a:cxn>
              <a:cxn ang="0">
                <a:pos x="connsiteX1" y="connsiteY1"/>
              </a:cxn>
            </a:cxnLst>
            <a:rect l="l" t="t" r="r" b="b"/>
            <a:pathLst>
              <a:path w="620282" h="38759">
                <a:moveTo>
                  <a:pt x="0" y="19379"/>
                </a:moveTo>
                <a:lnTo>
                  <a:pt x="620282"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07333" tIns="3872" rIns="307334" bIns="3872" numCol="1" spcCol="1270" anchor="ctr" anchorCtr="0">
            <a:noAutofit/>
          </a:bodyPr>
          <a:lstStyle/>
          <a:p>
            <a:pPr lvl="0" algn="ctr" defTabSz="222250">
              <a:lnSpc>
                <a:spcPct val="90000"/>
              </a:lnSpc>
              <a:spcBef>
                <a:spcPct val="0"/>
              </a:spcBef>
              <a:spcAft>
                <a:spcPct val="35000"/>
              </a:spcAft>
            </a:pPr>
            <a:endParaRPr lang="es-ES" sz="500" kern="1200"/>
          </a:p>
        </p:txBody>
      </p:sp>
      <p:sp>
        <p:nvSpPr>
          <p:cNvPr id="11" name="Forma libre 13">
            <a:extLst>
              <a:ext uri="{FF2B5EF4-FFF2-40B4-BE49-F238E27FC236}">
                <a16:creationId xmlns:a16="http://schemas.microsoft.com/office/drawing/2014/main" id="{FB86580A-5E5D-497B-9B07-CBE17A9CB266}"/>
              </a:ext>
            </a:extLst>
          </p:cNvPr>
          <p:cNvSpPr/>
          <p:nvPr/>
        </p:nvSpPr>
        <p:spPr>
          <a:xfrm>
            <a:off x="7643793" y="2122591"/>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Bonos</a:t>
            </a:r>
            <a:endParaRPr lang="es-ES" sz="1200" kern="1200" dirty="0"/>
          </a:p>
        </p:txBody>
      </p:sp>
      <p:sp>
        <p:nvSpPr>
          <p:cNvPr id="12" name="Forma libre 14">
            <a:extLst>
              <a:ext uri="{FF2B5EF4-FFF2-40B4-BE49-F238E27FC236}">
                <a16:creationId xmlns:a16="http://schemas.microsoft.com/office/drawing/2014/main" id="{7ECAAEDF-8AFC-4EBC-AA4C-186F0DF551B8}"/>
              </a:ext>
            </a:extLst>
          </p:cNvPr>
          <p:cNvSpPr/>
          <p:nvPr/>
        </p:nvSpPr>
        <p:spPr>
          <a:xfrm rot="2068668">
            <a:off x="6960758" y="2473115"/>
            <a:ext cx="693608" cy="45719"/>
          </a:xfrm>
          <a:custGeom>
            <a:avLst/>
            <a:gdLst>
              <a:gd name="connsiteX0" fmla="*/ 0 w 752290"/>
              <a:gd name="connsiteY0" fmla="*/ 19379 h 38759"/>
              <a:gd name="connsiteX1" fmla="*/ 752290 w 752290"/>
              <a:gd name="connsiteY1" fmla="*/ 19379 h 38759"/>
            </a:gdLst>
            <a:ahLst/>
            <a:cxnLst>
              <a:cxn ang="0">
                <a:pos x="connsiteX0" y="connsiteY0"/>
              </a:cxn>
              <a:cxn ang="0">
                <a:pos x="connsiteX1" y="connsiteY1"/>
              </a:cxn>
            </a:cxnLst>
            <a:rect l="l" t="t" r="r" b="b"/>
            <a:pathLst>
              <a:path w="752290" h="38759">
                <a:moveTo>
                  <a:pt x="0" y="19379"/>
                </a:moveTo>
                <a:lnTo>
                  <a:pt x="752290"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0037" tIns="572" rIns="370038" bIns="573" numCol="1" spcCol="1270" anchor="ctr" anchorCtr="0">
            <a:noAutofit/>
          </a:bodyPr>
          <a:lstStyle/>
          <a:p>
            <a:pPr lvl="0" algn="ctr" defTabSz="222250">
              <a:lnSpc>
                <a:spcPct val="90000"/>
              </a:lnSpc>
              <a:spcBef>
                <a:spcPct val="0"/>
              </a:spcBef>
              <a:spcAft>
                <a:spcPct val="35000"/>
              </a:spcAft>
            </a:pPr>
            <a:endParaRPr lang="es-ES" sz="500" kern="1200"/>
          </a:p>
        </p:txBody>
      </p:sp>
      <p:sp>
        <p:nvSpPr>
          <p:cNvPr id="13" name="Forma libre 15">
            <a:extLst>
              <a:ext uri="{FF2B5EF4-FFF2-40B4-BE49-F238E27FC236}">
                <a16:creationId xmlns:a16="http://schemas.microsoft.com/office/drawing/2014/main" id="{4D366AB8-F28D-4359-B5E1-DA77B3362736}"/>
              </a:ext>
            </a:extLst>
          </p:cNvPr>
          <p:cNvSpPr/>
          <p:nvPr/>
        </p:nvSpPr>
        <p:spPr>
          <a:xfrm>
            <a:off x="7643793" y="2561393"/>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Obligaciones</a:t>
            </a:r>
            <a:endParaRPr lang="es-ES" sz="1200" kern="1200" dirty="0"/>
          </a:p>
        </p:txBody>
      </p:sp>
      <p:sp>
        <p:nvSpPr>
          <p:cNvPr id="14" name="Forma libre 16">
            <a:extLst>
              <a:ext uri="{FF2B5EF4-FFF2-40B4-BE49-F238E27FC236}">
                <a16:creationId xmlns:a16="http://schemas.microsoft.com/office/drawing/2014/main" id="{595D569B-6FC4-41C8-A8E9-5C6CACDE40B5}"/>
              </a:ext>
            </a:extLst>
          </p:cNvPr>
          <p:cNvSpPr/>
          <p:nvPr/>
        </p:nvSpPr>
        <p:spPr>
          <a:xfrm rot="2802092">
            <a:off x="4723857" y="3221295"/>
            <a:ext cx="836759" cy="45719"/>
          </a:xfrm>
          <a:custGeom>
            <a:avLst/>
            <a:gdLst>
              <a:gd name="connsiteX0" fmla="*/ 0 w 904383"/>
              <a:gd name="connsiteY0" fmla="*/ 19379 h 38759"/>
              <a:gd name="connsiteX1" fmla="*/ 904383 w 904383"/>
              <a:gd name="connsiteY1" fmla="*/ 19379 h 38759"/>
            </a:gdLst>
            <a:ahLst/>
            <a:cxnLst>
              <a:cxn ang="0">
                <a:pos x="connsiteX0" y="connsiteY0"/>
              </a:cxn>
              <a:cxn ang="0">
                <a:pos x="connsiteX1" y="connsiteY1"/>
              </a:cxn>
            </a:cxnLst>
            <a:rect l="l" t="t" r="r" b="b"/>
            <a:pathLst>
              <a:path w="904383" h="38759">
                <a:moveTo>
                  <a:pt x="0" y="19379"/>
                </a:moveTo>
                <a:lnTo>
                  <a:pt x="904383" y="19379"/>
                </a:lnTo>
              </a:path>
            </a:pathLst>
          </a:custGeom>
          <a:noFill/>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txBody>
          <a:bodyPr spcFirstLastPara="0" vert="horz" wrap="square" lIns="442282" tIns="-3231" rIns="442281" bIns="-3230" numCol="1" spcCol="1270" anchor="ctr" anchorCtr="0">
            <a:noAutofit/>
          </a:bodyPr>
          <a:lstStyle/>
          <a:p>
            <a:pPr lvl="0" algn="ctr" defTabSz="222250">
              <a:lnSpc>
                <a:spcPct val="90000"/>
              </a:lnSpc>
              <a:spcBef>
                <a:spcPct val="0"/>
              </a:spcBef>
              <a:spcAft>
                <a:spcPct val="35000"/>
              </a:spcAft>
            </a:pPr>
            <a:endParaRPr lang="es-ES" sz="500" kern="1200"/>
          </a:p>
        </p:txBody>
      </p:sp>
      <p:sp>
        <p:nvSpPr>
          <p:cNvPr id="15" name="Forma libre 17">
            <a:extLst>
              <a:ext uri="{FF2B5EF4-FFF2-40B4-BE49-F238E27FC236}">
                <a16:creationId xmlns:a16="http://schemas.microsoft.com/office/drawing/2014/main" id="{C93CA3A2-40F3-4250-9274-E7C0CA40D4EB}"/>
              </a:ext>
            </a:extLst>
          </p:cNvPr>
          <p:cNvSpPr/>
          <p:nvPr/>
        </p:nvSpPr>
        <p:spPr>
          <a:xfrm>
            <a:off x="5473005" y="3212609"/>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80000"/>
              <a:hueOff val="0"/>
              <a:satOff val="0"/>
              <a:lumOff val="0"/>
              <a:alphaOff val="0"/>
            </a:schemeClr>
          </a:fillRef>
          <a:effectRef idx="3">
            <a:schemeClr val="accent2">
              <a:tint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Privada</a:t>
            </a:r>
            <a:endParaRPr lang="es-ES" sz="1200" kern="1200" dirty="0"/>
          </a:p>
        </p:txBody>
      </p:sp>
      <p:sp>
        <p:nvSpPr>
          <p:cNvPr id="16" name="Forma libre 18">
            <a:extLst>
              <a:ext uri="{FF2B5EF4-FFF2-40B4-BE49-F238E27FC236}">
                <a16:creationId xmlns:a16="http://schemas.microsoft.com/office/drawing/2014/main" id="{657D8518-9B2B-4932-BC86-10527B275237}"/>
              </a:ext>
            </a:extLst>
          </p:cNvPr>
          <p:cNvSpPr/>
          <p:nvPr/>
        </p:nvSpPr>
        <p:spPr>
          <a:xfrm rot="19483264">
            <a:off x="6961256" y="3377944"/>
            <a:ext cx="700489" cy="45719"/>
          </a:xfrm>
          <a:custGeom>
            <a:avLst/>
            <a:gdLst>
              <a:gd name="connsiteX0" fmla="*/ 0 w 759753"/>
              <a:gd name="connsiteY0" fmla="*/ 19379 h 38759"/>
              <a:gd name="connsiteX1" fmla="*/ 759753 w 759753"/>
              <a:gd name="connsiteY1" fmla="*/ 19379 h 38759"/>
            </a:gdLst>
            <a:ahLst/>
            <a:cxnLst>
              <a:cxn ang="0">
                <a:pos x="connsiteX0" y="connsiteY0"/>
              </a:cxn>
              <a:cxn ang="0">
                <a:pos x="connsiteX1" y="connsiteY1"/>
              </a:cxn>
            </a:cxnLst>
            <a:rect l="l" t="t" r="r" b="b"/>
            <a:pathLst>
              <a:path w="759753" h="38759">
                <a:moveTo>
                  <a:pt x="0" y="19379"/>
                </a:moveTo>
                <a:lnTo>
                  <a:pt x="759753"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3582" tIns="386" rIns="373583" bIns="385" numCol="1" spcCol="1270" anchor="ctr" anchorCtr="0">
            <a:noAutofit/>
          </a:bodyPr>
          <a:lstStyle/>
          <a:p>
            <a:pPr lvl="0" algn="ctr" defTabSz="222250">
              <a:lnSpc>
                <a:spcPct val="90000"/>
              </a:lnSpc>
              <a:spcBef>
                <a:spcPct val="0"/>
              </a:spcBef>
              <a:spcAft>
                <a:spcPct val="35000"/>
              </a:spcAft>
            </a:pPr>
            <a:endParaRPr lang="es-ES" sz="500" kern="1200"/>
          </a:p>
        </p:txBody>
      </p:sp>
      <p:sp>
        <p:nvSpPr>
          <p:cNvPr id="17" name="Forma libre 19">
            <a:extLst>
              <a:ext uri="{FF2B5EF4-FFF2-40B4-BE49-F238E27FC236}">
                <a16:creationId xmlns:a16="http://schemas.microsoft.com/office/drawing/2014/main" id="{2C68B324-A17D-4C4F-BCCF-903B2FDB17BB}"/>
              </a:ext>
            </a:extLst>
          </p:cNvPr>
          <p:cNvSpPr/>
          <p:nvPr/>
        </p:nvSpPr>
        <p:spPr>
          <a:xfrm>
            <a:off x="7643793" y="3000195"/>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Pagares de empresa</a:t>
            </a:r>
            <a:endParaRPr lang="es-ES" sz="1200" kern="1200" dirty="0"/>
          </a:p>
        </p:txBody>
      </p:sp>
      <p:sp>
        <p:nvSpPr>
          <p:cNvPr id="18" name="Forma libre 20">
            <a:extLst>
              <a:ext uri="{FF2B5EF4-FFF2-40B4-BE49-F238E27FC236}">
                <a16:creationId xmlns:a16="http://schemas.microsoft.com/office/drawing/2014/main" id="{A3405C22-21B9-4691-A6E7-076031FD6959}"/>
              </a:ext>
            </a:extLst>
          </p:cNvPr>
          <p:cNvSpPr/>
          <p:nvPr/>
        </p:nvSpPr>
        <p:spPr>
          <a:xfrm>
            <a:off x="7023568" y="3580870"/>
            <a:ext cx="571845" cy="45719"/>
          </a:xfrm>
          <a:custGeom>
            <a:avLst/>
            <a:gdLst>
              <a:gd name="connsiteX0" fmla="*/ 0 w 620225"/>
              <a:gd name="connsiteY0" fmla="*/ 19379 h 38759"/>
              <a:gd name="connsiteX1" fmla="*/ 620225 w 620225"/>
              <a:gd name="connsiteY1" fmla="*/ 19379 h 38759"/>
            </a:gdLst>
            <a:ahLst/>
            <a:cxnLst>
              <a:cxn ang="0">
                <a:pos x="connsiteX0" y="connsiteY0"/>
              </a:cxn>
              <a:cxn ang="0">
                <a:pos x="connsiteX1" y="connsiteY1"/>
              </a:cxn>
            </a:cxnLst>
            <a:rect l="l" t="t" r="r" b="b"/>
            <a:pathLst>
              <a:path w="620225" h="38759">
                <a:moveTo>
                  <a:pt x="0" y="19379"/>
                </a:moveTo>
                <a:lnTo>
                  <a:pt x="620225"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07307" tIns="3874" rIns="307307" bIns="3874" numCol="1" spcCol="1270" anchor="ctr" anchorCtr="0">
            <a:noAutofit/>
          </a:bodyPr>
          <a:lstStyle/>
          <a:p>
            <a:pPr lvl="0" algn="ctr" defTabSz="222250">
              <a:lnSpc>
                <a:spcPct val="90000"/>
              </a:lnSpc>
              <a:spcBef>
                <a:spcPct val="0"/>
              </a:spcBef>
              <a:spcAft>
                <a:spcPct val="35000"/>
              </a:spcAft>
            </a:pPr>
            <a:endParaRPr lang="es-ES" sz="500" kern="1200"/>
          </a:p>
        </p:txBody>
      </p:sp>
      <p:sp>
        <p:nvSpPr>
          <p:cNvPr id="19" name="Forma libre 21">
            <a:extLst>
              <a:ext uri="{FF2B5EF4-FFF2-40B4-BE49-F238E27FC236}">
                <a16:creationId xmlns:a16="http://schemas.microsoft.com/office/drawing/2014/main" id="{CEC08E54-F2B2-4A71-BDEC-D8F4C7A4F4A4}"/>
              </a:ext>
            </a:extLst>
          </p:cNvPr>
          <p:cNvSpPr/>
          <p:nvPr/>
        </p:nvSpPr>
        <p:spPr>
          <a:xfrm>
            <a:off x="7643793" y="3438996"/>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Bonos</a:t>
            </a:r>
            <a:endParaRPr lang="es-ES" sz="1200" kern="1200" dirty="0"/>
          </a:p>
        </p:txBody>
      </p:sp>
      <p:sp>
        <p:nvSpPr>
          <p:cNvPr id="20" name="Forma libre 22">
            <a:extLst>
              <a:ext uri="{FF2B5EF4-FFF2-40B4-BE49-F238E27FC236}">
                <a16:creationId xmlns:a16="http://schemas.microsoft.com/office/drawing/2014/main" id="{1A9CA808-E7A3-47DF-803A-FD479D7A192D}"/>
              </a:ext>
            </a:extLst>
          </p:cNvPr>
          <p:cNvSpPr/>
          <p:nvPr/>
        </p:nvSpPr>
        <p:spPr>
          <a:xfrm rot="2116736">
            <a:off x="6957236" y="3782518"/>
            <a:ext cx="700489" cy="45719"/>
          </a:xfrm>
          <a:custGeom>
            <a:avLst/>
            <a:gdLst>
              <a:gd name="connsiteX0" fmla="*/ 0 w 759753"/>
              <a:gd name="connsiteY0" fmla="*/ 19379 h 38759"/>
              <a:gd name="connsiteX1" fmla="*/ 759753 w 759753"/>
              <a:gd name="connsiteY1" fmla="*/ 19379 h 38759"/>
            </a:gdLst>
            <a:ahLst/>
            <a:cxnLst>
              <a:cxn ang="0">
                <a:pos x="connsiteX0" y="connsiteY0"/>
              </a:cxn>
              <a:cxn ang="0">
                <a:pos x="connsiteX1" y="connsiteY1"/>
              </a:cxn>
            </a:cxnLst>
            <a:rect l="l" t="t" r="r" b="b"/>
            <a:pathLst>
              <a:path w="759753" h="38759">
                <a:moveTo>
                  <a:pt x="0" y="19379"/>
                </a:moveTo>
                <a:lnTo>
                  <a:pt x="759753"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3583" tIns="385" rIns="373582" bIns="386" numCol="1" spcCol="1270" anchor="ctr" anchorCtr="0">
            <a:noAutofit/>
          </a:bodyPr>
          <a:lstStyle/>
          <a:p>
            <a:pPr lvl="0" algn="ctr" defTabSz="222250">
              <a:lnSpc>
                <a:spcPct val="90000"/>
              </a:lnSpc>
              <a:spcBef>
                <a:spcPct val="0"/>
              </a:spcBef>
              <a:spcAft>
                <a:spcPct val="35000"/>
              </a:spcAft>
            </a:pPr>
            <a:endParaRPr lang="es-ES" sz="500" kern="1200"/>
          </a:p>
        </p:txBody>
      </p:sp>
      <p:sp>
        <p:nvSpPr>
          <p:cNvPr id="21" name="Forma libre 23">
            <a:extLst>
              <a:ext uri="{FF2B5EF4-FFF2-40B4-BE49-F238E27FC236}">
                <a16:creationId xmlns:a16="http://schemas.microsoft.com/office/drawing/2014/main" id="{4D4E346F-CF2C-4746-AAAB-988752C0D976}"/>
              </a:ext>
            </a:extLst>
          </p:cNvPr>
          <p:cNvSpPr/>
          <p:nvPr/>
        </p:nvSpPr>
        <p:spPr>
          <a:xfrm>
            <a:off x="7643793" y="3877798"/>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Obligaciones</a:t>
            </a:r>
            <a:endParaRPr lang="es-ES" sz="1200" kern="1200" dirty="0"/>
          </a:p>
        </p:txBody>
      </p:sp>
      <p:sp>
        <p:nvSpPr>
          <p:cNvPr id="22" name="Forma libre 24">
            <a:extLst>
              <a:ext uri="{FF2B5EF4-FFF2-40B4-BE49-F238E27FC236}">
                <a16:creationId xmlns:a16="http://schemas.microsoft.com/office/drawing/2014/main" id="{4AC2E766-C95D-4C41-90D4-4889B2FBEEE0}"/>
              </a:ext>
            </a:extLst>
          </p:cNvPr>
          <p:cNvSpPr/>
          <p:nvPr/>
        </p:nvSpPr>
        <p:spPr>
          <a:xfrm rot="3100055">
            <a:off x="2510379" y="4052019"/>
            <a:ext cx="918129" cy="45719"/>
          </a:xfrm>
          <a:custGeom>
            <a:avLst/>
            <a:gdLst>
              <a:gd name="connsiteX0" fmla="*/ 0 w 992328"/>
              <a:gd name="connsiteY0" fmla="*/ 19379 h 38759"/>
              <a:gd name="connsiteX1" fmla="*/ 992328 w 992328"/>
              <a:gd name="connsiteY1" fmla="*/ 19379 h 38759"/>
            </a:gdLst>
            <a:ahLst/>
            <a:cxnLst>
              <a:cxn ang="0">
                <a:pos x="connsiteX0" y="connsiteY0"/>
              </a:cxn>
              <a:cxn ang="0">
                <a:pos x="connsiteX1" y="connsiteY1"/>
              </a:cxn>
            </a:cxnLst>
            <a:rect l="l" t="t" r="r" b="b"/>
            <a:pathLst>
              <a:path w="992328" h="38759">
                <a:moveTo>
                  <a:pt x="0" y="19379"/>
                </a:moveTo>
                <a:lnTo>
                  <a:pt x="992328" y="19379"/>
                </a:lnTo>
              </a:path>
            </a:pathLst>
          </a:custGeom>
          <a:noFill/>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txBody>
          <a:bodyPr spcFirstLastPara="0" vert="horz" wrap="square" lIns="484056" tIns="-5429" rIns="484055" bIns="-5429" numCol="1" spcCol="1270" anchor="ctr" anchorCtr="0">
            <a:noAutofit/>
          </a:bodyPr>
          <a:lstStyle/>
          <a:p>
            <a:pPr lvl="0" algn="ctr" defTabSz="222250">
              <a:lnSpc>
                <a:spcPct val="90000"/>
              </a:lnSpc>
              <a:spcBef>
                <a:spcPct val="0"/>
              </a:spcBef>
              <a:spcAft>
                <a:spcPct val="35000"/>
              </a:spcAft>
            </a:pPr>
            <a:endParaRPr lang="es-ES" sz="500" kern="1200"/>
          </a:p>
        </p:txBody>
      </p:sp>
      <p:sp>
        <p:nvSpPr>
          <p:cNvPr id="23" name="Forma libre 25">
            <a:extLst>
              <a:ext uri="{FF2B5EF4-FFF2-40B4-BE49-F238E27FC236}">
                <a16:creationId xmlns:a16="http://schemas.microsoft.com/office/drawing/2014/main" id="{7BD5B7EA-4373-42CC-B2B6-0ACCA7C99955}"/>
              </a:ext>
            </a:extLst>
          </p:cNvPr>
          <p:cNvSpPr/>
          <p:nvPr/>
        </p:nvSpPr>
        <p:spPr>
          <a:xfrm>
            <a:off x="3297457" y="4107702"/>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99000"/>
              <a:hueOff val="0"/>
              <a:satOff val="0"/>
              <a:lumOff val="0"/>
              <a:alphaOff val="0"/>
            </a:schemeClr>
          </a:fillRef>
          <a:effectRef idx="3">
            <a:schemeClr val="accent2">
              <a:tint val="99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Renta Variable</a:t>
            </a:r>
            <a:endParaRPr lang="es-ES" sz="1200" kern="1200" dirty="0"/>
          </a:p>
        </p:txBody>
      </p:sp>
      <p:sp>
        <p:nvSpPr>
          <p:cNvPr id="24" name="Forma libre 26">
            <a:extLst>
              <a:ext uri="{FF2B5EF4-FFF2-40B4-BE49-F238E27FC236}">
                <a16:creationId xmlns:a16="http://schemas.microsoft.com/office/drawing/2014/main" id="{8F0CBB4F-F8DB-4F1B-A4B2-BE039DCD748B}"/>
              </a:ext>
            </a:extLst>
          </p:cNvPr>
          <p:cNvSpPr/>
          <p:nvPr/>
        </p:nvSpPr>
        <p:spPr>
          <a:xfrm rot="21580640">
            <a:off x="4848035" y="4474340"/>
            <a:ext cx="576243" cy="45719"/>
          </a:xfrm>
          <a:custGeom>
            <a:avLst/>
            <a:gdLst>
              <a:gd name="connsiteX0" fmla="*/ 0 w 624995"/>
              <a:gd name="connsiteY0" fmla="*/ 19379 h 38759"/>
              <a:gd name="connsiteX1" fmla="*/ 624995 w 624995"/>
              <a:gd name="connsiteY1" fmla="*/ 19379 h 38759"/>
            </a:gdLst>
            <a:ahLst/>
            <a:cxnLst>
              <a:cxn ang="0">
                <a:pos x="connsiteX0" y="connsiteY0"/>
              </a:cxn>
              <a:cxn ang="0">
                <a:pos x="connsiteX1" y="connsiteY1"/>
              </a:cxn>
            </a:cxnLst>
            <a:rect l="l" t="t" r="r" b="b"/>
            <a:pathLst>
              <a:path w="624995" h="38759">
                <a:moveTo>
                  <a:pt x="0" y="19379"/>
                </a:moveTo>
                <a:lnTo>
                  <a:pt x="624995" y="19379"/>
                </a:lnTo>
              </a:path>
            </a:pathLst>
          </a:custGeom>
          <a:noFill/>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txBody>
          <a:bodyPr spcFirstLastPara="0" vert="horz" wrap="square" lIns="309572" tIns="3755" rIns="309573" bIns="3754" numCol="1" spcCol="1270" anchor="ctr" anchorCtr="0">
            <a:noAutofit/>
          </a:bodyPr>
          <a:lstStyle/>
          <a:p>
            <a:pPr lvl="0" algn="ctr" defTabSz="222250">
              <a:lnSpc>
                <a:spcPct val="90000"/>
              </a:lnSpc>
              <a:spcBef>
                <a:spcPct val="0"/>
              </a:spcBef>
              <a:spcAft>
                <a:spcPct val="35000"/>
              </a:spcAft>
            </a:pPr>
            <a:endParaRPr lang="es-ES" sz="500" kern="1200"/>
          </a:p>
        </p:txBody>
      </p:sp>
      <p:sp>
        <p:nvSpPr>
          <p:cNvPr id="25" name="Forma libre 27">
            <a:extLst>
              <a:ext uri="{FF2B5EF4-FFF2-40B4-BE49-F238E27FC236}">
                <a16:creationId xmlns:a16="http://schemas.microsoft.com/office/drawing/2014/main" id="{2254F5A5-0586-4A16-8504-0E1D6638F958}"/>
              </a:ext>
            </a:extLst>
          </p:cNvPr>
          <p:cNvSpPr/>
          <p:nvPr/>
        </p:nvSpPr>
        <p:spPr>
          <a:xfrm>
            <a:off x="5473005" y="4104183"/>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80000"/>
              <a:hueOff val="0"/>
              <a:satOff val="0"/>
              <a:lumOff val="0"/>
              <a:alphaOff val="0"/>
            </a:schemeClr>
          </a:fillRef>
          <a:effectRef idx="3">
            <a:schemeClr val="accent2">
              <a:tint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Acciones</a:t>
            </a:r>
            <a:endParaRPr lang="es-ES" sz="1200" kern="1200" dirty="0"/>
          </a:p>
        </p:txBody>
      </p:sp>
    </p:spTree>
    <p:extLst>
      <p:ext uri="{BB962C8B-B14F-4D97-AF65-F5344CB8AC3E}">
        <p14:creationId xmlns:p14="http://schemas.microsoft.com/office/powerpoint/2010/main" val="41904797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Concepto</a:t>
            </a:r>
          </a:p>
        </p:txBody>
      </p:sp>
      <p:pic>
        <p:nvPicPr>
          <p:cNvPr id="9" name="Picture 2" descr="http://www.fancyicons.com/download/?id=3841&amp;t=png&amp;s=256">
            <a:extLst>
              <a:ext uri="{FF2B5EF4-FFF2-40B4-BE49-F238E27FC236}">
                <a16:creationId xmlns:a16="http://schemas.microsoft.com/office/drawing/2014/main" id="{6C6D06B8-34AC-4CD9-9154-49453F29C0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567" y="2556786"/>
            <a:ext cx="1286272" cy="128627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recto de flecha 9">
            <a:extLst>
              <a:ext uri="{FF2B5EF4-FFF2-40B4-BE49-F238E27FC236}">
                <a16:creationId xmlns:a16="http://schemas.microsoft.com/office/drawing/2014/main" id="{CC339DFD-9585-4060-AA2D-BD8313DD5E06}"/>
              </a:ext>
            </a:extLst>
          </p:cNvPr>
          <p:cNvCxnSpPr/>
          <p:nvPr/>
        </p:nvCxnSpPr>
        <p:spPr bwMode="auto">
          <a:xfrm>
            <a:off x="3339743" y="3420882"/>
            <a:ext cx="936104" cy="864096"/>
          </a:xfrm>
          <a:prstGeom prst="straightConnector1">
            <a:avLst/>
          </a:prstGeom>
          <a:solidFill>
            <a:schemeClr val="accent1"/>
          </a:solidFill>
          <a:ln w="7620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Conector recto de flecha 10">
            <a:extLst>
              <a:ext uri="{FF2B5EF4-FFF2-40B4-BE49-F238E27FC236}">
                <a16:creationId xmlns:a16="http://schemas.microsoft.com/office/drawing/2014/main" id="{8104EF34-2C4E-43E8-B942-0520E313D91B}"/>
              </a:ext>
            </a:extLst>
          </p:cNvPr>
          <p:cNvCxnSpPr/>
          <p:nvPr/>
        </p:nvCxnSpPr>
        <p:spPr bwMode="auto">
          <a:xfrm flipV="1">
            <a:off x="3339743" y="2340762"/>
            <a:ext cx="936104" cy="638200"/>
          </a:xfrm>
          <a:prstGeom prst="straightConnector1">
            <a:avLst/>
          </a:prstGeom>
          <a:solidFill>
            <a:schemeClr val="accent1"/>
          </a:solidFill>
          <a:ln w="7620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Imagen 11">
            <a:extLst>
              <a:ext uri="{FF2B5EF4-FFF2-40B4-BE49-F238E27FC236}">
                <a16:creationId xmlns:a16="http://schemas.microsoft.com/office/drawing/2014/main" id="{4C263133-CFBD-4A43-B03E-B902475C67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239" y="3776291"/>
            <a:ext cx="2196000" cy="173008"/>
          </a:xfrm>
          <a:prstGeom prst="rect">
            <a:avLst/>
          </a:prstGeom>
        </p:spPr>
      </p:pic>
      <p:pic>
        <p:nvPicPr>
          <p:cNvPr id="13" name="Imagen 12">
            <a:extLst>
              <a:ext uri="{FF2B5EF4-FFF2-40B4-BE49-F238E27FC236}">
                <a16:creationId xmlns:a16="http://schemas.microsoft.com/office/drawing/2014/main" id="{F44A88F7-9CA7-4FEE-B4A9-6E719EA281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664" y="3776291"/>
            <a:ext cx="2196000" cy="173008"/>
          </a:xfrm>
          <a:prstGeom prst="rect">
            <a:avLst/>
          </a:prstGeom>
        </p:spPr>
      </p:pic>
      <p:pic>
        <p:nvPicPr>
          <p:cNvPr id="14" name="Imagen 13">
            <a:extLst>
              <a:ext uri="{FF2B5EF4-FFF2-40B4-BE49-F238E27FC236}">
                <a16:creationId xmlns:a16="http://schemas.microsoft.com/office/drawing/2014/main" id="{343F091E-8D1E-4D73-8985-1C63961308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239" y="4034995"/>
            <a:ext cx="2196000" cy="173008"/>
          </a:xfrm>
          <a:prstGeom prst="rect">
            <a:avLst/>
          </a:prstGeom>
        </p:spPr>
      </p:pic>
      <p:pic>
        <p:nvPicPr>
          <p:cNvPr id="15" name="Imagen 14">
            <a:extLst>
              <a:ext uri="{FF2B5EF4-FFF2-40B4-BE49-F238E27FC236}">
                <a16:creationId xmlns:a16="http://schemas.microsoft.com/office/drawing/2014/main" id="{B6168569-5608-4205-9EBA-CD3CF6BF5E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664" y="4034995"/>
            <a:ext cx="2196000" cy="173008"/>
          </a:xfrm>
          <a:prstGeom prst="rect">
            <a:avLst/>
          </a:prstGeom>
        </p:spPr>
      </p:pic>
      <p:pic>
        <p:nvPicPr>
          <p:cNvPr id="16" name="Imagen 15">
            <a:extLst>
              <a:ext uri="{FF2B5EF4-FFF2-40B4-BE49-F238E27FC236}">
                <a16:creationId xmlns:a16="http://schemas.microsoft.com/office/drawing/2014/main" id="{2E4B1BDD-B7D3-46BD-A9F4-B3C647956B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239" y="4291434"/>
            <a:ext cx="2196000" cy="173008"/>
          </a:xfrm>
          <a:prstGeom prst="rect">
            <a:avLst/>
          </a:prstGeom>
        </p:spPr>
      </p:pic>
      <p:pic>
        <p:nvPicPr>
          <p:cNvPr id="17" name="Imagen 16">
            <a:extLst>
              <a:ext uri="{FF2B5EF4-FFF2-40B4-BE49-F238E27FC236}">
                <a16:creationId xmlns:a16="http://schemas.microsoft.com/office/drawing/2014/main" id="{E26451DC-D56C-4B2D-AB0B-4D97BC15BA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664" y="4291434"/>
            <a:ext cx="2196000" cy="173008"/>
          </a:xfrm>
          <a:prstGeom prst="rect">
            <a:avLst/>
          </a:prstGeom>
        </p:spPr>
      </p:pic>
      <p:pic>
        <p:nvPicPr>
          <p:cNvPr id="18" name="Imagen 17">
            <a:extLst>
              <a:ext uri="{FF2B5EF4-FFF2-40B4-BE49-F238E27FC236}">
                <a16:creationId xmlns:a16="http://schemas.microsoft.com/office/drawing/2014/main" id="{2322BEB7-4228-431E-9A22-4816EE0D63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239" y="4550138"/>
            <a:ext cx="2196000" cy="173008"/>
          </a:xfrm>
          <a:prstGeom prst="rect">
            <a:avLst/>
          </a:prstGeom>
        </p:spPr>
      </p:pic>
      <p:pic>
        <p:nvPicPr>
          <p:cNvPr id="19" name="Imagen 18">
            <a:extLst>
              <a:ext uri="{FF2B5EF4-FFF2-40B4-BE49-F238E27FC236}">
                <a16:creationId xmlns:a16="http://schemas.microsoft.com/office/drawing/2014/main" id="{0DBF9CBC-6B16-4ECE-A0F6-CFB22B676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664" y="4550138"/>
            <a:ext cx="2196000" cy="173008"/>
          </a:xfrm>
          <a:prstGeom prst="rect">
            <a:avLst/>
          </a:prstGeom>
        </p:spPr>
      </p:pic>
      <p:pic>
        <p:nvPicPr>
          <p:cNvPr id="20" name="Imagen 19">
            <a:extLst>
              <a:ext uri="{FF2B5EF4-FFF2-40B4-BE49-F238E27FC236}">
                <a16:creationId xmlns:a16="http://schemas.microsoft.com/office/drawing/2014/main" id="{C4AAFA78-7C26-4A5A-87DB-E638B13359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0351" y="4808842"/>
            <a:ext cx="2196000" cy="173008"/>
          </a:xfrm>
          <a:prstGeom prst="rect">
            <a:avLst/>
          </a:prstGeom>
        </p:spPr>
      </p:pic>
      <p:pic>
        <p:nvPicPr>
          <p:cNvPr id="21" name="Imagen 20">
            <a:extLst>
              <a:ext uri="{FF2B5EF4-FFF2-40B4-BE49-F238E27FC236}">
                <a16:creationId xmlns:a16="http://schemas.microsoft.com/office/drawing/2014/main" id="{2AC0E9B7-7F8A-4040-8F9F-3031D1214F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3776" y="4808842"/>
            <a:ext cx="2196000" cy="173008"/>
          </a:xfrm>
          <a:prstGeom prst="rect">
            <a:avLst/>
          </a:prstGeom>
        </p:spPr>
      </p:pic>
      <p:sp>
        <p:nvSpPr>
          <p:cNvPr id="22" name="Rectangle 3">
            <a:extLst>
              <a:ext uri="{FF2B5EF4-FFF2-40B4-BE49-F238E27FC236}">
                <a16:creationId xmlns:a16="http://schemas.microsoft.com/office/drawing/2014/main" id="{2346A297-96D6-4D40-A1B4-DCB70B583AE5}"/>
              </a:ext>
            </a:extLst>
          </p:cNvPr>
          <p:cNvSpPr txBox="1">
            <a:spLocks noChangeArrowheads="1"/>
          </p:cNvSpPr>
          <p:nvPr/>
        </p:nvSpPr>
        <p:spPr>
          <a:xfrm>
            <a:off x="4464247" y="2195799"/>
            <a:ext cx="2772601" cy="338554"/>
          </a:xfrm>
          <a:prstGeom prst="rect">
            <a:avLst/>
          </a:prstGeom>
        </p:spPr>
        <p:txBody>
          <a:bodyPr wrap="square">
            <a:spAutoFit/>
          </a:bodyPr>
          <a:lstStyle>
            <a:defPPr>
              <a:defRPr lang="de-DE"/>
            </a:defPPr>
            <a:lvl1pPr marL="285750" indent="-285750">
              <a:buFont typeface="Arial" panose="020B0604020202020204" pitchFamily="34" charset="0"/>
              <a:buChar char="•"/>
              <a:defRPr>
                <a:solidFill>
                  <a:schemeClr val="accent1">
                    <a:lumMod val="75000"/>
                  </a:schemeClr>
                </a:solidFill>
              </a:defRPr>
            </a:lvl1pPr>
          </a:lstStyle>
          <a:p>
            <a:pPr marL="0" indent="0">
              <a:buNone/>
            </a:pPr>
            <a:r>
              <a:rPr lang="es-ES_tradnl" sz="1600" b="1" dirty="0">
                <a:solidFill>
                  <a:schemeClr val="tx1"/>
                </a:solidFill>
              </a:rPr>
              <a:t>Capital de fallecimiento</a:t>
            </a:r>
            <a:endParaRPr lang="es-ES" sz="1600" b="1" dirty="0">
              <a:solidFill>
                <a:schemeClr val="tx1"/>
              </a:solidFill>
            </a:endParaRPr>
          </a:p>
        </p:txBody>
      </p:sp>
      <p:sp>
        <p:nvSpPr>
          <p:cNvPr id="23" name="Rectangle 3">
            <a:extLst>
              <a:ext uri="{FF2B5EF4-FFF2-40B4-BE49-F238E27FC236}">
                <a16:creationId xmlns:a16="http://schemas.microsoft.com/office/drawing/2014/main" id="{AEA3B1B2-80AC-4935-A9EA-38F2154D0871}"/>
              </a:ext>
            </a:extLst>
          </p:cNvPr>
          <p:cNvSpPr txBox="1">
            <a:spLocks noChangeArrowheads="1"/>
          </p:cNvSpPr>
          <p:nvPr/>
        </p:nvSpPr>
        <p:spPr>
          <a:xfrm>
            <a:off x="4464246" y="3278590"/>
            <a:ext cx="5184577" cy="338554"/>
          </a:xfrm>
          <a:prstGeom prst="rect">
            <a:avLst/>
          </a:prstGeom>
        </p:spPr>
        <p:txBody>
          <a:bodyPr wrap="square">
            <a:spAutoFit/>
          </a:bodyPr>
          <a:lstStyle>
            <a:defPPr>
              <a:defRPr lang="de-DE"/>
            </a:defPPr>
            <a:lvl1pPr marL="285750" indent="-285750">
              <a:buFont typeface="Arial" panose="020B0604020202020204" pitchFamily="34" charset="0"/>
              <a:buChar char="•"/>
              <a:defRPr>
                <a:solidFill>
                  <a:schemeClr val="accent1">
                    <a:lumMod val="75000"/>
                  </a:schemeClr>
                </a:solidFill>
              </a:defRPr>
            </a:lvl1pPr>
          </a:lstStyle>
          <a:p>
            <a:pPr marL="0" indent="0">
              <a:buNone/>
            </a:pPr>
            <a:r>
              <a:rPr lang="es-ES_tradnl" sz="1600" b="1" dirty="0">
                <a:solidFill>
                  <a:schemeClr val="tx1"/>
                </a:solidFill>
              </a:rPr>
              <a:t>Fondos de Inversión o Cesta de Fondos</a:t>
            </a:r>
            <a:endParaRPr lang="es-ES" sz="1600" b="1" dirty="0">
              <a:solidFill>
                <a:schemeClr val="tx1"/>
              </a:solidFill>
            </a:endParaRPr>
          </a:p>
        </p:txBody>
      </p:sp>
      <p:sp>
        <p:nvSpPr>
          <p:cNvPr id="24" name="Rectangle 3">
            <a:extLst>
              <a:ext uri="{FF2B5EF4-FFF2-40B4-BE49-F238E27FC236}">
                <a16:creationId xmlns:a16="http://schemas.microsoft.com/office/drawing/2014/main" id="{C972FBA0-FE06-4160-9A35-C68385444C58}"/>
              </a:ext>
            </a:extLst>
          </p:cNvPr>
          <p:cNvSpPr txBox="1">
            <a:spLocks noChangeArrowheads="1"/>
          </p:cNvSpPr>
          <p:nvPr/>
        </p:nvSpPr>
        <p:spPr>
          <a:xfrm>
            <a:off x="1944613" y="1693718"/>
            <a:ext cx="7416178" cy="338554"/>
          </a:xfrm>
          <a:prstGeom prst="rect">
            <a:avLst/>
          </a:prstGeom>
        </p:spPr>
        <p:txBody>
          <a:bodyPr wrap="square">
            <a:spAutoFit/>
          </a:bodyPr>
          <a:lstStyle>
            <a:defPPr>
              <a:defRPr lang="de-DE"/>
            </a:defPPr>
            <a:lvl1pPr marL="285750" indent="-285750">
              <a:buFont typeface="Arial" panose="020B0604020202020204" pitchFamily="34" charset="0"/>
              <a:buChar char="•"/>
              <a:defRPr>
                <a:solidFill>
                  <a:schemeClr val="accent1">
                    <a:lumMod val="75000"/>
                  </a:schemeClr>
                </a:solidFill>
              </a:defRPr>
            </a:lvl1pPr>
          </a:lstStyle>
          <a:p>
            <a:pPr marL="0" indent="0">
              <a:buNone/>
            </a:pPr>
            <a:r>
              <a:rPr lang="es-ES_tradnl" sz="1600" b="1" dirty="0">
                <a:solidFill>
                  <a:schemeClr val="tx1"/>
                </a:solidFill>
              </a:rPr>
              <a:t>Seguro de vida asociados a Fondos de Inversión o Cesta de Fondos</a:t>
            </a:r>
            <a:endParaRPr lang="es-ES" sz="1600" b="1" dirty="0">
              <a:solidFill>
                <a:schemeClr val="tx1"/>
              </a:solidFill>
            </a:endParaRPr>
          </a:p>
        </p:txBody>
      </p:sp>
    </p:spTree>
    <p:extLst>
      <p:ext uri="{BB962C8B-B14F-4D97-AF65-F5344CB8AC3E}">
        <p14:creationId xmlns:p14="http://schemas.microsoft.com/office/powerpoint/2010/main" val="2641686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slide(fromLeft)">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slide(fromLeft)">
                                      <p:cBhvr>
                                        <p:cTn id="20" dur="500"/>
                                        <p:tgtEl>
                                          <p:spTgt spid="2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slide(fromLeft)">
                                      <p:cBhvr>
                                        <p:cTn id="28" dur="500"/>
                                        <p:tgtEl>
                                          <p:spTgt spid="23">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bldLvl="4" autoUpdateAnimBg="0"/>
      <p:bldP spid="23" grpId="0" build="p" bldLvl="4" autoUpdateAnimBg="0"/>
      <p:bldP spid="24" grpId="0" build="p" bldLvl="4"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Características</a:t>
            </a:r>
          </a:p>
        </p:txBody>
      </p:sp>
      <p:sp>
        <p:nvSpPr>
          <p:cNvPr id="5" name="Rectangle 70">
            <a:extLst>
              <a:ext uri="{FF2B5EF4-FFF2-40B4-BE49-F238E27FC236}">
                <a16:creationId xmlns:a16="http://schemas.microsoft.com/office/drawing/2014/main" id="{4E00DC18-316C-45C1-B397-70312D10FAF6}"/>
              </a:ext>
            </a:extLst>
          </p:cNvPr>
          <p:cNvSpPr txBox="1">
            <a:spLocks noChangeArrowheads="1"/>
          </p:cNvSpPr>
          <p:nvPr/>
        </p:nvSpPr>
        <p:spPr>
          <a:xfrm>
            <a:off x="864493" y="1727919"/>
            <a:ext cx="10009469" cy="3384376"/>
          </a:xfrm>
          <a:prstGeom prst="rect">
            <a:avLst/>
          </a:prstGeom>
        </p:spPr>
        <p:txBody>
          <a:bodyPr>
            <a:noAutofit/>
          </a:bodyPr>
          <a:lstStyle/>
          <a:p>
            <a:pPr marL="280988" lvl="2" indent="-277813">
              <a:lnSpc>
                <a:spcPct val="130000"/>
              </a:lnSpc>
              <a:spcBef>
                <a:spcPts val="600"/>
              </a:spcBef>
              <a:buFontTx/>
              <a:buChar char="•"/>
              <a:defRPr/>
            </a:pPr>
            <a:r>
              <a:rPr lang="es-ES_tradnl" sz="1400" kern="0" baseline="0" dirty="0"/>
              <a:t>El término </a:t>
            </a:r>
            <a:r>
              <a:rPr lang="es-ES_tradnl" sz="1400" kern="0" baseline="0" dirty="0" err="1"/>
              <a:t>Unit</a:t>
            </a:r>
            <a:r>
              <a:rPr lang="es-ES_tradnl" sz="1400" kern="0" baseline="0" dirty="0"/>
              <a:t> – </a:t>
            </a:r>
            <a:r>
              <a:rPr lang="es-ES_tradnl" sz="1400" kern="0" baseline="0" dirty="0" err="1"/>
              <a:t>Linked</a:t>
            </a:r>
            <a:r>
              <a:rPr lang="es-ES_tradnl" sz="1400" kern="0" baseline="0" dirty="0"/>
              <a:t> procede del Reino Unido y significa “unidad asociada”.</a:t>
            </a:r>
          </a:p>
          <a:p>
            <a:pPr marL="280988" lvl="2" indent="-277813">
              <a:lnSpc>
                <a:spcPct val="130000"/>
              </a:lnSpc>
              <a:spcBef>
                <a:spcPts val="600"/>
              </a:spcBef>
              <a:buFontTx/>
              <a:buChar char="•"/>
              <a:defRPr/>
            </a:pPr>
            <a:r>
              <a:rPr lang="es-ES_tradnl" sz="1400" kern="0" baseline="0" dirty="0"/>
              <a:t>Son contratos de Seguro de Vida que invierten las primas aportadas por el tomador del seguro en activos, como valores bursátiles, Fondos, Cestas de fondos, etc.</a:t>
            </a:r>
          </a:p>
          <a:p>
            <a:pPr marL="280988" lvl="2" indent="-277813">
              <a:lnSpc>
                <a:spcPct val="130000"/>
              </a:lnSpc>
              <a:spcBef>
                <a:spcPts val="600"/>
              </a:spcBef>
              <a:buFontTx/>
              <a:buChar char="•"/>
              <a:defRPr/>
            </a:pPr>
            <a:r>
              <a:rPr lang="es-ES_tradnl" sz="1400" kern="0" baseline="0" dirty="0"/>
              <a:t>La inversión queda muy diversificada entre varios fondos o cestas de distintos niveles y categorías: Renta Variable, Rente Fija Activos del Mercado Monetario.</a:t>
            </a:r>
          </a:p>
          <a:p>
            <a:pPr marL="280988" lvl="2" indent="-277813">
              <a:lnSpc>
                <a:spcPct val="130000"/>
              </a:lnSpc>
              <a:spcBef>
                <a:spcPts val="600"/>
              </a:spcBef>
              <a:buFontTx/>
              <a:buChar char="•"/>
              <a:defRPr/>
            </a:pPr>
            <a:r>
              <a:rPr lang="es-ES_tradnl" sz="1400" kern="0" baseline="0" dirty="0"/>
              <a:t>Estos productos también se benefician de todas las ventajas que gozan los fondos de inversión frente a la inversión directa en acciones: los fondos ofrecen gestión profesionalizada y especializada por países, por sectores, activos, etc. Diversificación y sinergias derivadas del tamaño.</a:t>
            </a:r>
          </a:p>
          <a:p>
            <a:pPr marL="280988" lvl="2" indent="-277813">
              <a:lnSpc>
                <a:spcPct val="130000"/>
              </a:lnSpc>
              <a:spcBef>
                <a:spcPts val="600"/>
              </a:spcBef>
              <a:buFontTx/>
              <a:buChar char="•"/>
              <a:defRPr/>
            </a:pPr>
            <a:r>
              <a:rPr lang="es-ES_tradnl" sz="1400" kern="0" baseline="0" dirty="0"/>
              <a:t>Además de contar con la parte de ahorro – inversión, cuentan con una cobertura en caso de fallecimiento.</a:t>
            </a:r>
          </a:p>
          <a:p>
            <a:pPr marL="280988" lvl="2" indent="-277813">
              <a:lnSpc>
                <a:spcPct val="130000"/>
              </a:lnSpc>
              <a:spcBef>
                <a:spcPts val="600"/>
              </a:spcBef>
              <a:defRPr/>
            </a:pPr>
            <a:endParaRPr lang="es-ES_tradnl" sz="1400" kern="0" baseline="0" dirty="0"/>
          </a:p>
          <a:p>
            <a:pPr marL="3175" lvl="2">
              <a:lnSpc>
                <a:spcPct val="130000"/>
              </a:lnSpc>
              <a:spcBef>
                <a:spcPts val="600"/>
              </a:spcBef>
              <a:defRPr/>
            </a:pPr>
            <a:endParaRPr lang="es-ES_tradnl" sz="1400" kern="0" baseline="0" dirty="0"/>
          </a:p>
        </p:txBody>
      </p:sp>
    </p:spTree>
    <p:extLst>
      <p:ext uri="{BB962C8B-B14F-4D97-AF65-F5344CB8AC3E}">
        <p14:creationId xmlns:p14="http://schemas.microsoft.com/office/powerpoint/2010/main" val="29842305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Diversificación y accesibilidad</a:t>
            </a:r>
          </a:p>
        </p:txBody>
      </p:sp>
      <p:sp>
        <p:nvSpPr>
          <p:cNvPr id="5" name="Rectangle 70">
            <a:extLst>
              <a:ext uri="{FF2B5EF4-FFF2-40B4-BE49-F238E27FC236}">
                <a16:creationId xmlns:a16="http://schemas.microsoft.com/office/drawing/2014/main" id="{9D6CDB1F-B16D-491C-9AEC-8EA25384FFCA}"/>
              </a:ext>
            </a:extLst>
          </p:cNvPr>
          <p:cNvSpPr txBox="1">
            <a:spLocks noChangeArrowheads="1"/>
          </p:cNvSpPr>
          <p:nvPr/>
        </p:nvSpPr>
        <p:spPr>
          <a:xfrm>
            <a:off x="576104" y="1943943"/>
            <a:ext cx="9825518" cy="3384376"/>
          </a:xfrm>
          <a:prstGeom prst="rect">
            <a:avLst/>
          </a:prstGeom>
        </p:spPr>
        <p:txBody>
          <a:bodyPr/>
          <a:lstStyle/>
          <a:p>
            <a:pPr marL="280988" lvl="2" indent="-277813">
              <a:lnSpc>
                <a:spcPct val="130000"/>
              </a:lnSpc>
              <a:spcBef>
                <a:spcPts val="600"/>
              </a:spcBef>
              <a:buFontTx/>
              <a:buChar char="•"/>
              <a:defRPr/>
            </a:pPr>
            <a:r>
              <a:rPr lang="es-ES_tradnl" sz="1400" kern="0" baseline="0" dirty="0"/>
              <a:t>Diferencia entre invertir en Fondos e invertir en </a:t>
            </a:r>
            <a:r>
              <a:rPr lang="es-ES_tradnl" sz="1400" kern="0" baseline="0" dirty="0" err="1"/>
              <a:t>Unit</a:t>
            </a:r>
            <a:r>
              <a:rPr lang="es-ES_tradnl" sz="1400" kern="0" baseline="0" dirty="0"/>
              <a:t> – </a:t>
            </a:r>
            <a:r>
              <a:rPr lang="es-ES_tradnl" sz="1400" kern="0" baseline="0" dirty="0" err="1"/>
              <a:t>Linked</a:t>
            </a:r>
            <a:r>
              <a:rPr lang="es-ES_tradnl" sz="1400" kern="0" baseline="0" dirty="0"/>
              <a:t>. Mayor accesibilidad de la inversión.</a:t>
            </a:r>
          </a:p>
          <a:p>
            <a:pPr marL="280988" lvl="2" indent="-277813">
              <a:lnSpc>
                <a:spcPct val="130000"/>
              </a:lnSpc>
              <a:spcBef>
                <a:spcPts val="600"/>
              </a:spcBef>
              <a:buFontTx/>
              <a:buChar char="•"/>
              <a:defRPr/>
            </a:pPr>
            <a:r>
              <a:rPr lang="es-ES_tradnl" sz="1400" kern="0" baseline="0" dirty="0"/>
              <a:t>Generalmente, los fondos de inversión requieren de una aportación mínima inicial y una mínima aportación sucesiva. </a:t>
            </a:r>
          </a:p>
          <a:p>
            <a:pPr marL="280988" lvl="2" indent="-277813">
              <a:lnSpc>
                <a:spcPct val="130000"/>
              </a:lnSpc>
              <a:spcBef>
                <a:spcPts val="600"/>
              </a:spcBef>
              <a:buFontTx/>
              <a:buChar char="•"/>
              <a:defRPr/>
            </a:pPr>
            <a:r>
              <a:rPr lang="es-ES_tradnl" sz="1400" kern="0" baseline="0" dirty="0"/>
              <a:t>Por el elevado importe de acceso a los fondos, el inversor medio no cuenta con el capital suficiente como para poder diversificar su ahorro correctamente.</a:t>
            </a:r>
          </a:p>
          <a:p>
            <a:pPr marL="280988" lvl="2" indent="-277813">
              <a:lnSpc>
                <a:spcPct val="130000"/>
              </a:lnSpc>
              <a:spcBef>
                <a:spcPts val="600"/>
              </a:spcBef>
              <a:buFontTx/>
              <a:buChar char="•"/>
              <a:defRPr/>
            </a:pPr>
            <a:r>
              <a:rPr lang="es-ES_tradnl" sz="1400" kern="0" baseline="0" dirty="0"/>
              <a:t>La inversión a través de </a:t>
            </a:r>
            <a:r>
              <a:rPr lang="es-ES_tradnl" sz="1400" kern="0" baseline="0" dirty="0" err="1"/>
              <a:t>Unit</a:t>
            </a:r>
            <a:r>
              <a:rPr lang="es-ES_tradnl" sz="1400" kern="0" baseline="0" dirty="0"/>
              <a:t> – </a:t>
            </a:r>
            <a:r>
              <a:rPr lang="es-ES_tradnl" sz="1400" kern="0" baseline="0" dirty="0" err="1"/>
              <a:t>Linked</a:t>
            </a:r>
            <a:r>
              <a:rPr lang="es-ES_tradnl" sz="1400" kern="0" baseline="0" dirty="0"/>
              <a:t> facilita el acceso a numerosos fondos de inversión y una correcta diversificación de la cartera con aportaciones muy asequibles.</a:t>
            </a:r>
          </a:p>
          <a:p>
            <a:pPr marL="280988" lvl="2" indent="-277813">
              <a:lnSpc>
                <a:spcPct val="130000"/>
              </a:lnSpc>
              <a:spcBef>
                <a:spcPts val="600"/>
              </a:spcBef>
              <a:buFontTx/>
              <a:buChar char="•"/>
              <a:defRPr/>
            </a:pPr>
            <a:r>
              <a:rPr lang="es-ES_tradnl" sz="1400" kern="0" baseline="0" dirty="0"/>
              <a:t>Se trata de un producto financiero exclusivamente asegurador.</a:t>
            </a:r>
          </a:p>
          <a:p>
            <a:pPr marL="280988" lvl="2" indent="-277813">
              <a:lnSpc>
                <a:spcPct val="130000"/>
              </a:lnSpc>
              <a:spcBef>
                <a:spcPts val="600"/>
              </a:spcBef>
              <a:buFontTx/>
              <a:buChar char="•"/>
              <a:defRPr/>
            </a:pPr>
            <a:r>
              <a:rPr lang="es-ES_tradnl" sz="1400" kern="0" baseline="0" dirty="0"/>
              <a:t>Se emplean como herramientas de ahorro – inversión a Largo Plazo.</a:t>
            </a:r>
          </a:p>
          <a:p>
            <a:pPr marL="280988" lvl="2" indent="-277813">
              <a:lnSpc>
                <a:spcPct val="130000"/>
              </a:lnSpc>
              <a:spcBef>
                <a:spcPts val="600"/>
              </a:spcBef>
              <a:buFontTx/>
              <a:buChar char="•"/>
              <a:defRPr/>
            </a:pPr>
            <a:endParaRPr lang="es-ES_tradnl" sz="1400" kern="0" baseline="0" dirty="0"/>
          </a:p>
          <a:p>
            <a:pPr marL="738188" lvl="3" indent="-277813">
              <a:lnSpc>
                <a:spcPct val="130000"/>
              </a:lnSpc>
              <a:spcBef>
                <a:spcPts val="600"/>
              </a:spcBef>
              <a:defRPr/>
            </a:pPr>
            <a:endParaRPr lang="es-ES_tradnl" sz="1400" kern="0" baseline="0" dirty="0"/>
          </a:p>
          <a:p>
            <a:pPr marL="738188" lvl="3" indent="-277813">
              <a:lnSpc>
                <a:spcPct val="130000"/>
              </a:lnSpc>
              <a:spcBef>
                <a:spcPts val="600"/>
              </a:spcBef>
              <a:defRPr/>
            </a:pPr>
            <a:endParaRPr lang="es-ES_tradnl" sz="1400" kern="0" baseline="0" dirty="0"/>
          </a:p>
          <a:p>
            <a:pPr marL="280988" lvl="2" indent="-277813">
              <a:lnSpc>
                <a:spcPct val="130000"/>
              </a:lnSpc>
              <a:spcBef>
                <a:spcPts val="600"/>
              </a:spcBef>
              <a:buFontTx/>
              <a:buChar char="•"/>
              <a:defRPr/>
            </a:pPr>
            <a:endParaRPr lang="es-ES_tradnl" sz="1400" kern="0" baseline="0" dirty="0"/>
          </a:p>
        </p:txBody>
      </p:sp>
    </p:spTree>
    <p:extLst>
      <p:ext uri="{BB962C8B-B14F-4D97-AF65-F5344CB8AC3E}">
        <p14:creationId xmlns:p14="http://schemas.microsoft.com/office/powerpoint/2010/main" val="19420367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Diversificación y accesibilidad</a:t>
            </a:r>
          </a:p>
        </p:txBody>
      </p:sp>
      <p:sp>
        <p:nvSpPr>
          <p:cNvPr id="5" name="Rectangle 70">
            <a:extLst>
              <a:ext uri="{FF2B5EF4-FFF2-40B4-BE49-F238E27FC236}">
                <a16:creationId xmlns:a16="http://schemas.microsoft.com/office/drawing/2014/main" id="{6346ED0A-9692-4B69-B578-7A6DE56924F3}"/>
              </a:ext>
            </a:extLst>
          </p:cNvPr>
          <p:cNvSpPr txBox="1">
            <a:spLocks noChangeArrowheads="1"/>
          </p:cNvSpPr>
          <p:nvPr/>
        </p:nvSpPr>
        <p:spPr>
          <a:xfrm>
            <a:off x="1872605" y="1450032"/>
            <a:ext cx="7416178" cy="343309"/>
          </a:xfrm>
          <a:prstGeom prst="rect">
            <a:avLst/>
          </a:prstGeom>
        </p:spPr>
        <p:txBody>
          <a:bodyPr>
            <a:normAutofit fontScale="92500" lnSpcReduction="10000"/>
          </a:bodyPr>
          <a:lstStyle/>
          <a:p>
            <a:pPr marL="280988" lvl="2" indent="-277813">
              <a:lnSpc>
                <a:spcPct val="130000"/>
              </a:lnSpc>
              <a:spcBef>
                <a:spcPts val="600"/>
              </a:spcBef>
              <a:buFontTx/>
              <a:buChar char="•"/>
              <a:defRPr/>
            </a:pPr>
            <a:r>
              <a:rPr lang="es-ES_tradnl" sz="1400" kern="0" baseline="0" dirty="0"/>
              <a:t>Ejemplo de una cartera de fondos si la contratamos fondo por fondo.</a:t>
            </a:r>
          </a:p>
          <a:p>
            <a:pPr marL="280988" lvl="2" indent="-277813">
              <a:lnSpc>
                <a:spcPct val="130000"/>
              </a:lnSpc>
              <a:spcBef>
                <a:spcPts val="600"/>
              </a:spcBef>
              <a:buFontTx/>
              <a:buChar char="•"/>
              <a:defRPr/>
            </a:pPr>
            <a:endParaRPr lang="es-ES_tradnl" sz="1400" kern="0" baseline="0" dirty="0"/>
          </a:p>
          <a:p>
            <a:pPr marL="738188" lvl="3" indent="-277813">
              <a:lnSpc>
                <a:spcPct val="130000"/>
              </a:lnSpc>
              <a:spcBef>
                <a:spcPts val="600"/>
              </a:spcBef>
              <a:defRPr/>
            </a:pPr>
            <a:endParaRPr lang="es-ES_tradnl" sz="1400" kern="0" baseline="0" dirty="0"/>
          </a:p>
          <a:p>
            <a:pPr marL="738188" lvl="3" indent="-277813">
              <a:lnSpc>
                <a:spcPct val="130000"/>
              </a:lnSpc>
              <a:spcBef>
                <a:spcPts val="600"/>
              </a:spcBef>
              <a:defRPr/>
            </a:pPr>
            <a:endParaRPr lang="es-ES_tradnl" sz="1400" kern="0" baseline="0" dirty="0"/>
          </a:p>
          <a:p>
            <a:pPr marL="280988" lvl="2" indent="-277813">
              <a:lnSpc>
                <a:spcPct val="130000"/>
              </a:lnSpc>
              <a:spcBef>
                <a:spcPts val="600"/>
              </a:spcBef>
              <a:buFontTx/>
              <a:buChar char="•"/>
              <a:defRPr/>
            </a:pPr>
            <a:endParaRPr lang="es-ES_tradnl" sz="1400" kern="0" baseline="0" dirty="0"/>
          </a:p>
        </p:txBody>
      </p:sp>
      <p:graphicFrame>
        <p:nvGraphicFramePr>
          <p:cNvPr id="7" name="7 Tabla">
            <a:extLst>
              <a:ext uri="{FF2B5EF4-FFF2-40B4-BE49-F238E27FC236}">
                <a16:creationId xmlns:a16="http://schemas.microsoft.com/office/drawing/2014/main" id="{B1E0A913-2973-486D-9042-7DAB4B8CBA96}"/>
              </a:ext>
            </a:extLst>
          </p:cNvPr>
          <p:cNvGraphicFramePr>
            <a:graphicFrameLocks noGrp="1"/>
          </p:cNvGraphicFramePr>
          <p:nvPr>
            <p:extLst>
              <p:ext uri="{D42A27DB-BD31-4B8C-83A1-F6EECF244321}">
                <p14:modId xmlns:p14="http://schemas.microsoft.com/office/powerpoint/2010/main" val="4043057163"/>
              </p:ext>
            </p:extLst>
          </p:nvPr>
        </p:nvGraphicFramePr>
        <p:xfrm>
          <a:off x="1609481" y="1808064"/>
          <a:ext cx="8327374" cy="2468880"/>
        </p:xfrm>
        <a:graphic>
          <a:graphicData uri="http://schemas.openxmlformats.org/drawingml/2006/table">
            <a:tbl>
              <a:tblPr firstRow="1" bandRow="1">
                <a:tableStyleId>{93296810-A885-4BE3-A3E7-6D5BEEA58F35}</a:tableStyleId>
              </a:tblPr>
              <a:tblGrid>
                <a:gridCol w="3146030">
                  <a:extLst>
                    <a:ext uri="{9D8B030D-6E8A-4147-A177-3AD203B41FA5}">
                      <a16:colId xmlns:a16="http://schemas.microsoft.com/office/drawing/2014/main" val="20000"/>
                    </a:ext>
                  </a:extLst>
                </a:gridCol>
                <a:gridCol w="1602987">
                  <a:extLst>
                    <a:ext uri="{9D8B030D-6E8A-4147-A177-3AD203B41FA5}">
                      <a16:colId xmlns:a16="http://schemas.microsoft.com/office/drawing/2014/main" val="20001"/>
                    </a:ext>
                  </a:extLst>
                </a:gridCol>
                <a:gridCol w="1777472">
                  <a:extLst>
                    <a:ext uri="{9D8B030D-6E8A-4147-A177-3AD203B41FA5}">
                      <a16:colId xmlns:a16="http://schemas.microsoft.com/office/drawing/2014/main" val="20002"/>
                    </a:ext>
                  </a:extLst>
                </a:gridCol>
                <a:gridCol w="1800885">
                  <a:extLst>
                    <a:ext uri="{9D8B030D-6E8A-4147-A177-3AD203B41FA5}">
                      <a16:colId xmlns:a16="http://schemas.microsoft.com/office/drawing/2014/main" val="20003"/>
                    </a:ext>
                  </a:extLst>
                </a:gridCol>
              </a:tblGrid>
              <a:tr h="168019">
                <a:tc>
                  <a:txBody>
                    <a:bodyPr/>
                    <a:lstStyle/>
                    <a:p>
                      <a:pPr algn="ctr"/>
                      <a:r>
                        <a:rPr lang="es-ES" sz="1200" dirty="0"/>
                        <a:t>FONDO</a:t>
                      </a:r>
                      <a:endParaRPr lang="es-ES" sz="1200" dirty="0">
                        <a:solidFill>
                          <a:schemeClr val="tx1"/>
                        </a:solidFill>
                        <a:latin typeface="+mj-lt"/>
                      </a:endParaRPr>
                    </a:p>
                  </a:txBody>
                  <a:tcPr marL="91431" marR="91431" anchor="ctr"/>
                </a:tc>
                <a:tc>
                  <a:txBody>
                    <a:bodyPr/>
                    <a:lstStyle/>
                    <a:p>
                      <a:pPr algn="ctr"/>
                      <a:r>
                        <a:rPr lang="es-ES" sz="1200" dirty="0"/>
                        <a:t>ISIN</a:t>
                      </a:r>
                      <a:endParaRPr lang="es-ES" sz="1200" dirty="0">
                        <a:solidFill>
                          <a:schemeClr val="tx1"/>
                        </a:solidFill>
                        <a:latin typeface="+mj-lt"/>
                      </a:endParaRPr>
                    </a:p>
                  </a:txBody>
                  <a:tcPr marL="91431" marR="91431" anchor="ctr"/>
                </a:tc>
                <a:tc>
                  <a:txBody>
                    <a:bodyPr/>
                    <a:lstStyle/>
                    <a:p>
                      <a:pPr marL="342900" indent="-342900" algn="ctr">
                        <a:buAutoNum type="alphaUcPeriod"/>
                      </a:pPr>
                      <a:r>
                        <a:rPr lang="es-ES" sz="1200" dirty="0"/>
                        <a:t>INICIAL</a:t>
                      </a:r>
                      <a:endParaRPr lang="es-ES" sz="1200" dirty="0">
                        <a:solidFill>
                          <a:schemeClr val="tx1"/>
                        </a:solidFill>
                        <a:latin typeface="+mj-lt"/>
                      </a:endParaRPr>
                    </a:p>
                  </a:txBody>
                  <a:tcPr marL="91431" marR="91431" anchor="ctr"/>
                </a:tc>
                <a:tc>
                  <a:txBody>
                    <a:bodyPr/>
                    <a:lstStyle/>
                    <a:p>
                      <a:pPr algn="ctr"/>
                      <a:r>
                        <a:rPr lang="es-ES" sz="1200" dirty="0"/>
                        <a:t>A. SUCESIVA</a:t>
                      </a:r>
                      <a:endParaRPr lang="es-ES" sz="1200" dirty="0">
                        <a:solidFill>
                          <a:schemeClr val="tx1"/>
                        </a:solidFill>
                        <a:latin typeface="+mj-lt"/>
                      </a:endParaRPr>
                    </a:p>
                  </a:txBody>
                  <a:tcPr marL="91431" marR="91431" anchor="ctr"/>
                </a:tc>
                <a:extLst>
                  <a:ext uri="{0D108BD9-81ED-4DB2-BD59-A6C34878D82A}">
                    <a16:rowId xmlns:a16="http://schemas.microsoft.com/office/drawing/2014/main" val="10000"/>
                  </a:ext>
                </a:extLst>
              </a:tr>
              <a:tr h="168019">
                <a:tc>
                  <a:txBody>
                    <a:bodyPr/>
                    <a:lstStyle/>
                    <a:p>
                      <a:pPr marL="0" algn="ctr" defTabSz="914400" rtl="0" eaLnBrk="1" fontAlgn="b" latinLnBrk="0" hangingPunct="1"/>
                      <a:r>
                        <a:rPr lang="es-ES" sz="1200" kern="1200" dirty="0"/>
                        <a:t>CARMIGNAC PATRIMOINE </a:t>
                      </a:r>
                      <a:endParaRPr lang="es-ES" sz="1200" kern="1200" dirty="0">
                        <a:solidFill>
                          <a:schemeClr val="tx1"/>
                        </a:solidFill>
                        <a:latin typeface="+mj-lt"/>
                        <a:ea typeface="+mn-ea"/>
                        <a:cs typeface="+mn-cs"/>
                      </a:endParaRPr>
                    </a:p>
                  </a:txBody>
                  <a:tcPr marL="9524" marR="9524" marT="9525" marB="0" anchor="ctr"/>
                </a:tc>
                <a:tc>
                  <a:txBody>
                    <a:bodyPr/>
                    <a:lstStyle/>
                    <a:p>
                      <a:pPr algn="ctr" fontAlgn="b"/>
                      <a:r>
                        <a:rPr lang="es-ES" sz="1200" kern="1200" dirty="0"/>
                        <a:t>FR0010135103</a:t>
                      </a:r>
                      <a:endParaRPr lang="es-ES" sz="1200" kern="1200" dirty="0">
                        <a:solidFill>
                          <a:schemeClr val="tx1"/>
                        </a:solidFill>
                        <a:latin typeface="+mj-lt"/>
                        <a:ea typeface="+mn-ea"/>
                        <a:cs typeface="+mn-cs"/>
                      </a:endParaRPr>
                    </a:p>
                  </a:txBody>
                  <a:tcPr marL="9524" marR="9524" marT="9525" marB="0" anchor="ctr"/>
                </a:tc>
                <a:tc>
                  <a:txBody>
                    <a:bodyPr/>
                    <a:lstStyle/>
                    <a:p>
                      <a:pPr algn="ctr"/>
                      <a:r>
                        <a:rPr lang="es-ES" sz="1200" dirty="0"/>
                        <a:t>1 </a:t>
                      </a:r>
                      <a:r>
                        <a:rPr lang="es-ES" sz="1200" dirty="0" err="1"/>
                        <a:t>Part</a:t>
                      </a:r>
                      <a:r>
                        <a:rPr lang="es-ES" sz="1200" dirty="0"/>
                        <a:t>.</a:t>
                      </a:r>
                      <a:r>
                        <a:rPr lang="es-ES" sz="1200" baseline="0" dirty="0"/>
                        <a:t> 5.300 €</a:t>
                      </a:r>
                      <a:endParaRPr lang="es-ES" sz="1200" dirty="0">
                        <a:solidFill>
                          <a:schemeClr val="tx1"/>
                        </a:solidFill>
                        <a:latin typeface="+mj-lt"/>
                      </a:endParaRPr>
                    </a:p>
                  </a:txBody>
                  <a:tcPr marL="91431" marR="91431" anchor="ctr"/>
                </a:tc>
                <a:tc>
                  <a:txBody>
                    <a:bodyPr/>
                    <a:lstStyle/>
                    <a:p>
                      <a:pPr algn="ctr"/>
                      <a:r>
                        <a:rPr lang="es-ES" sz="1200" kern="1200" baseline="0" dirty="0"/>
                        <a:t>1 </a:t>
                      </a:r>
                      <a:r>
                        <a:rPr lang="es-ES" sz="1200" kern="1200" baseline="0" dirty="0" err="1"/>
                        <a:t>Part</a:t>
                      </a:r>
                      <a:r>
                        <a:rPr lang="es-ES" sz="1200" kern="1200" baseline="0" dirty="0"/>
                        <a:t>. 5.300 €</a:t>
                      </a:r>
                      <a:endParaRPr lang="es-ES" sz="1200" kern="1200" baseline="0" dirty="0">
                        <a:solidFill>
                          <a:schemeClr val="tx1"/>
                        </a:solidFill>
                        <a:latin typeface="+mj-lt"/>
                        <a:ea typeface="+mn-ea"/>
                        <a:cs typeface="+mn-cs"/>
                      </a:endParaRPr>
                    </a:p>
                  </a:txBody>
                  <a:tcPr marL="91431" marR="91431" anchor="ctr"/>
                </a:tc>
                <a:extLst>
                  <a:ext uri="{0D108BD9-81ED-4DB2-BD59-A6C34878D82A}">
                    <a16:rowId xmlns:a16="http://schemas.microsoft.com/office/drawing/2014/main" val="10001"/>
                  </a:ext>
                </a:extLst>
              </a:tr>
              <a:tr h="168019">
                <a:tc>
                  <a:txBody>
                    <a:bodyPr/>
                    <a:lstStyle/>
                    <a:p>
                      <a:pPr marL="0" algn="ctr" defTabSz="914400" rtl="0" eaLnBrk="1" fontAlgn="b" latinLnBrk="0" hangingPunct="1"/>
                      <a:r>
                        <a:rPr lang="es-ES" sz="1200" kern="1200" dirty="0"/>
                        <a:t>DWS </a:t>
                      </a:r>
                      <a:r>
                        <a:rPr lang="es-ES" sz="1200" kern="1200" dirty="0" err="1"/>
                        <a:t>Institutional</a:t>
                      </a:r>
                      <a:r>
                        <a:rPr lang="es-ES" sz="1200" kern="1200" dirty="0"/>
                        <a:t> Money Plus   </a:t>
                      </a:r>
                      <a:endParaRPr lang="es-ES" sz="1200" kern="1200" dirty="0">
                        <a:solidFill>
                          <a:schemeClr val="tx1"/>
                        </a:solidFill>
                        <a:latin typeface="+mj-lt"/>
                        <a:ea typeface="+mn-ea"/>
                        <a:cs typeface="+mn-cs"/>
                      </a:endParaRPr>
                    </a:p>
                  </a:txBody>
                  <a:tcPr marL="9524" marR="9524" marT="9525" marB="0" anchor="ctr"/>
                </a:tc>
                <a:tc>
                  <a:txBody>
                    <a:bodyPr/>
                    <a:lstStyle/>
                    <a:p>
                      <a:pPr algn="ctr" fontAlgn="b"/>
                      <a:r>
                        <a:rPr lang="es-ES" sz="1200" kern="1200" dirty="0"/>
                        <a:t>LU0099730524</a:t>
                      </a:r>
                      <a:endParaRPr lang="es-ES" sz="1200" kern="1200" dirty="0">
                        <a:solidFill>
                          <a:schemeClr val="tx1"/>
                        </a:solidFill>
                        <a:latin typeface="+mj-lt"/>
                        <a:ea typeface="+mn-ea"/>
                        <a:cs typeface="+mn-cs"/>
                      </a:endParaRPr>
                    </a:p>
                  </a:txBody>
                  <a:tcPr marL="9524" marR="9524" marT="9525" marB="0" anchor="ctr"/>
                </a:tc>
                <a:tc>
                  <a:txBody>
                    <a:bodyPr/>
                    <a:lstStyle/>
                    <a:p>
                      <a:pPr algn="ctr"/>
                      <a:r>
                        <a:rPr lang="es-ES" sz="1200" dirty="0"/>
                        <a:t>500.000 €</a:t>
                      </a:r>
                      <a:endParaRPr lang="es-ES" sz="1200" dirty="0">
                        <a:solidFill>
                          <a:schemeClr val="tx1"/>
                        </a:solidFill>
                        <a:latin typeface="+mj-lt"/>
                      </a:endParaRPr>
                    </a:p>
                  </a:txBody>
                  <a:tcPr marL="91431" marR="91431" anchor="ctr"/>
                </a:tc>
                <a:tc>
                  <a:txBody>
                    <a:bodyPr/>
                    <a:lstStyle/>
                    <a:p>
                      <a:pPr algn="ctr"/>
                      <a:r>
                        <a:rPr lang="es-ES" sz="1200" dirty="0"/>
                        <a:t>-</a:t>
                      </a:r>
                      <a:endParaRPr lang="es-ES" sz="1200" dirty="0">
                        <a:solidFill>
                          <a:schemeClr val="tx1"/>
                        </a:solidFill>
                        <a:latin typeface="+mj-lt"/>
                      </a:endParaRPr>
                    </a:p>
                  </a:txBody>
                  <a:tcPr marL="91431" marR="91431" anchor="ctr"/>
                </a:tc>
                <a:extLst>
                  <a:ext uri="{0D108BD9-81ED-4DB2-BD59-A6C34878D82A}">
                    <a16:rowId xmlns:a16="http://schemas.microsoft.com/office/drawing/2014/main" val="10002"/>
                  </a:ext>
                </a:extLst>
              </a:tr>
              <a:tr h="168019">
                <a:tc>
                  <a:txBody>
                    <a:bodyPr/>
                    <a:lstStyle/>
                    <a:p>
                      <a:pPr marL="0" algn="ctr" defTabSz="914400" rtl="0" eaLnBrk="1" fontAlgn="b" latinLnBrk="0" hangingPunct="1"/>
                      <a:r>
                        <a:rPr lang="es-ES" sz="1200" kern="1200" dirty="0"/>
                        <a:t>DWS Top </a:t>
                      </a:r>
                      <a:r>
                        <a:rPr lang="es-ES" sz="1200" kern="1200" dirty="0" err="1"/>
                        <a:t>Dividende</a:t>
                      </a:r>
                      <a:endParaRPr lang="es-ES" sz="1200" kern="1200" dirty="0">
                        <a:solidFill>
                          <a:schemeClr val="tx1"/>
                        </a:solidFill>
                        <a:latin typeface="+mj-lt"/>
                        <a:ea typeface="+mn-ea"/>
                        <a:cs typeface="+mn-cs"/>
                      </a:endParaRPr>
                    </a:p>
                  </a:txBody>
                  <a:tcPr marL="9524" marR="9524" marT="9525" marB="0" anchor="ctr"/>
                </a:tc>
                <a:tc>
                  <a:txBody>
                    <a:bodyPr/>
                    <a:lstStyle/>
                    <a:p>
                      <a:pPr algn="ctr" fontAlgn="b"/>
                      <a:r>
                        <a:rPr lang="es-ES" sz="1200" kern="1200" dirty="0"/>
                        <a:t>DE0009848119</a:t>
                      </a:r>
                      <a:endParaRPr lang="es-ES" sz="1200" kern="1200" dirty="0">
                        <a:solidFill>
                          <a:schemeClr val="tx1"/>
                        </a:solidFill>
                        <a:latin typeface="+mj-lt"/>
                        <a:ea typeface="+mn-ea"/>
                        <a:cs typeface="+mn-cs"/>
                      </a:endParaRPr>
                    </a:p>
                  </a:txBody>
                  <a:tcPr marL="9524" marR="9524" marT="9525" marB="0" anchor="ctr"/>
                </a:tc>
                <a:tc>
                  <a:txBody>
                    <a:bodyPr/>
                    <a:lstStyle/>
                    <a:p>
                      <a:pPr algn="ctr"/>
                      <a:r>
                        <a:rPr lang="es-ES" sz="1200" dirty="0"/>
                        <a:t>500 €</a:t>
                      </a:r>
                      <a:endParaRPr lang="es-ES" sz="1200" dirty="0">
                        <a:solidFill>
                          <a:schemeClr val="tx1"/>
                        </a:solidFill>
                        <a:latin typeface="+mj-lt"/>
                      </a:endParaRPr>
                    </a:p>
                  </a:txBody>
                  <a:tcPr marL="91431" marR="91431" anchor="ctr"/>
                </a:tc>
                <a:tc>
                  <a:txBody>
                    <a:bodyPr/>
                    <a:lstStyle/>
                    <a:p>
                      <a:pPr algn="ctr"/>
                      <a:r>
                        <a:rPr lang="es-ES" sz="1200" dirty="0"/>
                        <a:t>50 €</a:t>
                      </a:r>
                      <a:endParaRPr lang="es-ES" sz="1200" dirty="0">
                        <a:solidFill>
                          <a:schemeClr val="tx1"/>
                        </a:solidFill>
                        <a:latin typeface="+mj-lt"/>
                      </a:endParaRPr>
                    </a:p>
                  </a:txBody>
                  <a:tcPr marL="91431" marR="91431" anchor="ctr"/>
                </a:tc>
                <a:extLst>
                  <a:ext uri="{0D108BD9-81ED-4DB2-BD59-A6C34878D82A}">
                    <a16:rowId xmlns:a16="http://schemas.microsoft.com/office/drawing/2014/main" val="10003"/>
                  </a:ext>
                </a:extLst>
              </a:tr>
              <a:tr h="168019">
                <a:tc>
                  <a:txBody>
                    <a:bodyPr/>
                    <a:lstStyle/>
                    <a:p>
                      <a:pPr marL="0" algn="ctr" defTabSz="914400" rtl="0" eaLnBrk="1" fontAlgn="b" latinLnBrk="0" hangingPunct="1"/>
                      <a:r>
                        <a:rPr lang="es-ES" sz="1200" kern="1200" dirty="0" err="1"/>
                        <a:t>Liberty</a:t>
                      </a:r>
                      <a:r>
                        <a:rPr lang="es-ES" sz="1200" kern="1200" dirty="0"/>
                        <a:t> Euro Renta</a:t>
                      </a:r>
                      <a:endParaRPr lang="es-ES" sz="1200" kern="1200" dirty="0">
                        <a:solidFill>
                          <a:schemeClr val="tx1"/>
                        </a:solidFill>
                        <a:latin typeface="+mj-lt"/>
                        <a:ea typeface="+mn-ea"/>
                        <a:cs typeface="+mn-cs"/>
                      </a:endParaRPr>
                    </a:p>
                  </a:txBody>
                  <a:tcPr marL="9524" marR="9524" marT="9525" marB="0" anchor="ctr"/>
                </a:tc>
                <a:tc>
                  <a:txBody>
                    <a:bodyPr/>
                    <a:lstStyle/>
                    <a:p>
                      <a:pPr algn="ctr" fontAlgn="b"/>
                      <a:r>
                        <a:rPr lang="es-ES" sz="1200" kern="1200" dirty="0"/>
                        <a:t>ES0179171030</a:t>
                      </a:r>
                      <a:endParaRPr lang="es-ES" sz="1200" kern="1200" dirty="0">
                        <a:solidFill>
                          <a:schemeClr val="tx1"/>
                        </a:solidFill>
                        <a:latin typeface="+mj-lt"/>
                        <a:ea typeface="+mn-ea"/>
                        <a:cs typeface="+mn-cs"/>
                      </a:endParaRPr>
                    </a:p>
                  </a:txBody>
                  <a:tcPr marL="9524" marR="9524" marT="9525" marB="0" anchor="ctr"/>
                </a:tc>
                <a:tc>
                  <a:txBody>
                    <a:bodyPr/>
                    <a:lstStyle/>
                    <a:p>
                      <a:pPr algn="ctr"/>
                      <a:r>
                        <a:rPr lang="es-ES" sz="1200" dirty="0"/>
                        <a:t>600 €</a:t>
                      </a:r>
                      <a:endParaRPr lang="es-ES" sz="1200" dirty="0">
                        <a:solidFill>
                          <a:schemeClr val="tx1"/>
                        </a:solidFill>
                        <a:latin typeface="+mj-lt"/>
                      </a:endParaRPr>
                    </a:p>
                  </a:txBody>
                  <a:tcPr marL="91431" marR="91431" anchor="ctr"/>
                </a:tc>
                <a:tc>
                  <a:txBody>
                    <a:bodyPr/>
                    <a:lstStyle/>
                    <a:p>
                      <a:pPr algn="ctr"/>
                      <a:r>
                        <a:rPr lang="es-ES" sz="1200" dirty="0"/>
                        <a:t>600 €</a:t>
                      </a:r>
                      <a:endParaRPr lang="es-ES" sz="1200" dirty="0">
                        <a:solidFill>
                          <a:schemeClr val="tx1"/>
                        </a:solidFill>
                        <a:latin typeface="+mj-lt"/>
                      </a:endParaRPr>
                    </a:p>
                  </a:txBody>
                  <a:tcPr marL="91431" marR="91431" anchor="ctr"/>
                </a:tc>
                <a:extLst>
                  <a:ext uri="{0D108BD9-81ED-4DB2-BD59-A6C34878D82A}">
                    <a16:rowId xmlns:a16="http://schemas.microsoft.com/office/drawing/2014/main" val="10004"/>
                  </a:ext>
                </a:extLst>
              </a:tr>
              <a:tr h="168019">
                <a:tc>
                  <a:txBody>
                    <a:bodyPr/>
                    <a:lstStyle/>
                    <a:p>
                      <a:pPr marL="0" algn="ctr" defTabSz="914400" rtl="0" eaLnBrk="1" fontAlgn="b" latinLnBrk="0" hangingPunct="1"/>
                      <a:r>
                        <a:rPr lang="es-ES" sz="1200" kern="1200" dirty="0" err="1"/>
                        <a:t>Liberty</a:t>
                      </a:r>
                      <a:r>
                        <a:rPr lang="es-ES" sz="1200" kern="1200" dirty="0"/>
                        <a:t> </a:t>
                      </a:r>
                      <a:r>
                        <a:rPr lang="es-ES" sz="1200" kern="1200" dirty="0" err="1"/>
                        <a:t>European</a:t>
                      </a:r>
                      <a:r>
                        <a:rPr lang="es-ES" sz="1200" kern="1200" dirty="0"/>
                        <a:t> Stock </a:t>
                      </a:r>
                      <a:r>
                        <a:rPr lang="es-ES" sz="1200" kern="1200" dirty="0" err="1"/>
                        <a:t>Market</a:t>
                      </a:r>
                      <a:endParaRPr lang="es-ES" sz="1200" kern="1200" dirty="0">
                        <a:solidFill>
                          <a:schemeClr val="tx1"/>
                        </a:solidFill>
                        <a:latin typeface="+mj-lt"/>
                        <a:ea typeface="+mn-ea"/>
                        <a:cs typeface="+mn-cs"/>
                      </a:endParaRPr>
                    </a:p>
                  </a:txBody>
                  <a:tcPr marL="9524" marR="9524" marT="9525" marB="0" anchor="ctr"/>
                </a:tc>
                <a:tc>
                  <a:txBody>
                    <a:bodyPr/>
                    <a:lstStyle/>
                    <a:p>
                      <a:pPr algn="ctr" fontAlgn="b"/>
                      <a:r>
                        <a:rPr lang="es-ES" sz="1200" kern="1200" dirty="0"/>
                        <a:t>ES0179172038</a:t>
                      </a:r>
                      <a:endParaRPr lang="es-ES" sz="1200" kern="1200" dirty="0">
                        <a:solidFill>
                          <a:schemeClr val="tx1"/>
                        </a:solidFill>
                        <a:latin typeface="+mj-lt"/>
                        <a:ea typeface="+mn-ea"/>
                        <a:cs typeface="+mn-cs"/>
                      </a:endParaRPr>
                    </a:p>
                  </a:txBody>
                  <a:tcPr marL="9524" marR="9524" marT="9525" marB="0" anchor="ctr"/>
                </a:tc>
                <a:tc>
                  <a:txBody>
                    <a:bodyPr/>
                    <a:lstStyle/>
                    <a:p>
                      <a:pPr algn="ctr"/>
                      <a:r>
                        <a:rPr lang="es-ES" sz="1200" dirty="0"/>
                        <a:t>10</a:t>
                      </a:r>
                      <a:r>
                        <a:rPr lang="es-ES" sz="1200" baseline="0" dirty="0"/>
                        <a:t> €</a:t>
                      </a:r>
                      <a:endParaRPr lang="es-ES" sz="1200" dirty="0">
                        <a:solidFill>
                          <a:schemeClr val="tx1"/>
                        </a:solidFill>
                        <a:latin typeface="+mj-lt"/>
                      </a:endParaRPr>
                    </a:p>
                  </a:txBody>
                  <a:tcPr marL="91431" marR="91431" anchor="ctr"/>
                </a:tc>
                <a:tc>
                  <a:txBody>
                    <a:bodyPr/>
                    <a:lstStyle/>
                    <a:p>
                      <a:pPr algn="ctr"/>
                      <a:r>
                        <a:rPr lang="es-ES" sz="1200" dirty="0"/>
                        <a:t>10 €</a:t>
                      </a:r>
                      <a:endParaRPr lang="es-ES" sz="1200" dirty="0">
                        <a:solidFill>
                          <a:schemeClr val="tx1"/>
                        </a:solidFill>
                        <a:latin typeface="+mj-lt"/>
                      </a:endParaRPr>
                    </a:p>
                  </a:txBody>
                  <a:tcPr marL="91431" marR="91431" anchor="ctr"/>
                </a:tc>
                <a:extLst>
                  <a:ext uri="{0D108BD9-81ED-4DB2-BD59-A6C34878D82A}">
                    <a16:rowId xmlns:a16="http://schemas.microsoft.com/office/drawing/2014/main" val="10005"/>
                  </a:ext>
                </a:extLst>
              </a:tr>
              <a:tr h="168019">
                <a:tc>
                  <a:txBody>
                    <a:bodyPr/>
                    <a:lstStyle/>
                    <a:p>
                      <a:pPr marL="0" algn="ctr" defTabSz="914400" rtl="0" eaLnBrk="1" fontAlgn="b" latinLnBrk="0" hangingPunct="1"/>
                      <a:r>
                        <a:rPr lang="es-ES" sz="1200" kern="1200" dirty="0"/>
                        <a:t>M&amp;G GLOBAL BASICS FUND</a:t>
                      </a:r>
                      <a:endParaRPr lang="es-ES" sz="1200" kern="1200" dirty="0">
                        <a:solidFill>
                          <a:schemeClr val="tx1"/>
                        </a:solidFill>
                        <a:latin typeface="+mj-lt"/>
                        <a:ea typeface="+mn-ea"/>
                        <a:cs typeface="+mn-cs"/>
                      </a:endParaRPr>
                    </a:p>
                  </a:txBody>
                  <a:tcPr marL="9524" marR="9524" marT="9525" marB="0" anchor="ctr"/>
                </a:tc>
                <a:tc>
                  <a:txBody>
                    <a:bodyPr/>
                    <a:lstStyle/>
                    <a:p>
                      <a:pPr algn="ctr" fontAlgn="b"/>
                      <a:r>
                        <a:rPr lang="es-ES" sz="1200" kern="1200" dirty="0"/>
                        <a:t>GB0030932676</a:t>
                      </a:r>
                      <a:endParaRPr lang="es-ES" sz="1200" kern="1200" dirty="0">
                        <a:solidFill>
                          <a:schemeClr val="tx1"/>
                        </a:solidFill>
                        <a:latin typeface="+mj-lt"/>
                        <a:ea typeface="+mn-ea"/>
                        <a:cs typeface="+mn-cs"/>
                      </a:endParaRPr>
                    </a:p>
                  </a:txBody>
                  <a:tcPr marL="9524" marR="9524" marT="9525" marB="0" anchor="ctr"/>
                </a:tc>
                <a:tc>
                  <a:txBody>
                    <a:bodyPr/>
                    <a:lstStyle/>
                    <a:p>
                      <a:pPr algn="ctr"/>
                      <a:r>
                        <a:rPr lang="es-ES" sz="1200" dirty="0"/>
                        <a:t>1.000 €</a:t>
                      </a:r>
                      <a:endParaRPr lang="es-ES" sz="1200" dirty="0">
                        <a:solidFill>
                          <a:schemeClr val="tx1"/>
                        </a:solidFill>
                        <a:latin typeface="+mj-lt"/>
                      </a:endParaRPr>
                    </a:p>
                  </a:txBody>
                  <a:tcPr marL="91431" marR="91431" anchor="ctr"/>
                </a:tc>
                <a:tc>
                  <a:txBody>
                    <a:bodyPr/>
                    <a:lstStyle/>
                    <a:p>
                      <a:pPr algn="ctr"/>
                      <a:r>
                        <a:rPr lang="es-ES" sz="1200" dirty="0"/>
                        <a:t>75 €</a:t>
                      </a:r>
                      <a:endParaRPr lang="es-ES" sz="1200" dirty="0">
                        <a:solidFill>
                          <a:schemeClr val="tx1"/>
                        </a:solidFill>
                        <a:latin typeface="+mj-lt"/>
                      </a:endParaRPr>
                    </a:p>
                  </a:txBody>
                  <a:tcPr marL="91431" marR="91431" anchor="ctr"/>
                </a:tc>
                <a:extLst>
                  <a:ext uri="{0D108BD9-81ED-4DB2-BD59-A6C34878D82A}">
                    <a16:rowId xmlns:a16="http://schemas.microsoft.com/office/drawing/2014/main" val="10006"/>
                  </a:ext>
                </a:extLst>
              </a:tr>
              <a:tr h="168019">
                <a:tc>
                  <a:txBody>
                    <a:bodyPr/>
                    <a:lstStyle/>
                    <a:p>
                      <a:pPr marL="0" algn="ctr" defTabSz="914400" rtl="0" eaLnBrk="1" fontAlgn="b" latinLnBrk="0" hangingPunct="1"/>
                      <a:r>
                        <a:rPr lang="en-US" sz="1200" kern="1200" dirty="0"/>
                        <a:t>Pioneer Investments Total Return A (DA)</a:t>
                      </a:r>
                      <a:endParaRPr lang="en-US" sz="1200" kern="1200" dirty="0">
                        <a:solidFill>
                          <a:schemeClr val="tx1"/>
                        </a:solidFill>
                        <a:latin typeface="+mj-lt"/>
                        <a:ea typeface="+mn-ea"/>
                        <a:cs typeface="+mn-cs"/>
                      </a:endParaRPr>
                    </a:p>
                  </a:txBody>
                  <a:tcPr marL="9524" marR="9524" marT="9525" marB="0" anchor="ctr"/>
                </a:tc>
                <a:tc>
                  <a:txBody>
                    <a:bodyPr/>
                    <a:lstStyle/>
                    <a:p>
                      <a:pPr algn="ctr" fontAlgn="b"/>
                      <a:r>
                        <a:rPr lang="es-ES" sz="1200" kern="1200" dirty="0"/>
                        <a:t>LU0149168907</a:t>
                      </a:r>
                      <a:endParaRPr lang="es-ES" sz="1200" kern="1200" dirty="0">
                        <a:solidFill>
                          <a:schemeClr val="tx1"/>
                        </a:solidFill>
                        <a:latin typeface="+mj-lt"/>
                        <a:ea typeface="+mn-ea"/>
                        <a:cs typeface="+mn-cs"/>
                      </a:endParaRPr>
                    </a:p>
                  </a:txBody>
                  <a:tcPr marL="9524" marR="9524" marT="9525" marB="0" anchor="ctr"/>
                </a:tc>
                <a:tc>
                  <a:txBody>
                    <a:bodyPr/>
                    <a:lstStyle/>
                    <a:p>
                      <a:pPr algn="ctr"/>
                      <a:r>
                        <a:rPr lang="es-ES" sz="1200" dirty="0"/>
                        <a:t>500 €</a:t>
                      </a:r>
                      <a:endParaRPr lang="es-ES" sz="1200" dirty="0">
                        <a:solidFill>
                          <a:schemeClr val="tx1"/>
                        </a:solidFill>
                        <a:latin typeface="+mj-lt"/>
                      </a:endParaRPr>
                    </a:p>
                  </a:txBody>
                  <a:tcPr marL="91431" marR="91431" anchor="ctr"/>
                </a:tc>
                <a:tc>
                  <a:txBody>
                    <a:bodyPr/>
                    <a:lstStyle/>
                    <a:p>
                      <a:pPr algn="ctr"/>
                      <a:r>
                        <a:rPr lang="es-ES" sz="1200" dirty="0"/>
                        <a:t>1 </a:t>
                      </a:r>
                      <a:r>
                        <a:rPr lang="es-ES" sz="1200" dirty="0" err="1"/>
                        <a:t>Part</a:t>
                      </a:r>
                      <a:r>
                        <a:rPr lang="es-ES" sz="1200" dirty="0"/>
                        <a:t>. 49,50 €</a:t>
                      </a:r>
                      <a:endParaRPr lang="es-ES" sz="1200" dirty="0">
                        <a:solidFill>
                          <a:schemeClr val="tx1"/>
                        </a:solidFill>
                        <a:latin typeface="+mj-lt"/>
                      </a:endParaRPr>
                    </a:p>
                  </a:txBody>
                  <a:tcPr marL="91431" marR="91431" anchor="ctr"/>
                </a:tc>
                <a:extLst>
                  <a:ext uri="{0D108BD9-81ED-4DB2-BD59-A6C34878D82A}">
                    <a16:rowId xmlns:a16="http://schemas.microsoft.com/office/drawing/2014/main" val="10007"/>
                  </a:ext>
                </a:extLst>
              </a:tr>
              <a:tr h="168019">
                <a:tc>
                  <a:txBody>
                    <a:bodyPr/>
                    <a:lstStyle/>
                    <a:p>
                      <a:pPr marL="0" algn="ctr" defTabSz="914400" rtl="0" eaLnBrk="1" fontAlgn="b" latinLnBrk="0" hangingPunct="1"/>
                      <a:r>
                        <a:rPr lang="es-ES" sz="1200" kern="1200" dirty="0" err="1"/>
                        <a:t>Threadneedle</a:t>
                      </a:r>
                      <a:r>
                        <a:rPr lang="es-ES" sz="1200" kern="1200" dirty="0"/>
                        <a:t> </a:t>
                      </a:r>
                      <a:r>
                        <a:rPr lang="es-ES" sz="1200" kern="1200" dirty="0" err="1"/>
                        <a:t>European</a:t>
                      </a:r>
                      <a:r>
                        <a:rPr lang="es-ES" sz="1200" kern="1200" dirty="0"/>
                        <a:t> </a:t>
                      </a:r>
                      <a:r>
                        <a:rPr lang="es-ES" sz="1200" kern="1200" dirty="0" err="1"/>
                        <a:t>Select</a:t>
                      </a:r>
                      <a:r>
                        <a:rPr lang="es-ES" sz="1200" kern="1200" dirty="0"/>
                        <a:t> </a:t>
                      </a:r>
                      <a:r>
                        <a:rPr lang="es-ES" sz="1200" kern="1200" dirty="0" err="1"/>
                        <a:t>Fund</a:t>
                      </a:r>
                      <a:endParaRPr lang="es-ES" sz="1200" kern="1200" dirty="0">
                        <a:solidFill>
                          <a:schemeClr val="tx1"/>
                        </a:solidFill>
                        <a:latin typeface="+mj-lt"/>
                        <a:ea typeface="+mn-ea"/>
                        <a:cs typeface="+mn-cs"/>
                      </a:endParaRPr>
                    </a:p>
                  </a:txBody>
                  <a:tcPr marL="9524" marR="9524" marT="9525" marB="0" anchor="ctr"/>
                </a:tc>
                <a:tc>
                  <a:txBody>
                    <a:bodyPr/>
                    <a:lstStyle/>
                    <a:p>
                      <a:pPr algn="ctr" fontAlgn="b"/>
                      <a:r>
                        <a:rPr lang="es-ES" sz="1200" kern="1200" dirty="0"/>
                        <a:t>GB0002771169</a:t>
                      </a:r>
                      <a:endParaRPr lang="es-ES" sz="1200" kern="1200" dirty="0">
                        <a:solidFill>
                          <a:schemeClr val="tx1"/>
                        </a:solidFill>
                        <a:latin typeface="+mj-lt"/>
                        <a:ea typeface="+mn-ea"/>
                        <a:cs typeface="+mn-cs"/>
                      </a:endParaRPr>
                    </a:p>
                  </a:txBody>
                  <a:tcPr marL="9524" marR="9524" marT="9525" marB="0" anchor="ctr"/>
                </a:tc>
                <a:tc>
                  <a:txBody>
                    <a:bodyPr/>
                    <a:lstStyle/>
                    <a:p>
                      <a:pPr algn="ctr"/>
                      <a:r>
                        <a:rPr lang="es-ES" sz="1200" dirty="0"/>
                        <a:t>2.500</a:t>
                      </a:r>
                      <a:r>
                        <a:rPr lang="es-ES" sz="1200" baseline="0" dirty="0"/>
                        <a:t> €</a:t>
                      </a:r>
                      <a:endParaRPr lang="es-ES" sz="1200" dirty="0">
                        <a:solidFill>
                          <a:schemeClr val="tx1"/>
                        </a:solidFill>
                        <a:latin typeface="+mj-lt"/>
                      </a:endParaRPr>
                    </a:p>
                  </a:txBody>
                  <a:tcPr marL="91431" marR="91431" anchor="ctr"/>
                </a:tc>
                <a:tc>
                  <a:txBody>
                    <a:bodyPr/>
                    <a:lstStyle/>
                    <a:p>
                      <a:pPr algn="ctr"/>
                      <a:r>
                        <a:rPr lang="es-ES" sz="1200" dirty="0"/>
                        <a:t>750 €</a:t>
                      </a:r>
                      <a:endParaRPr lang="es-ES" sz="1200" dirty="0">
                        <a:solidFill>
                          <a:schemeClr val="tx1"/>
                        </a:solidFill>
                        <a:latin typeface="+mj-lt"/>
                      </a:endParaRPr>
                    </a:p>
                  </a:txBody>
                  <a:tcPr marL="91431" marR="91431" anchor="ctr"/>
                </a:tc>
                <a:extLst>
                  <a:ext uri="{0D108BD9-81ED-4DB2-BD59-A6C34878D82A}">
                    <a16:rowId xmlns:a16="http://schemas.microsoft.com/office/drawing/2014/main" val="10008"/>
                  </a:ext>
                </a:extLst>
              </a:tr>
            </a:tbl>
          </a:graphicData>
        </a:graphic>
      </p:graphicFrame>
      <p:graphicFrame>
        <p:nvGraphicFramePr>
          <p:cNvPr id="8" name="8 Tabla">
            <a:extLst>
              <a:ext uri="{FF2B5EF4-FFF2-40B4-BE49-F238E27FC236}">
                <a16:creationId xmlns:a16="http://schemas.microsoft.com/office/drawing/2014/main" id="{45B81380-2F78-4E9C-81F0-DE4D2DBA674A}"/>
              </a:ext>
            </a:extLst>
          </p:cNvPr>
          <p:cNvGraphicFramePr>
            <a:graphicFrameLocks noGrp="1"/>
          </p:cNvGraphicFramePr>
          <p:nvPr>
            <p:extLst>
              <p:ext uri="{D42A27DB-BD31-4B8C-83A1-F6EECF244321}">
                <p14:modId xmlns:p14="http://schemas.microsoft.com/office/powerpoint/2010/main" val="709950099"/>
              </p:ext>
            </p:extLst>
          </p:nvPr>
        </p:nvGraphicFramePr>
        <p:xfrm>
          <a:off x="6362128" y="4318616"/>
          <a:ext cx="3574727" cy="274182"/>
        </p:xfrm>
        <a:graphic>
          <a:graphicData uri="http://schemas.openxmlformats.org/drawingml/2006/table">
            <a:tbl>
              <a:tblPr firstRow="1" bandRow="1">
                <a:tableStyleId>{93296810-A885-4BE3-A3E7-6D5BEEA58F35}</a:tableStyleId>
              </a:tblPr>
              <a:tblGrid>
                <a:gridCol w="1774527">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tblGrid>
              <a:tr h="0">
                <a:tc>
                  <a:txBody>
                    <a:bodyPr/>
                    <a:lstStyle/>
                    <a:p>
                      <a:pPr algn="ctr"/>
                      <a:r>
                        <a:rPr lang="es-ES" sz="1200" kern="1200" dirty="0"/>
                        <a:t>510.410 €</a:t>
                      </a:r>
                      <a:endParaRPr lang="es-ES" sz="1200" b="1" kern="1200" dirty="0">
                        <a:solidFill>
                          <a:schemeClr val="tx1"/>
                        </a:solidFill>
                        <a:latin typeface="+mj-lt"/>
                        <a:ea typeface="+mn-ea"/>
                        <a:cs typeface="+mn-cs"/>
                      </a:endParaRPr>
                    </a:p>
                  </a:txBody>
                  <a:tcPr marL="91439" marR="91439" marT="45651" marB="45651" anchor="ctr"/>
                </a:tc>
                <a:tc>
                  <a:txBody>
                    <a:bodyPr/>
                    <a:lstStyle/>
                    <a:p>
                      <a:pPr algn="ctr"/>
                      <a:r>
                        <a:rPr lang="es-ES" sz="1200" kern="1200" dirty="0"/>
                        <a:t>6.834,5 €</a:t>
                      </a:r>
                      <a:endParaRPr lang="es-ES" sz="1200" b="1" kern="1200" dirty="0">
                        <a:solidFill>
                          <a:schemeClr val="tx1"/>
                        </a:solidFill>
                        <a:latin typeface="+mj-lt"/>
                        <a:ea typeface="+mn-ea"/>
                        <a:cs typeface="+mn-cs"/>
                      </a:endParaRPr>
                    </a:p>
                  </a:txBody>
                  <a:tcPr marL="91439" marR="91439" marT="45651" marB="45651" anchor="ctr"/>
                </a:tc>
                <a:extLst>
                  <a:ext uri="{0D108BD9-81ED-4DB2-BD59-A6C34878D82A}">
                    <a16:rowId xmlns:a16="http://schemas.microsoft.com/office/drawing/2014/main" val="10000"/>
                  </a:ext>
                </a:extLst>
              </a:tr>
            </a:tbl>
          </a:graphicData>
        </a:graphic>
      </p:graphicFrame>
      <p:sp>
        <p:nvSpPr>
          <p:cNvPr id="9" name="Rectangle 70">
            <a:extLst>
              <a:ext uri="{FF2B5EF4-FFF2-40B4-BE49-F238E27FC236}">
                <a16:creationId xmlns:a16="http://schemas.microsoft.com/office/drawing/2014/main" id="{C27E2FD1-4548-4A0C-9531-87DC005F1F3B}"/>
              </a:ext>
            </a:extLst>
          </p:cNvPr>
          <p:cNvSpPr txBox="1">
            <a:spLocks noChangeArrowheads="1"/>
          </p:cNvSpPr>
          <p:nvPr/>
        </p:nvSpPr>
        <p:spPr>
          <a:xfrm>
            <a:off x="1872605" y="4649472"/>
            <a:ext cx="7416178" cy="576064"/>
          </a:xfrm>
          <a:prstGeom prst="rect">
            <a:avLst/>
          </a:prstGeom>
        </p:spPr>
        <p:txBody>
          <a:bodyPr>
            <a:normAutofit/>
          </a:bodyPr>
          <a:lstStyle/>
          <a:p>
            <a:pPr marL="280988" lvl="2" indent="-277813">
              <a:lnSpc>
                <a:spcPct val="130000"/>
              </a:lnSpc>
              <a:spcBef>
                <a:spcPts val="600"/>
              </a:spcBef>
              <a:buFontTx/>
              <a:buChar char="•"/>
              <a:defRPr/>
            </a:pPr>
            <a:r>
              <a:rPr lang="es-ES_tradnl" sz="1200" kern="0" baseline="0" dirty="0"/>
              <a:t>La misma cartera a través del </a:t>
            </a:r>
            <a:r>
              <a:rPr lang="es-ES_tradnl" sz="1200" kern="0" baseline="0" dirty="0" err="1"/>
              <a:t>Unit</a:t>
            </a:r>
            <a:r>
              <a:rPr lang="es-ES_tradnl" sz="1200" kern="0" baseline="0" dirty="0"/>
              <a:t> – </a:t>
            </a:r>
            <a:r>
              <a:rPr lang="es-ES_tradnl" sz="1200" kern="0" baseline="0" dirty="0" err="1"/>
              <a:t>Linked</a:t>
            </a:r>
            <a:r>
              <a:rPr lang="es-ES_tradnl" sz="1200" kern="0" baseline="0" dirty="0"/>
              <a:t>, por ejemplo Top</a:t>
            </a:r>
            <a:r>
              <a:rPr lang="es-ES_tradnl" sz="1200" kern="0" dirty="0"/>
              <a:t> 10</a:t>
            </a:r>
            <a:r>
              <a:rPr lang="es-ES_tradnl" sz="1200" kern="0" baseline="0" dirty="0"/>
              <a:t> de </a:t>
            </a:r>
            <a:r>
              <a:rPr lang="es-ES_tradnl" sz="1200" kern="0" baseline="0" dirty="0" err="1"/>
              <a:t>Intesa</a:t>
            </a:r>
            <a:r>
              <a:rPr lang="es-ES_tradnl" sz="1200" kern="0" baseline="0" dirty="0"/>
              <a:t>, permite el acceso desde 50 € al mes.</a:t>
            </a:r>
          </a:p>
          <a:p>
            <a:pPr marL="280988" lvl="2" indent="-277813">
              <a:lnSpc>
                <a:spcPct val="130000"/>
              </a:lnSpc>
              <a:spcBef>
                <a:spcPts val="600"/>
              </a:spcBef>
              <a:buFontTx/>
              <a:buChar char="•"/>
              <a:defRPr/>
            </a:pPr>
            <a:endParaRPr lang="es-ES_tradnl" sz="1200" kern="0" baseline="0" dirty="0"/>
          </a:p>
          <a:p>
            <a:pPr marL="738188" lvl="3" indent="-277813">
              <a:lnSpc>
                <a:spcPct val="130000"/>
              </a:lnSpc>
              <a:spcBef>
                <a:spcPts val="600"/>
              </a:spcBef>
              <a:defRPr/>
            </a:pPr>
            <a:endParaRPr lang="es-ES_tradnl" sz="1200" kern="0" baseline="0" dirty="0"/>
          </a:p>
          <a:p>
            <a:pPr marL="738188" lvl="3" indent="-277813">
              <a:lnSpc>
                <a:spcPct val="130000"/>
              </a:lnSpc>
              <a:spcBef>
                <a:spcPts val="600"/>
              </a:spcBef>
              <a:defRPr/>
            </a:pPr>
            <a:endParaRPr lang="es-ES_tradnl" sz="1200" kern="0" baseline="0" dirty="0"/>
          </a:p>
        </p:txBody>
      </p:sp>
    </p:spTree>
    <p:extLst>
      <p:ext uri="{BB962C8B-B14F-4D97-AF65-F5344CB8AC3E}">
        <p14:creationId xmlns:p14="http://schemas.microsoft.com/office/powerpoint/2010/main" val="41797925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9" presetClass="entr" presetSubtype="0" decel="10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1000"/>
                                        <p:tgtEl>
                                          <p:spTgt spid="9">
                                            <p:txEl>
                                              <p:pRg st="0" end="0"/>
                                            </p:txEl>
                                          </p:spTgt>
                                        </p:tgtEl>
                                      </p:cBhvr>
                                    </p:animEffect>
                                    <p:anim calcmode="lin" valueType="num">
                                      <p:cBhvr>
                                        <p:cTn id="2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P spid="9"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Órganos de control</a:t>
            </a:r>
          </a:p>
        </p:txBody>
      </p:sp>
      <p:pic>
        <p:nvPicPr>
          <p:cNvPr id="5" name="Picture 2">
            <a:extLst>
              <a:ext uri="{FF2B5EF4-FFF2-40B4-BE49-F238E27FC236}">
                <a16:creationId xmlns:a16="http://schemas.microsoft.com/office/drawing/2014/main" id="{A305F3E1-E503-4F5E-A446-02C483D19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845" y="1880864"/>
            <a:ext cx="4167002" cy="286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0">
            <a:extLst>
              <a:ext uri="{FF2B5EF4-FFF2-40B4-BE49-F238E27FC236}">
                <a16:creationId xmlns:a16="http://schemas.microsoft.com/office/drawing/2014/main" id="{FBCE804C-2B5D-4EE3-9A56-05799ECB072B}"/>
              </a:ext>
            </a:extLst>
          </p:cNvPr>
          <p:cNvSpPr txBox="1">
            <a:spLocks noChangeArrowheads="1"/>
          </p:cNvSpPr>
          <p:nvPr/>
        </p:nvSpPr>
        <p:spPr>
          <a:xfrm>
            <a:off x="2228559" y="1456707"/>
            <a:ext cx="7416179" cy="437716"/>
          </a:xfrm>
          <a:prstGeom prst="rect">
            <a:avLst/>
          </a:prstGeom>
        </p:spPr>
        <p:txBody>
          <a:bodyPr>
            <a:noAutofit/>
          </a:bodyPr>
          <a:lstStyle/>
          <a:p>
            <a:pPr marL="280988" lvl="2" indent="-277813">
              <a:lnSpc>
                <a:spcPct val="130000"/>
              </a:lnSpc>
              <a:spcBef>
                <a:spcPts val="600"/>
              </a:spcBef>
              <a:buFontTx/>
              <a:buChar char="•"/>
              <a:defRPr/>
            </a:pPr>
            <a:r>
              <a:rPr lang="es-ES_tradnl" sz="1400" kern="0" baseline="0" dirty="0"/>
              <a:t>Al tratarse de un Seguro: Dirección General de Seguros y Fondos de Pensiones.</a:t>
            </a:r>
          </a:p>
          <a:p>
            <a:pPr marL="280988" lvl="2" indent="-277813">
              <a:lnSpc>
                <a:spcPct val="130000"/>
              </a:lnSpc>
              <a:spcBef>
                <a:spcPts val="600"/>
              </a:spcBef>
              <a:defRPr/>
            </a:pPr>
            <a:endParaRPr lang="es-ES_tradnl" sz="1400" kern="0" baseline="0" dirty="0"/>
          </a:p>
          <a:p>
            <a:pPr marL="280988" lvl="2" indent="-277813">
              <a:lnSpc>
                <a:spcPct val="130000"/>
              </a:lnSpc>
              <a:spcBef>
                <a:spcPts val="600"/>
              </a:spcBef>
              <a:buFontTx/>
              <a:buChar char="•"/>
              <a:defRPr/>
            </a:pPr>
            <a:endParaRPr lang="es-ES_tradnl" sz="1400" kern="0" baseline="0" dirty="0"/>
          </a:p>
        </p:txBody>
      </p:sp>
      <p:sp>
        <p:nvSpPr>
          <p:cNvPr id="8" name="Rectangle 70">
            <a:extLst>
              <a:ext uri="{FF2B5EF4-FFF2-40B4-BE49-F238E27FC236}">
                <a16:creationId xmlns:a16="http://schemas.microsoft.com/office/drawing/2014/main" id="{C455E686-F836-4C07-BDA4-001E1534C6B5}"/>
              </a:ext>
            </a:extLst>
          </p:cNvPr>
          <p:cNvSpPr txBox="1">
            <a:spLocks noChangeArrowheads="1"/>
          </p:cNvSpPr>
          <p:nvPr/>
        </p:nvSpPr>
        <p:spPr>
          <a:xfrm>
            <a:off x="2228559" y="4773638"/>
            <a:ext cx="7416179" cy="392876"/>
          </a:xfrm>
          <a:prstGeom prst="rect">
            <a:avLst/>
          </a:prstGeom>
        </p:spPr>
        <p:txBody>
          <a:bodyPr>
            <a:normAutofit/>
          </a:bodyPr>
          <a:lstStyle/>
          <a:p>
            <a:pPr marL="280988" lvl="2" indent="-277813">
              <a:lnSpc>
                <a:spcPct val="130000"/>
              </a:lnSpc>
              <a:spcBef>
                <a:spcPts val="600"/>
              </a:spcBef>
              <a:buFontTx/>
              <a:buChar char="•"/>
              <a:defRPr/>
            </a:pPr>
            <a:r>
              <a:rPr lang="es-ES_tradnl" sz="1400" kern="0" baseline="0" dirty="0"/>
              <a:t>Al invertir en Fondos: Comisión Nacional del Mercado de Valores.</a:t>
            </a:r>
          </a:p>
        </p:txBody>
      </p:sp>
    </p:spTree>
    <p:extLst>
      <p:ext uri="{BB962C8B-B14F-4D97-AF65-F5344CB8AC3E}">
        <p14:creationId xmlns:p14="http://schemas.microsoft.com/office/powerpoint/2010/main" val="17861850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36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4" autoUpdateAnimBg="0"/>
      <p:bldP spid="8" grpId="0" build="p" bldLvl="4"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Partes intervinientes</a:t>
            </a:r>
          </a:p>
        </p:txBody>
      </p:sp>
      <p:sp>
        <p:nvSpPr>
          <p:cNvPr id="5" name="Rectangle 70">
            <a:extLst>
              <a:ext uri="{FF2B5EF4-FFF2-40B4-BE49-F238E27FC236}">
                <a16:creationId xmlns:a16="http://schemas.microsoft.com/office/drawing/2014/main" id="{EE557C12-429B-4528-9945-0F7EE70E1CF9}"/>
              </a:ext>
            </a:extLst>
          </p:cNvPr>
          <p:cNvSpPr txBox="1">
            <a:spLocks noChangeArrowheads="1"/>
          </p:cNvSpPr>
          <p:nvPr/>
        </p:nvSpPr>
        <p:spPr>
          <a:xfrm>
            <a:off x="896998" y="1799927"/>
            <a:ext cx="9825517" cy="3373536"/>
          </a:xfrm>
          <a:prstGeom prst="rect">
            <a:avLst/>
          </a:prstGeom>
        </p:spPr>
        <p:txBody>
          <a:bodyPr>
            <a:noAutofit/>
          </a:bodyPr>
          <a:lstStyle/>
          <a:p>
            <a:pPr marL="280988" lvl="2" indent="-277813" algn="just">
              <a:lnSpc>
                <a:spcPct val="130000"/>
              </a:lnSpc>
              <a:spcBef>
                <a:spcPts val="600"/>
              </a:spcBef>
              <a:buFontTx/>
              <a:buChar char="•"/>
              <a:defRPr/>
            </a:pPr>
            <a:r>
              <a:rPr lang="es-ES_tradnl" sz="1400" b="1" kern="0" baseline="0" dirty="0"/>
              <a:t>TOMADOR: </a:t>
            </a:r>
            <a:r>
              <a:rPr lang="es-ES_tradnl" sz="1400" kern="0" baseline="0" dirty="0"/>
              <a:t>Es quien contrata el producto. Es el verdadero titular del contrato y por tanto del capital que engloba. Ostenta todos los derechos como titular: Aumentar, disminuir, paralizar, rescatar, decisión de inversión, etc. Puede ser persona física o jurídica.</a:t>
            </a:r>
          </a:p>
          <a:p>
            <a:pPr marL="280988" lvl="2" indent="-277813" algn="just">
              <a:lnSpc>
                <a:spcPct val="130000"/>
              </a:lnSpc>
              <a:spcBef>
                <a:spcPts val="600"/>
              </a:spcBef>
              <a:buFontTx/>
              <a:buChar char="•"/>
              <a:defRPr/>
            </a:pPr>
            <a:r>
              <a:rPr lang="es-ES_tradnl" sz="1400" b="1" kern="0" baseline="0" dirty="0"/>
              <a:t>ASEGURADO: </a:t>
            </a:r>
            <a:r>
              <a:rPr lang="es-ES_tradnl" sz="1400" kern="0" baseline="0" dirty="0"/>
              <a:t>Es la persona sobre la que recae el riesgo cubierto (fallecimiento). Es aquella persona física a quien se le asegura la vida. No ostenta derecho alguno sobre el capital. Es la única figura que NUNCA se puede cambiar en el contrato.</a:t>
            </a:r>
          </a:p>
          <a:p>
            <a:pPr marL="280988" lvl="2" indent="-277813" algn="just">
              <a:lnSpc>
                <a:spcPct val="130000"/>
              </a:lnSpc>
              <a:spcBef>
                <a:spcPts val="600"/>
              </a:spcBef>
              <a:buFontTx/>
              <a:buChar char="•"/>
              <a:defRPr/>
            </a:pPr>
            <a:r>
              <a:rPr lang="es-ES_tradnl" sz="1400" b="1" kern="0" baseline="0" dirty="0"/>
              <a:t>BENEFICIARIO: </a:t>
            </a:r>
            <a:r>
              <a:rPr lang="es-ES_tradnl" sz="1400" kern="0" baseline="0" dirty="0"/>
              <a:t>Es/son aquella/s personas físicas o jurídicas que recibirían el capital solamente en caso de que falleciera el Asegurado.</a:t>
            </a:r>
          </a:p>
          <a:p>
            <a:pPr marL="280988" lvl="2" indent="-277813" algn="just">
              <a:lnSpc>
                <a:spcPct val="130000"/>
              </a:lnSpc>
              <a:spcBef>
                <a:spcPts val="600"/>
              </a:spcBef>
              <a:buFontTx/>
              <a:buChar char="•"/>
              <a:defRPr/>
            </a:pPr>
            <a:r>
              <a:rPr lang="es-ES_tradnl" sz="1400" b="1" kern="0" baseline="0" dirty="0"/>
              <a:t>PAGADOR: </a:t>
            </a:r>
            <a:r>
              <a:rPr lang="es-ES_tradnl" sz="1400" kern="0" baseline="0" dirty="0"/>
              <a:t>Es aquella persona física o jurídica que paga las primas. Es quien aporta el dinero. Lo ideal, y en algunas compañías obligatorio, es que coincida con el Tomador.</a:t>
            </a:r>
          </a:p>
          <a:p>
            <a:pPr marL="280988" lvl="2" indent="-277813" algn="just">
              <a:lnSpc>
                <a:spcPct val="130000"/>
              </a:lnSpc>
              <a:spcBef>
                <a:spcPts val="600"/>
              </a:spcBef>
              <a:buFontTx/>
              <a:buChar char="•"/>
              <a:defRPr/>
            </a:pPr>
            <a:endParaRPr lang="es-ES_tradnl" sz="1400" kern="0" baseline="0" dirty="0"/>
          </a:p>
          <a:p>
            <a:pPr marL="738188" lvl="3" indent="-277813" algn="just">
              <a:lnSpc>
                <a:spcPct val="130000"/>
              </a:lnSpc>
              <a:spcBef>
                <a:spcPts val="600"/>
              </a:spcBef>
              <a:defRPr/>
            </a:pPr>
            <a:endParaRPr lang="es-ES_tradnl" sz="1400" kern="0" baseline="0" dirty="0"/>
          </a:p>
          <a:p>
            <a:pPr marL="738188" lvl="3" indent="-277813" algn="just">
              <a:lnSpc>
                <a:spcPct val="130000"/>
              </a:lnSpc>
              <a:spcBef>
                <a:spcPts val="600"/>
              </a:spcBef>
              <a:defRPr/>
            </a:pPr>
            <a:endParaRPr lang="es-ES_tradnl" sz="1400" kern="0" baseline="0" dirty="0"/>
          </a:p>
          <a:p>
            <a:pPr marL="280988" lvl="2" indent="-277813" algn="just">
              <a:lnSpc>
                <a:spcPct val="130000"/>
              </a:lnSpc>
              <a:spcBef>
                <a:spcPts val="600"/>
              </a:spcBef>
              <a:buFontTx/>
              <a:buChar char="•"/>
              <a:defRPr/>
            </a:pPr>
            <a:endParaRPr lang="es-ES_tradnl" sz="1400" kern="0" baseline="0" dirty="0"/>
          </a:p>
        </p:txBody>
      </p:sp>
    </p:spTree>
    <p:extLst>
      <p:ext uri="{BB962C8B-B14F-4D97-AF65-F5344CB8AC3E}">
        <p14:creationId xmlns:p14="http://schemas.microsoft.com/office/powerpoint/2010/main" val="419620987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Fiscalidad</a:t>
            </a:r>
          </a:p>
        </p:txBody>
      </p:sp>
      <p:sp>
        <p:nvSpPr>
          <p:cNvPr id="5" name="Rectangle 70">
            <a:extLst>
              <a:ext uri="{FF2B5EF4-FFF2-40B4-BE49-F238E27FC236}">
                <a16:creationId xmlns:a16="http://schemas.microsoft.com/office/drawing/2014/main" id="{0EB945F8-9C49-4976-8192-8D561EF3A4E7}"/>
              </a:ext>
            </a:extLst>
          </p:cNvPr>
          <p:cNvSpPr txBox="1">
            <a:spLocks noChangeArrowheads="1"/>
          </p:cNvSpPr>
          <p:nvPr/>
        </p:nvSpPr>
        <p:spPr>
          <a:xfrm>
            <a:off x="2016621" y="1511895"/>
            <a:ext cx="7416178" cy="973882"/>
          </a:xfrm>
          <a:prstGeom prst="rect">
            <a:avLst/>
          </a:prstGeom>
        </p:spPr>
        <p:txBody>
          <a:bodyPr/>
          <a:lstStyle/>
          <a:p>
            <a:pPr marL="280988" marR="0" lvl="2" indent="-277813" algn="just" defTabSz="914400" eaLnBrk="1" fontAlgn="auto" latinLnBrk="0" hangingPunct="1">
              <a:lnSpc>
                <a:spcPct val="130000"/>
              </a:lnSpc>
              <a:spcBef>
                <a:spcPts val="600"/>
              </a:spcBef>
              <a:spcAft>
                <a:spcPts val="0"/>
              </a:spcAft>
              <a:buClrTx/>
              <a:buSzTx/>
              <a:buFontTx/>
              <a:buChar char="•"/>
              <a:tabLst/>
              <a:defRPr/>
            </a:pPr>
            <a:r>
              <a:rPr kumimoji="0" lang="es-ES_tradnl" sz="1400" b="0" i="0" u="none" strike="noStrike" kern="0" cap="none" spc="0" normalizeH="0" baseline="0" noProof="0" dirty="0">
                <a:ln>
                  <a:noFill/>
                </a:ln>
                <a:effectLst/>
                <a:uLnTx/>
                <a:uFillTx/>
              </a:rPr>
              <a:t>Al igual que el resto de productos de ahorro - inversión (Cuentas remuneradas, Depósitos, Planes de Pensiones, Fondos de Inversión, acciones, etc.) los </a:t>
            </a:r>
            <a:r>
              <a:rPr kumimoji="0" lang="es-ES_tradnl" sz="1400" b="0" i="0" u="none" strike="noStrike" kern="0" cap="none" spc="0" normalizeH="0" baseline="0" noProof="0" dirty="0" err="1">
                <a:ln>
                  <a:noFill/>
                </a:ln>
                <a:effectLst/>
                <a:uLnTx/>
                <a:uFillTx/>
              </a:rPr>
              <a:t>Unit</a:t>
            </a:r>
            <a:r>
              <a:rPr kumimoji="0" lang="es-ES_tradnl" sz="1400" b="0" i="0" u="none" strike="noStrike" kern="0" cap="none" spc="0" normalizeH="0" baseline="0" noProof="0" dirty="0">
                <a:ln>
                  <a:noFill/>
                </a:ln>
                <a:effectLst/>
                <a:uLnTx/>
                <a:uFillTx/>
              </a:rPr>
              <a:t> – </a:t>
            </a:r>
            <a:r>
              <a:rPr kumimoji="0" lang="es-ES_tradnl" sz="1400" b="0" i="0" u="none" strike="noStrike" kern="0" cap="none" spc="0" normalizeH="0" baseline="0" noProof="0" dirty="0" err="1">
                <a:ln>
                  <a:noFill/>
                </a:ln>
                <a:effectLst/>
                <a:uLnTx/>
                <a:uFillTx/>
              </a:rPr>
              <a:t>Linked</a:t>
            </a:r>
            <a:r>
              <a:rPr kumimoji="0" lang="es-ES_tradnl" sz="1400" b="0" i="0" u="none" strike="noStrike" kern="0" cap="none" spc="0" normalizeH="0" baseline="0" noProof="0" dirty="0">
                <a:ln>
                  <a:noFill/>
                </a:ln>
                <a:effectLst/>
                <a:uLnTx/>
                <a:uFillTx/>
              </a:rPr>
              <a:t> se acogen a las leyes tributarias.</a:t>
            </a:r>
          </a:p>
        </p:txBody>
      </p:sp>
      <p:graphicFrame>
        <p:nvGraphicFramePr>
          <p:cNvPr id="7" name="Tabla 6">
            <a:extLst>
              <a:ext uri="{FF2B5EF4-FFF2-40B4-BE49-F238E27FC236}">
                <a16:creationId xmlns:a16="http://schemas.microsoft.com/office/drawing/2014/main" id="{317D0DA4-4546-4103-85BB-CD03C25143A6}"/>
              </a:ext>
            </a:extLst>
          </p:cNvPr>
          <p:cNvGraphicFramePr>
            <a:graphicFrameLocks noGrp="1"/>
          </p:cNvGraphicFramePr>
          <p:nvPr/>
        </p:nvGraphicFramePr>
        <p:xfrm>
          <a:off x="2544203" y="3853929"/>
          <a:ext cx="6720408" cy="1219200"/>
        </p:xfrm>
        <a:graphic>
          <a:graphicData uri="http://schemas.openxmlformats.org/drawingml/2006/table">
            <a:tbl>
              <a:tblPr firstRow="1" bandRow="1"/>
              <a:tblGrid>
                <a:gridCol w="2289978">
                  <a:extLst>
                    <a:ext uri="{9D8B030D-6E8A-4147-A177-3AD203B41FA5}">
                      <a16:colId xmlns:a16="http://schemas.microsoft.com/office/drawing/2014/main" val="20000"/>
                    </a:ext>
                  </a:extLst>
                </a:gridCol>
                <a:gridCol w="2215215">
                  <a:extLst>
                    <a:ext uri="{9D8B030D-6E8A-4147-A177-3AD203B41FA5}">
                      <a16:colId xmlns:a16="http://schemas.microsoft.com/office/drawing/2014/main" val="20001"/>
                    </a:ext>
                  </a:extLst>
                </a:gridCol>
                <a:gridCol w="2215215">
                  <a:extLst>
                    <a:ext uri="{9D8B030D-6E8A-4147-A177-3AD203B41FA5}">
                      <a16:colId xmlns:a16="http://schemas.microsoft.com/office/drawing/2014/main" val="20002"/>
                    </a:ext>
                  </a:extLst>
                </a:gridCol>
              </a:tblGrid>
              <a:tr h="15823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400" dirty="0"/>
                        <a:t>Beneficio</a:t>
                      </a:r>
                      <a:endParaRPr lang="es-ES" sz="1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400" dirty="0"/>
                        <a:t>2015</a:t>
                      </a:r>
                      <a:endParaRPr lang="es-ES" sz="1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400" dirty="0"/>
                        <a:t>2020</a:t>
                      </a:r>
                      <a:endParaRPr lang="es-ES" sz="1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extLst>
                  <a:ext uri="{0D108BD9-81ED-4DB2-BD59-A6C34878D82A}">
                    <a16:rowId xmlns:a16="http://schemas.microsoft.com/office/drawing/2014/main" val="10000"/>
                  </a:ext>
                </a:extLst>
              </a:tr>
              <a:tr h="15823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&lt; 6.000</a:t>
                      </a:r>
                      <a:r>
                        <a:rPr lang="es-ES_tradnl" sz="1400" baseline="0" dirty="0"/>
                        <a:t> €</a:t>
                      </a:r>
                      <a:endParaRPr lang="es-ES" sz="14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20</a:t>
                      </a:r>
                      <a:r>
                        <a:rPr lang="es-ES_tradnl" sz="1400" baseline="0" dirty="0"/>
                        <a:t>%</a:t>
                      </a:r>
                      <a:endParaRPr lang="es-ES" sz="14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19%</a:t>
                      </a:r>
                      <a:endParaRPr lang="es-ES" sz="14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1"/>
                  </a:ext>
                </a:extLst>
              </a:tr>
              <a:tr h="15823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6.000 €</a:t>
                      </a:r>
                      <a:r>
                        <a:rPr lang="es-ES_tradnl" sz="1400" baseline="0" dirty="0"/>
                        <a:t> - 50.000 €</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22%</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21%</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extLst>
                  <a:ext uri="{0D108BD9-81ED-4DB2-BD59-A6C34878D82A}">
                    <a16:rowId xmlns:a16="http://schemas.microsoft.com/office/drawing/2014/main" val="10002"/>
                  </a:ext>
                </a:extLst>
              </a:tr>
              <a:tr h="15823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&gt; 50.000 €</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24%</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23%</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3"/>
                  </a:ext>
                </a:extLst>
              </a:tr>
            </a:tbl>
          </a:graphicData>
        </a:graphic>
      </p:graphicFrame>
      <p:graphicFrame>
        <p:nvGraphicFramePr>
          <p:cNvPr id="8" name="Tabla 7">
            <a:extLst>
              <a:ext uri="{FF2B5EF4-FFF2-40B4-BE49-F238E27FC236}">
                <a16:creationId xmlns:a16="http://schemas.microsoft.com/office/drawing/2014/main" id="{6D0B4BD5-3D38-404E-BFFA-ADB3C9D5FC34}"/>
              </a:ext>
            </a:extLst>
          </p:cNvPr>
          <p:cNvGraphicFramePr>
            <a:graphicFrameLocks noGrp="1"/>
          </p:cNvGraphicFramePr>
          <p:nvPr/>
        </p:nvGraphicFramePr>
        <p:xfrm>
          <a:off x="2856407" y="2501051"/>
          <a:ext cx="6096000" cy="1219200"/>
        </p:xfrm>
        <a:graphic>
          <a:graphicData uri="http://schemas.openxmlformats.org/drawingml/2006/table">
            <a:tbl>
              <a:tblPr firstRow="1" bandRow="1"/>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14572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400" dirty="0"/>
                        <a:t>Beneficio</a:t>
                      </a:r>
                      <a:endParaRPr lang="es-ES" sz="1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400" dirty="0"/>
                        <a:t>2014</a:t>
                      </a:r>
                      <a:endParaRPr lang="es-ES" sz="14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extLst>
                  <a:ext uri="{0D108BD9-81ED-4DB2-BD59-A6C34878D82A}">
                    <a16:rowId xmlns:a16="http://schemas.microsoft.com/office/drawing/2014/main" val="10000"/>
                  </a:ext>
                </a:extLst>
              </a:tr>
              <a:tr h="14572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&lt;</a:t>
                      </a:r>
                      <a:r>
                        <a:rPr lang="es-ES_tradnl" sz="1400" baseline="0" dirty="0"/>
                        <a:t> 6.000 €</a:t>
                      </a:r>
                      <a:endParaRPr lang="es-ES" sz="14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21%</a:t>
                      </a:r>
                      <a:endParaRPr lang="es-ES" sz="14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1"/>
                  </a:ext>
                </a:extLst>
              </a:tr>
              <a:tr h="14572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6.000 € - 24.000</a:t>
                      </a:r>
                      <a:r>
                        <a:rPr lang="es-ES_tradnl" sz="1400" baseline="0" dirty="0"/>
                        <a:t> €</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25%</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extLst>
                  <a:ext uri="{0D108BD9-81ED-4DB2-BD59-A6C34878D82A}">
                    <a16:rowId xmlns:a16="http://schemas.microsoft.com/office/drawing/2014/main" val="10002"/>
                  </a:ext>
                </a:extLst>
              </a:tr>
              <a:tr h="14572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&gt; 24.000 €</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400" dirty="0"/>
                        <a:t>27</a:t>
                      </a:r>
                      <a:endParaRPr lang="es-ES" sz="14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246071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Titel und Text</a:t>
            </a:r>
          </a:p>
        </p:txBody>
      </p:sp>
      <p:sp>
        <p:nvSpPr>
          <p:cNvPr id="5" name="3 Rectángulo">
            <a:extLst>
              <a:ext uri="{FF2B5EF4-FFF2-40B4-BE49-F238E27FC236}">
                <a16:creationId xmlns:a16="http://schemas.microsoft.com/office/drawing/2014/main" id="{E46CC5C1-2728-46DB-8C90-31610114936B}"/>
              </a:ext>
            </a:extLst>
          </p:cNvPr>
          <p:cNvSpPr/>
          <p:nvPr/>
        </p:nvSpPr>
        <p:spPr>
          <a:xfrm>
            <a:off x="1872605" y="1338108"/>
            <a:ext cx="7416180" cy="994472"/>
          </a:xfrm>
          <a:prstGeom prst="rect">
            <a:avLst/>
          </a:prstGeom>
        </p:spPr>
        <p:txBody>
          <a:bodyPr>
            <a:noAutofit/>
          </a:bodyPr>
          <a:lstStyle/>
          <a:p>
            <a:pPr marL="280988" marR="0" lvl="2" indent="-277813" defTabSz="914400" eaLnBrk="1" fontAlgn="auto" latinLnBrk="0" hangingPunct="1">
              <a:lnSpc>
                <a:spcPct val="130000"/>
              </a:lnSpc>
              <a:spcBef>
                <a:spcPts val="600"/>
              </a:spcBef>
              <a:spcAft>
                <a:spcPts val="0"/>
              </a:spcAft>
              <a:buClrTx/>
              <a:buSzTx/>
              <a:buFontTx/>
              <a:buChar char="•"/>
              <a:tabLst/>
              <a:defRPr/>
            </a:pPr>
            <a:r>
              <a:rPr kumimoji="0" lang="es-ES_tradnl" sz="1100" b="0" i="0" u="none" strike="noStrike" kern="0" cap="none" spc="0" normalizeH="0" baseline="0" noProof="0" dirty="0">
                <a:ln>
                  <a:noFill/>
                </a:ln>
                <a:effectLst/>
                <a:uLnTx/>
                <a:uFillTx/>
              </a:rPr>
              <a:t>Tributan en el momento del rescate únicamente las plusvalías RCM.</a:t>
            </a:r>
          </a:p>
          <a:p>
            <a:pPr marL="280988" marR="0" lvl="2" indent="-277813" defTabSz="914400" eaLnBrk="1" fontAlgn="auto" latinLnBrk="0" hangingPunct="1">
              <a:lnSpc>
                <a:spcPct val="130000"/>
              </a:lnSpc>
              <a:spcBef>
                <a:spcPts val="600"/>
              </a:spcBef>
              <a:spcAft>
                <a:spcPts val="0"/>
              </a:spcAft>
              <a:buClrTx/>
              <a:buSzTx/>
              <a:buFontTx/>
              <a:buChar char="•"/>
              <a:tabLst/>
              <a:defRPr/>
            </a:pPr>
            <a:r>
              <a:rPr kumimoji="0" lang="es-ES_tradnl" sz="1100" b="0" i="0" u="none" strike="noStrike" kern="0" cap="none" spc="0" normalizeH="0" baseline="0" noProof="0" dirty="0">
                <a:ln>
                  <a:noFill/>
                </a:ln>
                <a:effectLst/>
                <a:uLnTx/>
                <a:uFillTx/>
              </a:rPr>
              <a:t>El rendimiento/plusvalía vendrá determinado por la diferencia entre el capital percibido y el capital aportado.</a:t>
            </a:r>
          </a:p>
          <a:p>
            <a:pPr marL="280988" marR="0" lvl="2" indent="-277813" defTabSz="914400" eaLnBrk="1" fontAlgn="auto" latinLnBrk="0" hangingPunct="1">
              <a:lnSpc>
                <a:spcPct val="130000"/>
              </a:lnSpc>
              <a:spcBef>
                <a:spcPts val="600"/>
              </a:spcBef>
              <a:spcAft>
                <a:spcPts val="0"/>
              </a:spcAft>
              <a:buClrTx/>
              <a:buSzTx/>
              <a:buFont typeface="Arial" pitchFamily="34" charset="0"/>
              <a:buChar char="•"/>
              <a:tabLst/>
              <a:defRPr/>
            </a:pPr>
            <a:r>
              <a:rPr kumimoji="0" lang="es-ES_tradnl" sz="1100" b="0" i="0" u="none" strike="noStrike" kern="0" cap="none" spc="0" normalizeH="0" baseline="0" noProof="0" dirty="0">
                <a:ln>
                  <a:noFill/>
                </a:ln>
                <a:effectLst/>
                <a:uLnTx/>
                <a:uFillTx/>
              </a:rPr>
              <a:t>Se integrará dentro de las rentas del ahorro y tributarán al tipo:</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s-ES_tradnl" sz="1100" b="0" i="0" u="none" strike="noStrike" kern="0" cap="none" spc="0" normalizeH="0" baseline="0" noProof="0" dirty="0">
                <a:ln>
                  <a:noFill/>
                </a:ln>
                <a:effectLst/>
                <a:uLnTx/>
                <a:uFillTx/>
              </a:rPr>
              <a:t>	</a:t>
            </a:r>
          </a:p>
        </p:txBody>
      </p:sp>
      <p:graphicFrame>
        <p:nvGraphicFramePr>
          <p:cNvPr id="7" name="Tabla 6">
            <a:extLst>
              <a:ext uri="{FF2B5EF4-FFF2-40B4-BE49-F238E27FC236}">
                <a16:creationId xmlns:a16="http://schemas.microsoft.com/office/drawing/2014/main" id="{4B711655-918B-4A62-95A5-F81ADF1556BC}"/>
              </a:ext>
            </a:extLst>
          </p:cNvPr>
          <p:cNvGraphicFramePr>
            <a:graphicFrameLocks noGrp="1"/>
          </p:cNvGraphicFramePr>
          <p:nvPr/>
        </p:nvGraphicFramePr>
        <p:xfrm>
          <a:off x="2400188" y="2262868"/>
          <a:ext cx="6720408" cy="1097280"/>
        </p:xfrm>
        <a:graphic>
          <a:graphicData uri="http://schemas.openxmlformats.org/drawingml/2006/table">
            <a:tbl>
              <a:tblPr firstRow="1" bandRow="1"/>
              <a:tblGrid>
                <a:gridCol w="2289978">
                  <a:extLst>
                    <a:ext uri="{9D8B030D-6E8A-4147-A177-3AD203B41FA5}">
                      <a16:colId xmlns:a16="http://schemas.microsoft.com/office/drawing/2014/main" val="20000"/>
                    </a:ext>
                  </a:extLst>
                </a:gridCol>
                <a:gridCol w="2215215">
                  <a:extLst>
                    <a:ext uri="{9D8B030D-6E8A-4147-A177-3AD203B41FA5}">
                      <a16:colId xmlns:a16="http://schemas.microsoft.com/office/drawing/2014/main" val="20001"/>
                    </a:ext>
                  </a:extLst>
                </a:gridCol>
                <a:gridCol w="2215215">
                  <a:extLst>
                    <a:ext uri="{9D8B030D-6E8A-4147-A177-3AD203B41FA5}">
                      <a16:colId xmlns:a16="http://schemas.microsoft.com/office/drawing/2014/main" val="20002"/>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200" dirty="0"/>
                        <a:t>Beneficio</a:t>
                      </a:r>
                      <a:endParaRPr lang="es-ES" sz="12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200" dirty="0"/>
                        <a:t>2015</a:t>
                      </a:r>
                      <a:endParaRPr lang="es-ES" sz="12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200" dirty="0"/>
                        <a:t>2020</a:t>
                      </a:r>
                      <a:endParaRPr lang="es-ES" sz="12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&lt; 6.000</a:t>
                      </a:r>
                      <a:r>
                        <a:rPr lang="es-ES_tradnl" sz="1200" baseline="0" dirty="0"/>
                        <a:t> €</a:t>
                      </a:r>
                      <a:endParaRPr lang="es-ES" sz="12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20</a:t>
                      </a:r>
                      <a:r>
                        <a:rPr lang="es-ES_tradnl" sz="1200" baseline="0" dirty="0"/>
                        <a:t>%</a:t>
                      </a:r>
                      <a:endParaRPr lang="es-ES" sz="12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19%</a:t>
                      </a:r>
                      <a:endParaRPr lang="es-ES" sz="12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6.000 €</a:t>
                      </a:r>
                      <a:r>
                        <a:rPr lang="es-ES_tradnl" sz="1200" baseline="0" dirty="0"/>
                        <a:t> - 50.000 €</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22%</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21%</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&gt; 50.000 €</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24%</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23%</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3"/>
                  </a:ext>
                </a:extLst>
              </a:tr>
            </a:tbl>
          </a:graphicData>
        </a:graphic>
      </p:graphicFrame>
      <p:sp>
        <p:nvSpPr>
          <p:cNvPr id="8" name="9 CuadroTexto">
            <a:extLst>
              <a:ext uri="{FF2B5EF4-FFF2-40B4-BE49-F238E27FC236}">
                <a16:creationId xmlns:a16="http://schemas.microsoft.com/office/drawing/2014/main" id="{1EFE2F56-6BA5-413C-8CA6-0320F71ED1A3}"/>
              </a:ext>
            </a:extLst>
          </p:cNvPr>
          <p:cNvSpPr txBox="1">
            <a:spLocks noChangeArrowheads="1"/>
          </p:cNvSpPr>
          <p:nvPr/>
        </p:nvSpPr>
        <p:spPr bwMode="auto">
          <a:xfrm>
            <a:off x="1872605" y="3379604"/>
            <a:ext cx="7416179" cy="371465"/>
          </a:xfrm>
          <a:prstGeom prst="rect">
            <a:avLst/>
          </a:prstGeom>
        </p:spPr>
        <p:txBody>
          <a:bodyPr/>
          <a:lstStyle>
            <a:defPPr>
              <a:defRPr lang="de-DE"/>
            </a:defPPr>
            <a:lvl1pPr marL="285750" indent="-285750" algn="just" fontAlgn="base">
              <a:spcBef>
                <a:spcPct val="20000"/>
              </a:spcBef>
              <a:spcAft>
                <a:spcPct val="20000"/>
              </a:spcAft>
              <a:buClr>
                <a:srgbClr val="4164AB"/>
              </a:buClr>
              <a:buSzPct val="75000"/>
              <a:buFont typeface="Wingdings" pitchFamily="2" charset="2"/>
              <a:buChar char="n"/>
              <a:defRPr kern="0">
                <a:solidFill>
                  <a:schemeClr val="accent1">
                    <a:lumMod val="75000"/>
                  </a:schemeClr>
                </a:solidFill>
                <a:latin typeface="+mj-lt"/>
              </a:defRPr>
            </a:lvl1pPr>
          </a:lstStyle>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 altLang="es-ES" sz="1200" b="0" i="0" u="none" strike="noStrike" kern="0" cap="none" spc="0" normalizeH="0" baseline="0" noProof="0" dirty="0">
                <a:ln>
                  <a:noFill/>
                </a:ln>
                <a:solidFill>
                  <a:schemeClr val="tx1"/>
                </a:solidFill>
                <a:effectLst/>
                <a:uLnTx/>
                <a:uFillTx/>
                <a:latin typeface="+mn-lt"/>
              </a:rPr>
              <a:t>Ejemplo: Un cliente realiza una aportación  mensual de 200 € durante 30 años a un 8% de interés</a:t>
            </a:r>
          </a:p>
        </p:txBody>
      </p:sp>
      <p:sp>
        <p:nvSpPr>
          <p:cNvPr id="9" name="10 CuadroTexto">
            <a:extLst>
              <a:ext uri="{FF2B5EF4-FFF2-40B4-BE49-F238E27FC236}">
                <a16:creationId xmlns:a16="http://schemas.microsoft.com/office/drawing/2014/main" id="{DC814E3B-BEB4-4329-BA41-9E579D32516C}"/>
              </a:ext>
            </a:extLst>
          </p:cNvPr>
          <p:cNvSpPr txBox="1">
            <a:spLocks noChangeArrowheads="1"/>
          </p:cNvSpPr>
          <p:nvPr/>
        </p:nvSpPr>
        <p:spPr bwMode="auto">
          <a:xfrm>
            <a:off x="1872606" y="3659290"/>
            <a:ext cx="7416178" cy="1678170"/>
          </a:xfrm>
          <a:prstGeom prst="rect">
            <a:avLst/>
          </a:prstGeom>
        </p:spPr>
        <p:txBody>
          <a:bodyPr/>
          <a:lstStyle>
            <a:defPPr>
              <a:defRPr lang="de-DE"/>
            </a:defPPr>
            <a:lvl1pPr marL="285750" indent="-285750" algn="just" fontAlgn="base">
              <a:spcBef>
                <a:spcPct val="20000"/>
              </a:spcBef>
              <a:spcAft>
                <a:spcPct val="20000"/>
              </a:spcAft>
              <a:buClr>
                <a:srgbClr val="4164AB"/>
              </a:buClr>
              <a:buSzPct val="75000"/>
              <a:buFont typeface="Wingdings" pitchFamily="2" charset="2"/>
              <a:buChar char="n"/>
              <a:defRPr kern="0">
                <a:solidFill>
                  <a:schemeClr val="accent1">
                    <a:lumMod val="75000"/>
                  </a:schemeClr>
                </a:solidFill>
                <a:latin typeface="+mj-lt"/>
              </a:defRPr>
            </a:lvl1pPr>
          </a:lstStyle>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 altLang="es-ES" sz="1200" b="0" i="0" u="none" strike="noStrike" kern="0" cap="none" spc="0" normalizeH="0" baseline="0" noProof="0" dirty="0">
                <a:ln>
                  <a:noFill/>
                </a:ln>
                <a:solidFill>
                  <a:schemeClr val="tx1"/>
                </a:solidFill>
                <a:effectLst/>
                <a:uLnTx/>
                <a:uFillTx/>
                <a:latin typeface="+mn-lt"/>
              </a:rPr>
              <a:t>Capital aportado: 200 x 12 x 30 = 72.000 €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 altLang="es-ES" sz="1200" b="0" i="0" u="none" strike="noStrike" kern="0" cap="none" spc="0" normalizeH="0" baseline="0" noProof="0" dirty="0">
                <a:ln>
                  <a:noFill/>
                </a:ln>
                <a:solidFill>
                  <a:schemeClr val="tx1"/>
                </a:solidFill>
                <a:effectLst/>
                <a:uLnTx/>
                <a:uFillTx/>
                <a:latin typeface="+mn-lt"/>
              </a:rPr>
              <a:t>Capital conseguido: 298.071 €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 altLang="es-ES" sz="1200" b="0" i="0" u="none" strike="noStrike" kern="0" cap="none" spc="0" normalizeH="0" baseline="0" noProof="0" dirty="0">
                <a:ln>
                  <a:noFill/>
                </a:ln>
                <a:solidFill>
                  <a:schemeClr val="tx1"/>
                </a:solidFill>
                <a:effectLst/>
                <a:uLnTx/>
                <a:uFillTx/>
                <a:latin typeface="+mn-lt"/>
              </a:rPr>
              <a:t>Plusvalía / Rendimientos: 298.071 – 72.000  =  226.071 €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_tradnl" altLang="es-ES" sz="1200" b="0" i="0" u="none" strike="noStrike" kern="0" cap="none" spc="0" normalizeH="0" baseline="0" noProof="0" dirty="0">
                <a:ln>
                  <a:noFill/>
                </a:ln>
                <a:solidFill>
                  <a:schemeClr val="tx1"/>
                </a:solidFill>
                <a:effectLst/>
                <a:uLnTx/>
                <a:uFillTx/>
                <a:latin typeface="+mn-lt"/>
              </a:rPr>
              <a:t>6.000 € * 20% = 720 €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_tradnl" altLang="es-ES" sz="1200" b="0" i="0" u="none" strike="noStrike" kern="0" cap="none" spc="0" normalizeH="0" baseline="0" noProof="0" dirty="0">
                <a:ln>
                  <a:noFill/>
                </a:ln>
                <a:solidFill>
                  <a:schemeClr val="tx1"/>
                </a:solidFill>
                <a:effectLst/>
                <a:uLnTx/>
                <a:uFillTx/>
                <a:latin typeface="+mn-lt"/>
              </a:rPr>
              <a:t>44.000 € * 22% = 9.680 €		</a:t>
            </a:r>
            <a:r>
              <a:rPr kumimoji="0" lang="es-ES_tradnl" altLang="es-ES" sz="1200" b="1" i="0" u="none" strike="noStrike" kern="0" cap="none" spc="0" normalizeH="0" baseline="0" noProof="0" dirty="0">
                <a:ln>
                  <a:noFill/>
                </a:ln>
                <a:solidFill>
                  <a:schemeClr val="tx1"/>
                </a:solidFill>
                <a:effectLst/>
                <a:uLnTx/>
                <a:uFillTx/>
                <a:latin typeface="+mn-lt"/>
              </a:rPr>
              <a:t>TOTAL = 52.657 €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_tradnl" altLang="es-ES" sz="1200" b="0" i="0" u="none" strike="noStrike" kern="0" cap="none" spc="0" normalizeH="0" baseline="0" noProof="0" dirty="0">
                <a:ln>
                  <a:noFill/>
                </a:ln>
                <a:solidFill>
                  <a:schemeClr val="tx1"/>
                </a:solidFill>
                <a:effectLst/>
                <a:uLnTx/>
                <a:uFillTx/>
                <a:latin typeface="+mn-lt"/>
              </a:rPr>
              <a:t>176.071 € * 24% = 42.257 €		CAPITAL NETO = 245.414 €</a:t>
            </a:r>
            <a:endParaRPr kumimoji="0" lang="es-ES" altLang="es-ES" sz="1200" b="0" i="0" u="none" strike="noStrike" kern="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382679007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utoUpdateAnimBg="0"/>
      <p:bldP spid="9"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Fiscalidad de las aportaciones</a:t>
            </a:r>
          </a:p>
        </p:txBody>
      </p:sp>
      <p:sp>
        <p:nvSpPr>
          <p:cNvPr id="5" name="3 Rectángulo">
            <a:extLst>
              <a:ext uri="{FF2B5EF4-FFF2-40B4-BE49-F238E27FC236}">
                <a16:creationId xmlns:a16="http://schemas.microsoft.com/office/drawing/2014/main" id="{B7E61AAC-ABAC-429E-99C7-5935E6EE4F32}"/>
              </a:ext>
            </a:extLst>
          </p:cNvPr>
          <p:cNvSpPr/>
          <p:nvPr/>
        </p:nvSpPr>
        <p:spPr>
          <a:xfrm>
            <a:off x="1728589" y="1393737"/>
            <a:ext cx="7416179" cy="649409"/>
          </a:xfrm>
          <a:prstGeom prst="rect">
            <a:avLst/>
          </a:prstGeom>
        </p:spPr>
        <p:txBody>
          <a:bodyPr wrap="square">
            <a:spAutoFit/>
          </a:bodyPr>
          <a:lstStyle/>
          <a:p>
            <a:pPr marL="280988" lvl="2" indent="-277813">
              <a:lnSpc>
                <a:spcPct val="130000"/>
              </a:lnSpc>
              <a:spcBef>
                <a:spcPts val="600"/>
              </a:spcBef>
              <a:buFontTx/>
              <a:buChar char="•"/>
              <a:defRPr/>
            </a:pPr>
            <a:r>
              <a:rPr lang="es-ES_tradnl" sz="1200" kern="0" baseline="0" dirty="0"/>
              <a:t>Si el contratante / tomador / pagador es persona física: NO DESGRAVA.</a:t>
            </a:r>
          </a:p>
          <a:p>
            <a:pPr marL="280988" lvl="2" indent="-277813">
              <a:lnSpc>
                <a:spcPct val="130000"/>
              </a:lnSpc>
              <a:spcBef>
                <a:spcPts val="600"/>
              </a:spcBef>
              <a:buFontTx/>
              <a:buChar char="•"/>
              <a:defRPr/>
            </a:pPr>
            <a:r>
              <a:rPr lang="es-ES_tradnl" sz="1200" kern="0" baseline="0" dirty="0"/>
              <a:t>Si el contratante / tomador / pagador es persona jurídica: NO DESGRAVA.</a:t>
            </a:r>
          </a:p>
        </p:txBody>
      </p:sp>
      <p:sp>
        <p:nvSpPr>
          <p:cNvPr id="7" name="4 CuadroTexto">
            <a:extLst>
              <a:ext uri="{FF2B5EF4-FFF2-40B4-BE49-F238E27FC236}">
                <a16:creationId xmlns:a16="http://schemas.microsoft.com/office/drawing/2014/main" id="{5E84145D-52C8-4078-BEE1-77AD2F5DA6D4}"/>
              </a:ext>
            </a:extLst>
          </p:cNvPr>
          <p:cNvSpPr txBox="1">
            <a:spLocks noChangeArrowheads="1"/>
          </p:cNvSpPr>
          <p:nvPr/>
        </p:nvSpPr>
        <p:spPr bwMode="auto">
          <a:xfrm>
            <a:off x="1728589" y="2041809"/>
            <a:ext cx="18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800" dirty="0">
                <a:solidFill>
                  <a:schemeClr val="tx1"/>
                </a:solidFill>
                <a:latin typeface="+mn-lt"/>
              </a:rPr>
              <a:t>Ejemplo para empresas:</a:t>
            </a:r>
          </a:p>
        </p:txBody>
      </p:sp>
      <p:grpSp>
        <p:nvGrpSpPr>
          <p:cNvPr id="8" name="14 Grupo">
            <a:extLst>
              <a:ext uri="{FF2B5EF4-FFF2-40B4-BE49-F238E27FC236}">
                <a16:creationId xmlns:a16="http://schemas.microsoft.com/office/drawing/2014/main" id="{74709531-F21C-4A8C-9272-B7F5559A50B9}"/>
              </a:ext>
            </a:extLst>
          </p:cNvPr>
          <p:cNvGrpSpPr>
            <a:grpSpLocks/>
          </p:cNvGrpSpPr>
          <p:nvPr/>
        </p:nvGrpSpPr>
        <p:grpSpPr bwMode="auto">
          <a:xfrm>
            <a:off x="4902001" y="2300657"/>
            <a:ext cx="5214938" cy="484187"/>
            <a:chOff x="3857620" y="2730174"/>
            <a:chExt cx="5214974" cy="484512"/>
          </a:xfrm>
        </p:grpSpPr>
        <p:sp>
          <p:nvSpPr>
            <p:cNvPr id="9" name="6 Flecha derecha">
              <a:extLst>
                <a:ext uri="{FF2B5EF4-FFF2-40B4-BE49-F238E27FC236}">
                  <a16:creationId xmlns:a16="http://schemas.microsoft.com/office/drawing/2014/main" id="{A3453C13-5735-4166-B119-0C06A9B3A695}"/>
                </a:ext>
              </a:extLst>
            </p:cNvPr>
            <p:cNvSpPr/>
            <p:nvPr/>
          </p:nvSpPr>
          <p:spPr bwMode="auto">
            <a:xfrm>
              <a:off x="3857620" y="2730174"/>
              <a:ext cx="714380" cy="484512"/>
            </a:xfrm>
            <a:prstGeom prst="rightArrow">
              <a:avLst/>
            </a:prstGeom>
            <a:solidFill>
              <a:schemeClr val="tx1">
                <a:lumMod val="60000"/>
                <a:lumOff val="40000"/>
              </a:schemeClr>
            </a:solidFill>
            <a:ln w="9525" cap="flat" cmpd="sng" algn="ctr">
              <a:noFill/>
              <a:prstDash val="solid"/>
              <a:round/>
              <a:headEnd type="none" w="med" len="med"/>
              <a:tailEnd type="none" w="med" len="med"/>
            </a:ln>
            <a:effectLst/>
          </p:spPr>
          <p:txBody>
            <a:bodyPr lIns="0" tIns="0" rIns="0" bIns="0"/>
            <a:lstStyle/>
            <a:p>
              <a:pPr>
                <a:defRPr/>
              </a:pPr>
              <a:endParaRPr lang="es-ES" sz="1600"/>
            </a:p>
          </p:txBody>
        </p:sp>
        <p:sp>
          <p:nvSpPr>
            <p:cNvPr id="10" name="7 CuadroTexto">
              <a:extLst>
                <a:ext uri="{FF2B5EF4-FFF2-40B4-BE49-F238E27FC236}">
                  <a16:creationId xmlns:a16="http://schemas.microsoft.com/office/drawing/2014/main" id="{F1DEFF7F-5D5C-4649-A797-1E53EC1857F0}"/>
                </a:ext>
              </a:extLst>
            </p:cNvPr>
            <p:cNvSpPr txBox="1">
              <a:spLocks noChangeArrowheads="1"/>
            </p:cNvSpPr>
            <p:nvPr/>
          </p:nvSpPr>
          <p:spPr bwMode="auto">
            <a:xfrm>
              <a:off x="4550788" y="2742115"/>
              <a:ext cx="4521806" cy="29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2000" b="1" dirty="0">
                  <a:latin typeface="+mn-lt"/>
                </a:rPr>
                <a:t>¿QUIÉN ES EL TITULAR/DUEÑO DEL DINERO?</a:t>
              </a:r>
            </a:p>
          </p:txBody>
        </p:sp>
      </p:grpSp>
      <p:sp>
        <p:nvSpPr>
          <p:cNvPr id="11" name="8 CuadroTexto">
            <a:extLst>
              <a:ext uri="{FF2B5EF4-FFF2-40B4-BE49-F238E27FC236}">
                <a16:creationId xmlns:a16="http://schemas.microsoft.com/office/drawing/2014/main" id="{E183416B-B8EA-4024-B63A-EFD968E53972}"/>
              </a:ext>
            </a:extLst>
          </p:cNvPr>
          <p:cNvSpPr txBox="1">
            <a:spLocks noChangeArrowheads="1"/>
          </p:cNvSpPr>
          <p:nvPr/>
        </p:nvSpPr>
        <p:spPr bwMode="auto">
          <a:xfrm>
            <a:off x="5759251" y="2712528"/>
            <a:ext cx="4249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800" dirty="0">
                <a:solidFill>
                  <a:schemeClr val="tx1"/>
                </a:solidFill>
                <a:latin typeface="+mn-lt"/>
              </a:rPr>
              <a:t>Puesto que la empresa sigue siendo la dueña del dinero, no existe deducción/desgravación posible.</a:t>
            </a:r>
          </a:p>
        </p:txBody>
      </p:sp>
      <p:grpSp>
        <p:nvGrpSpPr>
          <p:cNvPr id="12" name="15 Grupo">
            <a:extLst>
              <a:ext uri="{FF2B5EF4-FFF2-40B4-BE49-F238E27FC236}">
                <a16:creationId xmlns:a16="http://schemas.microsoft.com/office/drawing/2014/main" id="{384F9AD2-DC26-4779-901E-936E9557C9C6}"/>
              </a:ext>
            </a:extLst>
          </p:cNvPr>
          <p:cNvGrpSpPr>
            <a:grpSpLocks/>
          </p:cNvGrpSpPr>
          <p:nvPr/>
        </p:nvGrpSpPr>
        <p:grpSpPr bwMode="auto">
          <a:xfrm>
            <a:off x="4902001" y="3749808"/>
            <a:ext cx="5214938" cy="484187"/>
            <a:chOff x="3857620" y="4357454"/>
            <a:chExt cx="5214974" cy="484872"/>
          </a:xfrm>
        </p:grpSpPr>
        <p:sp>
          <p:nvSpPr>
            <p:cNvPr id="13" name="10 Flecha derecha">
              <a:extLst>
                <a:ext uri="{FF2B5EF4-FFF2-40B4-BE49-F238E27FC236}">
                  <a16:creationId xmlns:a16="http://schemas.microsoft.com/office/drawing/2014/main" id="{5B8E1D54-F099-49E2-A0D9-9F7B30C51241}"/>
                </a:ext>
              </a:extLst>
            </p:cNvPr>
            <p:cNvSpPr/>
            <p:nvPr/>
          </p:nvSpPr>
          <p:spPr bwMode="auto">
            <a:xfrm>
              <a:off x="3857620" y="4357454"/>
              <a:ext cx="714380" cy="484872"/>
            </a:xfrm>
            <a:prstGeom prst="rightArrow">
              <a:avLst/>
            </a:prstGeom>
            <a:solidFill>
              <a:schemeClr val="tx1">
                <a:lumMod val="60000"/>
                <a:lumOff val="40000"/>
              </a:schemeClr>
            </a:solidFill>
            <a:ln w="9525" cap="flat" cmpd="sng" algn="ctr">
              <a:noFill/>
              <a:prstDash val="solid"/>
              <a:round/>
              <a:headEnd type="none" w="med" len="med"/>
              <a:tailEnd type="none" w="med" len="med"/>
            </a:ln>
            <a:effectLst/>
          </p:spPr>
          <p:txBody>
            <a:bodyPr lIns="0" tIns="0" rIns="0" bIns="0"/>
            <a:lstStyle/>
            <a:p>
              <a:pPr>
                <a:defRPr/>
              </a:pPr>
              <a:endParaRPr lang="es-ES"/>
            </a:p>
          </p:txBody>
        </p:sp>
        <p:sp>
          <p:nvSpPr>
            <p:cNvPr id="14" name="11 CuadroTexto">
              <a:extLst>
                <a:ext uri="{FF2B5EF4-FFF2-40B4-BE49-F238E27FC236}">
                  <a16:creationId xmlns:a16="http://schemas.microsoft.com/office/drawing/2014/main" id="{6BF005A3-F064-4120-AB25-78B94BA3548A}"/>
                </a:ext>
              </a:extLst>
            </p:cNvPr>
            <p:cNvSpPr txBox="1">
              <a:spLocks noChangeArrowheads="1"/>
            </p:cNvSpPr>
            <p:nvPr/>
          </p:nvSpPr>
          <p:spPr bwMode="auto">
            <a:xfrm>
              <a:off x="4550788" y="4381593"/>
              <a:ext cx="4521806" cy="29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2000" b="1" dirty="0">
                  <a:latin typeface="+mn-lt"/>
                </a:rPr>
                <a:t>¿QUIÉN ES EL TITULAR/DUEÑO DEL DINERO?</a:t>
              </a:r>
            </a:p>
          </p:txBody>
        </p:sp>
      </p:grpSp>
      <p:sp>
        <p:nvSpPr>
          <p:cNvPr id="15" name="12 CuadroTexto">
            <a:extLst>
              <a:ext uri="{FF2B5EF4-FFF2-40B4-BE49-F238E27FC236}">
                <a16:creationId xmlns:a16="http://schemas.microsoft.com/office/drawing/2014/main" id="{924C4293-7503-46D7-BD44-AD4E77AFF99D}"/>
              </a:ext>
            </a:extLst>
          </p:cNvPr>
          <p:cNvSpPr txBox="1">
            <a:spLocks noChangeArrowheads="1"/>
          </p:cNvSpPr>
          <p:nvPr/>
        </p:nvSpPr>
        <p:spPr bwMode="auto">
          <a:xfrm>
            <a:off x="5759250" y="4015209"/>
            <a:ext cx="42496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800" dirty="0">
                <a:solidFill>
                  <a:schemeClr val="tx1"/>
                </a:solidFill>
                <a:latin typeface="+mn-lt"/>
              </a:rPr>
              <a:t>Puesto que el empleado es el dueño del dinero, se considera más sueldo por lo que tendrá que tributar en el I.R.P.F.</a:t>
            </a:r>
          </a:p>
        </p:txBody>
      </p:sp>
      <p:sp>
        <p:nvSpPr>
          <p:cNvPr id="16" name="13 CuadroTexto">
            <a:extLst>
              <a:ext uri="{FF2B5EF4-FFF2-40B4-BE49-F238E27FC236}">
                <a16:creationId xmlns:a16="http://schemas.microsoft.com/office/drawing/2014/main" id="{020E38BD-2285-4C23-BB95-C9634FFE5942}"/>
              </a:ext>
            </a:extLst>
          </p:cNvPr>
          <p:cNvSpPr txBox="1">
            <a:spLocks noChangeArrowheads="1"/>
          </p:cNvSpPr>
          <p:nvPr/>
        </p:nvSpPr>
        <p:spPr bwMode="auto">
          <a:xfrm>
            <a:off x="5759250" y="4634097"/>
            <a:ext cx="42496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800" dirty="0">
                <a:solidFill>
                  <a:schemeClr val="tx1"/>
                </a:solidFill>
                <a:latin typeface="+mn-lt"/>
              </a:rPr>
              <a:t>Puesto que la aportación se considera mayor sueldo, la empresa se la puede deducir como gasto. Pero la fiscalidad recaerá sobre el empleado..</a:t>
            </a:r>
          </a:p>
        </p:txBody>
      </p:sp>
      <p:graphicFrame>
        <p:nvGraphicFramePr>
          <p:cNvPr id="17" name="5 Tabla">
            <a:extLst>
              <a:ext uri="{FF2B5EF4-FFF2-40B4-BE49-F238E27FC236}">
                <a16:creationId xmlns:a16="http://schemas.microsoft.com/office/drawing/2014/main" id="{4A344650-05B2-4A2E-A15F-A187EFDD7CD1}"/>
              </a:ext>
            </a:extLst>
          </p:cNvPr>
          <p:cNvGraphicFramePr>
            <a:graphicFrameLocks noGrp="1"/>
          </p:cNvGraphicFramePr>
          <p:nvPr/>
        </p:nvGraphicFramePr>
        <p:xfrm>
          <a:off x="1728589" y="2401849"/>
          <a:ext cx="3143250" cy="1371600"/>
        </p:xfrm>
        <a:graphic>
          <a:graphicData uri="http://schemas.openxmlformats.org/drawingml/2006/table">
            <a:tbl>
              <a:tblPr firstRow="1" bandRow="1"/>
              <a:tblGrid>
                <a:gridCol w="1783654">
                  <a:extLst>
                    <a:ext uri="{9D8B030D-6E8A-4147-A177-3AD203B41FA5}">
                      <a16:colId xmlns:a16="http://schemas.microsoft.com/office/drawing/2014/main" val="20000"/>
                    </a:ext>
                  </a:extLst>
                </a:gridCol>
                <a:gridCol w="1359596">
                  <a:extLst>
                    <a:ext uri="{9D8B030D-6E8A-4147-A177-3AD203B41FA5}">
                      <a16:colId xmlns:a16="http://schemas.microsoft.com/office/drawing/2014/main" val="20001"/>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latin typeface="+mj-lt"/>
                        </a:rPr>
                        <a:t>FIGURA</a:t>
                      </a:r>
                    </a:p>
                  </a:txBody>
                  <a:tcPr marL="91439" marR="914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latin typeface="+mj-lt"/>
                        </a:rPr>
                        <a:t>PERSONA</a:t>
                      </a:r>
                    </a:p>
                  </a:txBody>
                  <a:tcPr marL="91439" marR="914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lumMod val="75000"/>
                      </a:srgbClr>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latin typeface="+mj-lt"/>
                        </a:rPr>
                        <a:t>TOMADOR</a:t>
                      </a:r>
                    </a:p>
                  </a:txBody>
                  <a:tcPr marL="91439" marR="914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solidFill>
                            <a:srgbClr val="FF0000"/>
                          </a:solidFill>
                          <a:latin typeface="+mj-lt"/>
                        </a:rPr>
                        <a:t>EMPRESA</a:t>
                      </a:r>
                    </a:p>
                  </a:txBody>
                  <a:tcPr marL="91439" marR="914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latin typeface="+mj-lt"/>
                        </a:rPr>
                        <a:t>ASEGURADO</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solidFill>
                            <a:srgbClr val="3D5E87"/>
                          </a:solidFill>
                          <a:latin typeface="+mj-lt"/>
                        </a:rPr>
                        <a:t>EMPLEADO</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latin typeface="+mj-lt"/>
                        </a:rPr>
                        <a:t>BENEFICIARIO</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j-lt"/>
                        </a:rPr>
                        <a:t>EMPRESA</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latin typeface="+mj-lt"/>
                        </a:rPr>
                        <a:t>PAGADOR</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j-lt"/>
                        </a:rPr>
                        <a:t>EMPRESA</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4"/>
                  </a:ext>
                </a:extLst>
              </a:tr>
            </a:tbl>
          </a:graphicData>
        </a:graphic>
      </p:graphicFrame>
      <p:graphicFrame>
        <p:nvGraphicFramePr>
          <p:cNvPr id="18" name="9 Tabla">
            <a:extLst>
              <a:ext uri="{FF2B5EF4-FFF2-40B4-BE49-F238E27FC236}">
                <a16:creationId xmlns:a16="http://schemas.microsoft.com/office/drawing/2014/main" id="{2810366B-6917-49D7-8E2A-AC5ACC1C426A}"/>
              </a:ext>
            </a:extLst>
          </p:cNvPr>
          <p:cNvGraphicFramePr>
            <a:graphicFrameLocks noGrp="1"/>
          </p:cNvGraphicFramePr>
          <p:nvPr/>
        </p:nvGraphicFramePr>
        <p:xfrm>
          <a:off x="1728589" y="3851737"/>
          <a:ext cx="3143250" cy="1371600"/>
        </p:xfrm>
        <a:graphic>
          <a:graphicData uri="http://schemas.openxmlformats.org/drawingml/2006/table">
            <a:tbl>
              <a:tblPr firstRow="1" bandRow="1"/>
              <a:tblGrid>
                <a:gridCol w="1783654">
                  <a:extLst>
                    <a:ext uri="{9D8B030D-6E8A-4147-A177-3AD203B41FA5}">
                      <a16:colId xmlns:a16="http://schemas.microsoft.com/office/drawing/2014/main" val="20000"/>
                    </a:ext>
                  </a:extLst>
                </a:gridCol>
                <a:gridCol w="1359596">
                  <a:extLst>
                    <a:ext uri="{9D8B030D-6E8A-4147-A177-3AD203B41FA5}">
                      <a16:colId xmlns:a16="http://schemas.microsoft.com/office/drawing/2014/main" val="20001"/>
                    </a:ext>
                  </a:extLst>
                </a:gridCol>
              </a:tblGrid>
              <a:tr h="157162">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latin typeface="+mj-lt"/>
                        </a:rPr>
                        <a:t>FIGURA</a:t>
                      </a:r>
                    </a:p>
                  </a:txBody>
                  <a:tcPr marL="91439" marR="914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latin typeface="+mj-lt"/>
                        </a:rPr>
                        <a:t>PERSONA</a:t>
                      </a:r>
                    </a:p>
                  </a:txBody>
                  <a:tcPr marL="91439" marR="91439"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lumMod val="75000"/>
                      </a:srgbClr>
                    </a:solidFill>
                  </a:tcPr>
                </a:tc>
                <a:extLst>
                  <a:ext uri="{0D108BD9-81ED-4DB2-BD59-A6C34878D82A}">
                    <a16:rowId xmlns:a16="http://schemas.microsoft.com/office/drawing/2014/main" val="10000"/>
                  </a:ext>
                </a:extLst>
              </a:tr>
              <a:tr h="15716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latin typeface="+mj-lt"/>
                        </a:rPr>
                        <a:t>TOMADOR</a:t>
                      </a:r>
                    </a:p>
                  </a:txBody>
                  <a:tcPr marL="91439" marR="914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solidFill>
                            <a:srgbClr val="FF0000"/>
                          </a:solidFill>
                          <a:latin typeface="+mj-lt"/>
                        </a:rPr>
                        <a:t>EMPLEADO</a:t>
                      </a:r>
                    </a:p>
                  </a:txBody>
                  <a:tcPr marL="91439" marR="91439"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r h="15716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latin typeface="+mj-lt"/>
                        </a:rPr>
                        <a:t>ASEGURADO</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solidFill>
                            <a:srgbClr val="3D5E87"/>
                          </a:solidFill>
                          <a:latin typeface="+mj-lt"/>
                        </a:rPr>
                        <a:t>EMPLEADO</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2"/>
                  </a:ext>
                </a:extLst>
              </a:tr>
              <a:tr h="15716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latin typeface="+mj-lt"/>
                        </a:rPr>
                        <a:t>BENEFICIARIO</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j-lt"/>
                        </a:rPr>
                        <a:t>EMPRESA</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3"/>
                  </a:ext>
                </a:extLst>
              </a:tr>
              <a:tr h="15716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latin typeface="+mj-lt"/>
                        </a:rPr>
                        <a:t>PAGADOR</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j-lt"/>
                        </a:rPr>
                        <a:t>EMPRESA</a:t>
                      </a:r>
                    </a:p>
                  </a:txBody>
                  <a:tcPr marL="91439" marR="914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779345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amond(in)">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diamond(in)">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linds(horizontal)">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5F9F0E-9D41-45D0-B33A-AC2179294223}"/>
              </a:ext>
            </a:extLst>
          </p:cNvPr>
          <p:cNvSpPr>
            <a:spLocks noGrp="1"/>
          </p:cNvSpPr>
          <p:nvPr>
            <p:ph type="ctrTitle"/>
          </p:nvPr>
        </p:nvSpPr>
        <p:spPr>
          <a:xfrm>
            <a:off x="1584573" y="3024063"/>
            <a:ext cx="2880000" cy="1294172"/>
          </a:xfrm>
        </p:spPr>
        <p:txBody>
          <a:bodyPr/>
          <a:lstStyle/>
          <a:p>
            <a:r>
              <a:rPr lang="es-ES" sz="3200" dirty="0"/>
              <a:t>PIAS (Plan Individual de Ahorro Sistemático)</a:t>
            </a:r>
          </a:p>
        </p:txBody>
      </p:sp>
    </p:spTree>
    <p:extLst>
      <p:ext uri="{BB962C8B-B14F-4D97-AF65-F5344CB8AC3E}">
        <p14:creationId xmlns:p14="http://schemas.microsoft.com/office/powerpoint/2010/main" val="29679388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31FACF-9F85-4A46-80DB-61C5DAD22EAD}"/>
              </a:ext>
            </a:extLst>
          </p:cNvPr>
          <p:cNvSpPr>
            <a:spLocks noGrp="1"/>
          </p:cNvSpPr>
          <p:nvPr>
            <p:ph type="title"/>
          </p:nvPr>
        </p:nvSpPr>
        <p:spPr/>
        <p:txBody>
          <a:bodyPr/>
          <a:lstStyle/>
          <a:p>
            <a:r>
              <a:rPr lang="es-ES" dirty="0"/>
              <a:t>Renta fija</a:t>
            </a:r>
          </a:p>
        </p:txBody>
      </p:sp>
      <p:sp>
        <p:nvSpPr>
          <p:cNvPr id="3" name="Inhaltsplatzhalter 1">
            <a:extLst>
              <a:ext uri="{FF2B5EF4-FFF2-40B4-BE49-F238E27FC236}">
                <a16:creationId xmlns:a16="http://schemas.microsoft.com/office/drawing/2014/main" id="{6B65405A-C6F6-42F8-89FB-480BFD5AA049}"/>
              </a:ext>
            </a:extLst>
          </p:cNvPr>
          <p:cNvSpPr txBox="1">
            <a:spLocks/>
          </p:cNvSpPr>
          <p:nvPr/>
        </p:nvSpPr>
        <p:spPr bwMode="auto">
          <a:xfrm>
            <a:off x="504453" y="1295871"/>
            <a:ext cx="9181279" cy="529119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eaLnBrk="0" fontAlgn="base" hangingPunct="0">
              <a:spcBef>
                <a:spcPct val="20000"/>
              </a:spcBef>
              <a:spcAft>
                <a:spcPct val="20000"/>
              </a:spcAft>
              <a:buClr>
                <a:schemeClr val="tx2"/>
              </a:buClr>
              <a:buSzPct val="120000"/>
              <a:defRPr/>
            </a:pPr>
            <a:r>
              <a:rPr lang="es-ES" sz="1400" dirty="0"/>
              <a:t>De Wikipedia, la enciclopedia libre</a:t>
            </a:r>
          </a:p>
          <a:p>
            <a:pPr marL="182563" eaLnBrk="0" fontAlgn="base" hangingPunct="0">
              <a:spcBef>
                <a:spcPct val="20000"/>
              </a:spcBef>
              <a:spcAft>
                <a:spcPct val="20000"/>
              </a:spcAft>
              <a:buClr>
                <a:schemeClr val="tx2"/>
              </a:buClr>
              <a:buSzPct val="120000"/>
              <a:defRPr/>
            </a:pPr>
            <a:r>
              <a:rPr lang="es-ES" sz="1400" dirty="0"/>
              <a:t>Los </a:t>
            </a:r>
            <a:r>
              <a:rPr lang="es-ES" sz="1400" b="1" dirty="0"/>
              <a:t>instrumentos de inversión de renta fija son emisiones de deuda que realizan los estados y las empresas dirigidos a un amplio mercado. </a:t>
            </a:r>
            <a:r>
              <a:rPr lang="es-ES" sz="1400" dirty="0"/>
              <a:t>Generalmente son emitidos por los gobiernos y entes corporativos de gran capacidad financiera en cantidades definidas que conllevan una fecha de expiración.</a:t>
            </a:r>
          </a:p>
          <a:p>
            <a:pPr marL="182563" eaLnBrk="0" fontAlgn="base" hangingPunct="0">
              <a:spcBef>
                <a:spcPct val="20000"/>
              </a:spcBef>
              <a:spcAft>
                <a:spcPct val="20000"/>
              </a:spcAft>
              <a:buClr>
                <a:schemeClr val="tx2"/>
              </a:buClr>
              <a:buSzPct val="120000"/>
              <a:defRPr/>
            </a:pPr>
            <a:r>
              <a:rPr lang="es-ES" sz="1400" dirty="0"/>
              <a:t>La renta fija funciona exactamente igual que un préstamo bancario, pero tiene algunas particularidades:</a:t>
            </a:r>
          </a:p>
          <a:p>
            <a:pPr marL="182563" eaLnBrk="0" fontAlgn="base" hangingPunct="0">
              <a:spcBef>
                <a:spcPct val="20000"/>
              </a:spcBef>
              <a:spcAft>
                <a:spcPct val="20000"/>
              </a:spcAft>
              <a:buClr>
                <a:schemeClr val="tx2"/>
              </a:buClr>
              <a:buSzPct val="120000"/>
              <a:defRPr/>
            </a:pPr>
            <a:r>
              <a:rPr lang="es-ES" sz="1400" dirty="0"/>
              <a:t>La deuda se representa mediante títulos valores negociables o no en el mercado de valores, por lo que el inversor puede acudir al mercado y vender su participación para recuperar su inversión rápidamente.</a:t>
            </a:r>
          </a:p>
          <a:p>
            <a:pPr marL="182563" eaLnBrk="0" fontAlgn="base" hangingPunct="0">
              <a:spcBef>
                <a:spcPct val="20000"/>
              </a:spcBef>
              <a:spcAft>
                <a:spcPct val="20000"/>
              </a:spcAft>
              <a:buClr>
                <a:schemeClr val="tx2"/>
              </a:buClr>
              <a:buSzPct val="120000"/>
              <a:defRPr/>
            </a:pPr>
            <a:r>
              <a:rPr lang="es-ES" sz="1400" dirty="0"/>
              <a:t>A cambio de prestar su capital, los inversionistas reciben un interés cada determinado tiempo.</a:t>
            </a:r>
          </a:p>
          <a:p>
            <a:pPr marL="182563" eaLnBrk="0" fontAlgn="base" hangingPunct="0">
              <a:spcBef>
                <a:spcPct val="20000"/>
              </a:spcBef>
              <a:spcAft>
                <a:spcPct val="20000"/>
              </a:spcAft>
              <a:buClr>
                <a:schemeClr val="tx2"/>
              </a:buClr>
              <a:buSzPct val="120000"/>
              <a:defRPr/>
            </a:pPr>
            <a:r>
              <a:rPr lang="es-ES" sz="1400" b="1" dirty="0"/>
              <a:t>RIESGO DE LA RENTA FIJA</a:t>
            </a:r>
          </a:p>
          <a:p>
            <a:pPr marL="182563" eaLnBrk="0" fontAlgn="base" hangingPunct="0">
              <a:spcBef>
                <a:spcPct val="20000"/>
              </a:spcBef>
              <a:spcAft>
                <a:spcPct val="20000"/>
              </a:spcAft>
              <a:buClr>
                <a:schemeClr val="tx2"/>
              </a:buClr>
              <a:buSzPct val="120000"/>
              <a:defRPr/>
            </a:pPr>
            <a:r>
              <a:rPr lang="es-ES" sz="1400" b="1" dirty="0"/>
              <a:t>El término fija, se refiere a la renta y no al precio, que está sujeto a las oscilaciones del mercado aunque no tan pronunciadas como sucede con las acciones. </a:t>
            </a:r>
            <a:r>
              <a:rPr lang="es-ES" sz="1400" dirty="0"/>
              <a:t>La variación en los tipos de interés y en el riesgo </a:t>
            </a:r>
            <a:r>
              <a:rPr lang="es-ES" sz="1400" dirty="0" err="1"/>
              <a:t>credíticio</a:t>
            </a:r>
            <a:r>
              <a:rPr lang="es-ES" sz="1400" dirty="0"/>
              <a:t> de las empresas (rating) provoca oscilaciones en el valor de las obligaciones.</a:t>
            </a:r>
          </a:p>
          <a:p>
            <a:pPr marL="182563" eaLnBrk="0" fontAlgn="base" hangingPunct="0">
              <a:spcBef>
                <a:spcPct val="20000"/>
              </a:spcBef>
              <a:spcAft>
                <a:spcPct val="20000"/>
              </a:spcAft>
              <a:buClr>
                <a:schemeClr val="tx2"/>
              </a:buClr>
              <a:buSzPct val="120000"/>
              <a:defRPr/>
            </a:pPr>
            <a:r>
              <a:rPr lang="es-ES" sz="1400" dirty="0"/>
              <a:t>La característica fundamental de este tipo de valores es que se conceden como una deuda de las instituciones hacia los inversores, es decir, que tienen un fuerte respaldo financiero para quien los adquiere. Aunque el riesgo de oscilación del precio existe, el inversor puede optar por mantener la deuda hasta su vencimiento, recibiendo la rentabilidad acordada en la emisión.</a:t>
            </a:r>
          </a:p>
          <a:p>
            <a:pPr marL="182563" eaLnBrk="0" fontAlgn="base" hangingPunct="0">
              <a:spcBef>
                <a:spcPct val="20000"/>
              </a:spcBef>
              <a:spcAft>
                <a:spcPct val="20000"/>
              </a:spcAft>
              <a:buClr>
                <a:schemeClr val="tx2"/>
              </a:buClr>
              <a:buSzPct val="120000"/>
              <a:defRPr/>
            </a:pPr>
            <a:r>
              <a:rPr lang="es-ES" sz="1400" dirty="0"/>
              <a:t>En el caso de un gobierno, su respaldo se encuentra en sus ingresos en impuestos, las reservas de metales (monetizadas o no) y por la cantidad de divisas que tiene en sus reservas.</a:t>
            </a:r>
            <a:endParaRPr lang="es-ES_tradnl" sz="1400" dirty="0"/>
          </a:p>
        </p:txBody>
      </p:sp>
      <p:pic>
        <p:nvPicPr>
          <p:cNvPr id="4" name="Picture 2" descr="C:\Users\Public\Pictures\wikipedia.jpg">
            <a:extLst>
              <a:ext uri="{FF2B5EF4-FFF2-40B4-BE49-F238E27FC236}">
                <a16:creationId xmlns:a16="http://schemas.microsoft.com/office/drawing/2014/main" id="{9CC273DF-FBBA-4DFD-BB06-CB46E28247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2685" y="1511895"/>
            <a:ext cx="1024937" cy="68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83058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Origen</a:t>
            </a:r>
          </a:p>
        </p:txBody>
      </p:sp>
      <p:pic>
        <p:nvPicPr>
          <p:cNvPr id="3" name="Imagen 2">
            <a:extLst>
              <a:ext uri="{FF2B5EF4-FFF2-40B4-BE49-F238E27FC236}">
                <a16:creationId xmlns:a16="http://schemas.microsoft.com/office/drawing/2014/main" id="{48333DE1-8CB5-4922-9A0C-24894F8970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7968" y="5612790"/>
            <a:ext cx="641789" cy="755094"/>
          </a:xfrm>
          <a:prstGeom prst="rect">
            <a:avLst/>
          </a:prstGeom>
        </p:spPr>
      </p:pic>
      <p:sp>
        <p:nvSpPr>
          <p:cNvPr id="5" name="Rectangle 70">
            <a:extLst>
              <a:ext uri="{FF2B5EF4-FFF2-40B4-BE49-F238E27FC236}">
                <a16:creationId xmlns:a16="http://schemas.microsoft.com/office/drawing/2014/main" id="{5D4B8644-B5E7-48B7-AE3B-E1C92B482366}"/>
              </a:ext>
            </a:extLst>
          </p:cNvPr>
          <p:cNvSpPr txBox="1">
            <a:spLocks noChangeArrowheads="1"/>
          </p:cNvSpPr>
          <p:nvPr/>
        </p:nvSpPr>
        <p:spPr>
          <a:xfrm>
            <a:off x="564446" y="1655911"/>
            <a:ext cx="10369152" cy="3449551"/>
          </a:xfrm>
          <a:prstGeom prst="rect">
            <a:avLst/>
          </a:prstGeom>
        </p:spPr>
        <p:txBody>
          <a:bodyPr>
            <a:normAutofit/>
          </a:bodyPr>
          <a:lstStyle/>
          <a:p>
            <a:pPr marL="280988" lvl="2" indent="-277813" algn="just">
              <a:lnSpc>
                <a:spcPct val="130000"/>
              </a:lnSpc>
              <a:spcBef>
                <a:spcPts val="600"/>
              </a:spcBef>
              <a:buFontTx/>
              <a:buChar char="•"/>
              <a:defRPr/>
            </a:pPr>
            <a:r>
              <a:rPr lang="es-ES_tradnl" sz="1400" kern="0" baseline="0" dirty="0"/>
              <a:t>Los Planes Individuales de Ahorro Sistemático, nacen a propuesta del Gobierno “</a:t>
            </a:r>
            <a:r>
              <a:rPr lang="es-ES" sz="1400" kern="0" baseline="0" dirty="0"/>
              <a:t>D.A. 3ª de la Ley 35/2006 (BOE 285 de 29/11/2006) del IRPF.” como un nuevo producto para fomentar el ahorro-previsión para el largo plazo. </a:t>
            </a:r>
          </a:p>
          <a:p>
            <a:pPr marL="280988" lvl="2" indent="-277813" algn="just">
              <a:lnSpc>
                <a:spcPct val="130000"/>
              </a:lnSpc>
              <a:spcBef>
                <a:spcPts val="600"/>
              </a:spcBef>
              <a:buFontTx/>
              <a:buChar char="•"/>
              <a:defRPr/>
            </a:pPr>
            <a:r>
              <a:rPr lang="es-ES" sz="1400" kern="0" baseline="0" dirty="0"/>
              <a:t>Son una nueva opción para complementar las pensiones públicas de jubilación.</a:t>
            </a:r>
          </a:p>
          <a:p>
            <a:pPr marL="280988" lvl="2" indent="-277813" algn="just">
              <a:lnSpc>
                <a:spcPct val="130000"/>
              </a:lnSpc>
              <a:spcBef>
                <a:spcPts val="600"/>
              </a:spcBef>
              <a:buFontTx/>
              <a:buChar char="•"/>
              <a:defRPr/>
            </a:pPr>
            <a:r>
              <a:rPr lang="es-ES" sz="1400" kern="0" baseline="0" dirty="0"/>
              <a:t>La nueva ley de IRPF desincentiva la fiscalidad para prestaciones en forma de capital y da prioridad a la prestaciones en forma de renta. </a:t>
            </a:r>
          </a:p>
          <a:p>
            <a:pPr marL="280988" lvl="2" indent="-277813" algn="just">
              <a:lnSpc>
                <a:spcPct val="130000"/>
              </a:lnSpc>
              <a:spcBef>
                <a:spcPts val="600"/>
              </a:spcBef>
              <a:buFontTx/>
              <a:buChar char="•"/>
              <a:defRPr/>
            </a:pPr>
            <a:r>
              <a:rPr lang="es-ES" sz="1400" kern="0" baseline="0" dirty="0"/>
              <a:t>Se pretende fomentar las prestaciones en forma de rentas periódicas, lo que permite dosificar todo el ahorro generado, y no la obtención de todo el capital acumulado de una sola vez. </a:t>
            </a:r>
          </a:p>
          <a:p>
            <a:pPr marL="280988" lvl="2" indent="-277813" algn="just">
              <a:lnSpc>
                <a:spcPct val="130000"/>
              </a:lnSpc>
              <a:spcBef>
                <a:spcPts val="600"/>
              </a:spcBef>
              <a:buFontTx/>
              <a:buChar char="•"/>
              <a:defRPr/>
            </a:pPr>
            <a:r>
              <a:rPr lang="es-ES" sz="1400" kern="0" baseline="0" dirty="0"/>
              <a:t>Por tanto, las mejoras fiscales en el ahorro previsión se han hecho precisamente en el caso que se decida percibir las prestaciones como rentas vitalicias. </a:t>
            </a:r>
            <a:endParaRPr lang="es-ES_tradnl" sz="1400" kern="0" baseline="0" dirty="0"/>
          </a:p>
          <a:p>
            <a:pPr marL="280988" lvl="2" indent="-277813" algn="just">
              <a:lnSpc>
                <a:spcPct val="130000"/>
              </a:lnSpc>
              <a:spcBef>
                <a:spcPts val="600"/>
              </a:spcBef>
              <a:defRPr/>
            </a:pPr>
            <a:endParaRPr lang="es-ES_tradnl" sz="1400" kern="0" baseline="0" dirty="0"/>
          </a:p>
          <a:p>
            <a:pPr marL="280988" lvl="2" indent="-277813" algn="just">
              <a:lnSpc>
                <a:spcPct val="130000"/>
              </a:lnSpc>
              <a:spcBef>
                <a:spcPts val="600"/>
              </a:spcBef>
              <a:buFontTx/>
              <a:buChar char="•"/>
              <a:defRPr/>
            </a:pPr>
            <a:endParaRPr lang="es-ES_tradnl" sz="1400" kern="0" baseline="0" dirty="0"/>
          </a:p>
          <a:p>
            <a:pPr marL="280988" lvl="2" indent="-277813" algn="just">
              <a:lnSpc>
                <a:spcPct val="130000"/>
              </a:lnSpc>
              <a:spcBef>
                <a:spcPts val="600"/>
              </a:spcBef>
              <a:buFontTx/>
              <a:buChar char="•"/>
              <a:defRPr/>
            </a:pPr>
            <a:endParaRPr lang="es-ES_tradnl" sz="1400" kern="0" baseline="0" dirty="0"/>
          </a:p>
          <a:p>
            <a:pPr marL="738188" lvl="3" indent="-277813" algn="just">
              <a:lnSpc>
                <a:spcPct val="130000"/>
              </a:lnSpc>
              <a:spcBef>
                <a:spcPts val="600"/>
              </a:spcBef>
              <a:defRPr/>
            </a:pPr>
            <a:endParaRPr lang="es-ES_tradnl" sz="1400" kern="0" baseline="0" dirty="0"/>
          </a:p>
          <a:p>
            <a:pPr marL="738188" lvl="3" indent="-277813" algn="just">
              <a:lnSpc>
                <a:spcPct val="130000"/>
              </a:lnSpc>
              <a:spcBef>
                <a:spcPts val="600"/>
              </a:spcBef>
              <a:defRPr/>
            </a:pPr>
            <a:endParaRPr lang="es-ES_tradnl" sz="1400" kern="0" baseline="0" dirty="0"/>
          </a:p>
          <a:p>
            <a:pPr marL="280988" lvl="2" indent="-277813" algn="just">
              <a:lnSpc>
                <a:spcPct val="130000"/>
              </a:lnSpc>
              <a:spcBef>
                <a:spcPts val="600"/>
              </a:spcBef>
              <a:buFontTx/>
              <a:buChar char="•"/>
              <a:defRPr/>
            </a:pPr>
            <a:endParaRPr lang="es-ES_tradnl" sz="1400" kern="0" baseline="0" dirty="0"/>
          </a:p>
        </p:txBody>
      </p:sp>
    </p:spTree>
    <p:extLst>
      <p:ext uri="{BB962C8B-B14F-4D97-AF65-F5344CB8AC3E}">
        <p14:creationId xmlns:p14="http://schemas.microsoft.com/office/powerpoint/2010/main" val="37714745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Características</a:t>
            </a:r>
          </a:p>
        </p:txBody>
      </p:sp>
      <p:sp>
        <p:nvSpPr>
          <p:cNvPr id="5" name="Rectangle 70">
            <a:extLst>
              <a:ext uri="{FF2B5EF4-FFF2-40B4-BE49-F238E27FC236}">
                <a16:creationId xmlns:a16="http://schemas.microsoft.com/office/drawing/2014/main" id="{40F83EFE-B0C8-48B3-9AA2-381E9541406C}"/>
              </a:ext>
            </a:extLst>
          </p:cNvPr>
          <p:cNvSpPr txBox="1">
            <a:spLocks noChangeArrowheads="1"/>
          </p:cNvSpPr>
          <p:nvPr/>
        </p:nvSpPr>
        <p:spPr>
          <a:xfrm>
            <a:off x="319017" y="1799927"/>
            <a:ext cx="10981480" cy="3751262"/>
          </a:xfrm>
          <a:prstGeom prst="rect">
            <a:avLst/>
          </a:prstGeom>
        </p:spPr>
        <p:txBody>
          <a:bodyPr>
            <a:normAutofit/>
          </a:bodyPr>
          <a:lstStyle/>
          <a:p>
            <a:pPr marL="280988" lvl="2" indent="-277813" algn="just">
              <a:lnSpc>
                <a:spcPct val="130000"/>
              </a:lnSpc>
              <a:spcBef>
                <a:spcPts val="600"/>
              </a:spcBef>
              <a:buFontTx/>
              <a:buChar char="•"/>
              <a:defRPr/>
            </a:pPr>
            <a:r>
              <a:rPr lang="es-ES" sz="1400" kern="0" baseline="0" dirty="0"/>
              <a:t>Los planes individuales de ahorro sistemático, conocidos como “PIAS”, comienzan a comercializarse en el mercado español el 1 de enero de 2007.</a:t>
            </a:r>
          </a:p>
          <a:p>
            <a:pPr marL="280988" lvl="2" indent="-277813" algn="just">
              <a:lnSpc>
                <a:spcPct val="130000"/>
              </a:lnSpc>
              <a:spcBef>
                <a:spcPts val="600"/>
              </a:spcBef>
              <a:buFontTx/>
              <a:buChar char="•"/>
              <a:defRPr/>
            </a:pPr>
            <a:r>
              <a:rPr lang="es-ES_tradnl" sz="1400" kern="0" baseline="0" dirty="0"/>
              <a:t>Los PIAS, en esencia, comparten el “chasis” financiero de los </a:t>
            </a:r>
            <a:r>
              <a:rPr lang="es-ES_tradnl" sz="1400" kern="0" baseline="0" dirty="0" err="1"/>
              <a:t>Unit</a:t>
            </a:r>
            <a:r>
              <a:rPr lang="es-ES_tradnl" sz="1400" kern="0" baseline="0" dirty="0"/>
              <a:t> – </a:t>
            </a:r>
            <a:r>
              <a:rPr lang="es-ES_tradnl" sz="1400" kern="0" baseline="0" dirty="0" err="1"/>
              <a:t>Linked</a:t>
            </a:r>
            <a:r>
              <a:rPr lang="es-ES_tradnl" sz="1400" kern="0" baseline="0" dirty="0"/>
              <a:t>: Seguros de vida asociados a Ahorro-Inversión, generalmente a Fondos o Cestas de Fondos.</a:t>
            </a:r>
            <a:endParaRPr lang="es-ES" sz="1400" kern="0" baseline="0" dirty="0"/>
          </a:p>
          <a:p>
            <a:pPr marL="280988" lvl="2" indent="-277813" algn="just">
              <a:lnSpc>
                <a:spcPct val="130000"/>
              </a:lnSpc>
              <a:spcBef>
                <a:spcPts val="600"/>
              </a:spcBef>
              <a:buFontTx/>
              <a:buChar char="•"/>
              <a:defRPr/>
            </a:pPr>
            <a:r>
              <a:rPr lang="es-ES" sz="1400" kern="0" baseline="0" dirty="0"/>
              <a:t>Se trata de un producto financiero exclusivamente asegurador.</a:t>
            </a:r>
          </a:p>
          <a:p>
            <a:pPr marL="280988" lvl="2" indent="-277813" algn="just">
              <a:lnSpc>
                <a:spcPct val="130000"/>
              </a:lnSpc>
              <a:spcBef>
                <a:spcPts val="600"/>
              </a:spcBef>
              <a:buFontTx/>
              <a:buChar char="•"/>
              <a:defRPr/>
            </a:pPr>
            <a:r>
              <a:rPr lang="es-ES" sz="1400" kern="0" baseline="0" dirty="0"/>
              <a:t>Su finalidad es acumular capital a lo largo del tiempo, como complemento a la pensión pública de jubilación y cobrarlo como renta vitalicia.</a:t>
            </a:r>
          </a:p>
          <a:p>
            <a:pPr marL="280988" lvl="2" indent="-277813" algn="just">
              <a:lnSpc>
                <a:spcPct val="130000"/>
              </a:lnSpc>
              <a:spcBef>
                <a:spcPts val="600"/>
              </a:spcBef>
              <a:buFontTx/>
              <a:buChar char="•"/>
              <a:defRPr/>
            </a:pPr>
            <a:r>
              <a:rPr lang="es-ES_tradnl" sz="1400" kern="0" baseline="0" dirty="0"/>
              <a:t>La renta </a:t>
            </a:r>
            <a:r>
              <a:rPr lang="es-ES" sz="1400" kern="0" baseline="0" dirty="0"/>
              <a:t>vitalicia asegurada puede comenzar a percibirse una vez que hayan transcurrido 10 años desde el pago de la primera prima. </a:t>
            </a:r>
          </a:p>
          <a:p>
            <a:pPr marL="280988" lvl="2" indent="-277813" algn="just">
              <a:lnSpc>
                <a:spcPct val="130000"/>
              </a:lnSpc>
              <a:spcBef>
                <a:spcPts val="600"/>
              </a:spcBef>
              <a:buFontTx/>
              <a:buChar char="•"/>
              <a:defRPr/>
            </a:pPr>
            <a:r>
              <a:rPr lang="es-ES_tradnl" sz="1400" kern="0" baseline="0" dirty="0"/>
              <a:t>El beneficio </a:t>
            </a:r>
            <a:r>
              <a:rPr lang="es-ES" sz="1400" kern="0" baseline="0" dirty="0"/>
              <a:t>fiscal consiste en la exención de todos los rendimientos generados desde el pago de la primera prima hasta el inicio del cobro de la renta vitalicia asegurada. (Es decir, el capital queda exento de tributar).</a:t>
            </a:r>
            <a:endParaRPr lang="en-US" sz="1400" kern="0" baseline="0" dirty="0"/>
          </a:p>
          <a:p>
            <a:pPr marL="280988" lvl="2" indent="-277813" algn="just">
              <a:lnSpc>
                <a:spcPct val="130000"/>
              </a:lnSpc>
              <a:spcBef>
                <a:spcPts val="600"/>
              </a:spcBef>
              <a:buFontTx/>
              <a:buChar char="•"/>
              <a:defRPr/>
            </a:pPr>
            <a:endParaRPr lang="es-ES_tradnl" sz="1400" kern="0" baseline="0" dirty="0"/>
          </a:p>
          <a:p>
            <a:pPr marL="280988" lvl="2" indent="-277813" algn="just">
              <a:lnSpc>
                <a:spcPct val="130000"/>
              </a:lnSpc>
              <a:spcBef>
                <a:spcPts val="600"/>
              </a:spcBef>
              <a:buFontTx/>
              <a:buChar char="•"/>
              <a:defRPr/>
            </a:pPr>
            <a:endParaRPr lang="es-ES_tradnl" sz="1400" kern="0" baseline="0" dirty="0"/>
          </a:p>
        </p:txBody>
      </p:sp>
    </p:spTree>
    <p:extLst>
      <p:ext uri="{BB962C8B-B14F-4D97-AF65-F5344CB8AC3E}">
        <p14:creationId xmlns:p14="http://schemas.microsoft.com/office/powerpoint/2010/main" val="22483215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Requisitos y ventajas</a:t>
            </a:r>
          </a:p>
        </p:txBody>
      </p:sp>
      <p:sp>
        <p:nvSpPr>
          <p:cNvPr id="5" name="Forma libre 4">
            <a:extLst>
              <a:ext uri="{FF2B5EF4-FFF2-40B4-BE49-F238E27FC236}">
                <a16:creationId xmlns:a16="http://schemas.microsoft.com/office/drawing/2014/main" id="{7ADF1D4F-2FC8-47E0-8341-A9EA861FC8B2}"/>
              </a:ext>
            </a:extLst>
          </p:cNvPr>
          <p:cNvSpPr/>
          <p:nvPr/>
        </p:nvSpPr>
        <p:spPr>
          <a:xfrm>
            <a:off x="576104" y="1727919"/>
            <a:ext cx="9973368" cy="342005"/>
          </a:xfrm>
          <a:custGeom>
            <a:avLst/>
            <a:gdLst>
              <a:gd name="connsiteX0" fmla="*/ 0 w 7416178"/>
              <a:gd name="connsiteY0" fmla="*/ 57002 h 342005"/>
              <a:gd name="connsiteX1" fmla="*/ 57002 w 7416178"/>
              <a:gd name="connsiteY1" fmla="*/ 0 h 342005"/>
              <a:gd name="connsiteX2" fmla="*/ 7359176 w 7416178"/>
              <a:gd name="connsiteY2" fmla="*/ 0 h 342005"/>
              <a:gd name="connsiteX3" fmla="*/ 7416178 w 7416178"/>
              <a:gd name="connsiteY3" fmla="*/ 57002 h 342005"/>
              <a:gd name="connsiteX4" fmla="*/ 7416178 w 7416178"/>
              <a:gd name="connsiteY4" fmla="*/ 285003 h 342005"/>
              <a:gd name="connsiteX5" fmla="*/ 7359176 w 7416178"/>
              <a:gd name="connsiteY5" fmla="*/ 342005 h 342005"/>
              <a:gd name="connsiteX6" fmla="*/ 57002 w 7416178"/>
              <a:gd name="connsiteY6" fmla="*/ 342005 h 342005"/>
              <a:gd name="connsiteX7" fmla="*/ 0 w 7416178"/>
              <a:gd name="connsiteY7" fmla="*/ 285003 h 342005"/>
              <a:gd name="connsiteX8" fmla="*/ 0 w 7416178"/>
              <a:gd name="connsiteY8" fmla="*/ 57002 h 34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6178" h="342005">
                <a:moveTo>
                  <a:pt x="0" y="57002"/>
                </a:moveTo>
                <a:cubicBezTo>
                  <a:pt x="0" y="25521"/>
                  <a:pt x="25521" y="0"/>
                  <a:pt x="57002" y="0"/>
                </a:cubicBezTo>
                <a:lnTo>
                  <a:pt x="7359176" y="0"/>
                </a:lnTo>
                <a:cubicBezTo>
                  <a:pt x="7390657" y="0"/>
                  <a:pt x="7416178" y="25521"/>
                  <a:pt x="7416178" y="57002"/>
                </a:cubicBezTo>
                <a:lnTo>
                  <a:pt x="7416178" y="285003"/>
                </a:lnTo>
                <a:cubicBezTo>
                  <a:pt x="7416178" y="316484"/>
                  <a:pt x="7390657" y="342005"/>
                  <a:pt x="7359176" y="342005"/>
                </a:cubicBezTo>
                <a:lnTo>
                  <a:pt x="57002" y="342005"/>
                </a:lnTo>
                <a:cubicBezTo>
                  <a:pt x="25521" y="342005"/>
                  <a:pt x="0" y="316484"/>
                  <a:pt x="0" y="285003"/>
                </a:cubicBezTo>
                <a:lnTo>
                  <a:pt x="0" y="57002"/>
                </a:lnTo>
                <a:close/>
              </a:path>
            </a:pathLst>
          </a:custGeom>
          <a:solidFill>
            <a:srgbClr val="959BC2">
              <a:lumMod val="75000"/>
            </a:srgb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2415" tIns="62415" rIns="62415" bIns="62415" numCol="1" spcCol="1270" anchor="ctr" anchorCtr="0">
            <a:noAutofit/>
          </a:bodyPr>
          <a:lstStyle/>
          <a:p>
            <a:pPr lvl="0" algn="l" defTabSz="533400" rtl="0">
              <a:lnSpc>
                <a:spcPct val="90000"/>
              </a:lnSpc>
              <a:spcBef>
                <a:spcPct val="0"/>
              </a:spcBef>
              <a:spcAft>
                <a:spcPct val="35000"/>
              </a:spcAft>
            </a:pPr>
            <a:r>
              <a:rPr lang="es-ES" sz="1200" b="1" u="sng" kern="1200" dirty="0">
                <a:solidFill>
                  <a:srgbClr val="FFFFFF"/>
                </a:solidFill>
                <a:latin typeface="+mn-lt"/>
                <a:ea typeface="+mn-ea"/>
                <a:cs typeface="+mn-cs"/>
              </a:rPr>
              <a:t>REQUISITOS</a:t>
            </a:r>
            <a:r>
              <a:rPr lang="es-ES" sz="1200" u="sng" kern="1200" dirty="0">
                <a:solidFill>
                  <a:srgbClr val="FFFFFF"/>
                </a:solidFill>
                <a:latin typeface="+mn-lt"/>
                <a:ea typeface="+mn-ea"/>
                <a:cs typeface="+mn-cs"/>
              </a:rPr>
              <a:t>:</a:t>
            </a:r>
            <a:endParaRPr lang="es-ES" sz="1200" kern="1200" dirty="0">
              <a:solidFill>
                <a:srgbClr val="FFFFFF"/>
              </a:solidFill>
              <a:latin typeface="+mn-lt"/>
              <a:ea typeface="+mn-ea"/>
              <a:cs typeface="+mn-cs"/>
            </a:endParaRPr>
          </a:p>
        </p:txBody>
      </p:sp>
      <p:sp>
        <p:nvSpPr>
          <p:cNvPr id="6" name="Forma libre 5">
            <a:extLst>
              <a:ext uri="{FF2B5EF4-FFF2-40B4-BE49-F238E27FC236}">
                <a16:creationId xmlns:a16="http://schemas.microsoft.com/office/drawing/2014/main" id="{820EAB18-E1F3-4A44-AD7B-86AE1AA69794}"/>
              </a:ext>
            </a:extLst>
          </p:cNvPr>
          <p:cNvSpPr/>
          <p:nvPr/>
        </p:nvSpPr>
        <p:spPr>
          <a:xfrm>
            <a:off x="576104" y="2167929"/>
            <a:ext cx="9973368" cy="1648218"/>
          </a:xfrm>
          <a:custGeom>
            <a:avLst/>
            <a:gdLst>
              <a:gd name="connsiteX0" fmla="*/ 0 w 7416178"/>
              <a:gd name="connsiteY0" fmla="*/ 0 h 1648218"/>
              <a:gd name="connsiteX1" fmla="*/ 7416178 w 7416178"/>
              <a:gd name="connsiteY1" fmla="*/ 0 h 1648218"/>
              <a:gd name="connsiteX2" fmla="*/ 7416178 w 7416178"/>
              <a:gd name="connsiteY2" fmla="*/ 1648218 h 1648218"/>
              <a:gd name="connsiteX3" fmla="*/ 0 w 7416178"/>
              <a:gd name="connsiteY3" fmla="*/ 1648218 h 1648218"/>
              <a:gd name="connsiteX4" fmla="*/ 0 w 7416178"/>
              <a:gd name="connsiteY4" fmla="*/ 0 h 164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6178" h="1648218">
                <a:moveTo>
                  <a:pt x="0" y="0"/>
                </a:moveTo>
                <a:lnTo>
                  <a:pt x="7416178" y="0"/>
                </a:lnTo>
                <a:lnTo>
                  <a:pt x="7416178" y="1648218"/>
                </a:lnTo>
                <a:lnTo>
                  <a:pt x="0" y="1648218"/>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5464" tIns="15240" rIns="85344" bIns="15240" numCol="1" spcCol="1270" anchor="t" anchorCtr="0">
            <a:noAutofit/>
          </a:bodyPr>
          <a:lstStyle/>
          <a:p>
            <a:pPr marL="114300" lvl="1" indent="-114300" algn="l" defTabSz="533400" rtl="0">
              <a:lnSpc>
                <a:spcPct val="90000"/>
              </a:lnSpc>
              <a:spcBef>
                <a:spcPct val="0"/>
              </a:spcBef>
              <a:spcAft>
                <a:spcPct val="20000"/>
              </a:spcAft>
              <a:buChar char="••"/>
            </a:pPr>
            <a:r>
              <a:rPr lang="es-ES" sz="1200" kern="1200" dirty="0">
                <a:solidFill>
                  <a:srgbClr val="000000">
                    <a:lumMod val="75000"/>
                  </a:srgbClr>
                </a:solidFill>
                <a:latin typeface="+mn-lt"/>
                <a:ea typeface="+mn-ea"/>
                <a:cs typeface="Arial" pitchFamily="34" charset="0"/>
              </a:rPr>
              <a:t>Tomador = asegurado = beneficiario en caso de vida</a:t>
            </a:r>
          </a:p>
          <a:p>
            <a:pPr marL="114300" lvl="1" indent="-114300" algn="l" defTabSz="533400" rtl="0">
              <a:lnSpc>
                <a:spcPct val="90000"/>
              </a:lnSpc>
              <a:spcBef>
                <a:spcPct val="0"/>
              </a:spcBef>
              <a:spcAft>
                <a:spcPct val="20000"/>
              </a:spcAft>
              <a:buChar char="••"/>
            </a:pPr>
            <a:endParaRPr lang="es-ES" sz="1200" kern="1200" dirty="0">
              <a:solidFill>
                <a:srgbClr val="000000">
                  <a:lumMod val="75000"/>
                </a:srgbClr>
              </a:solidFill>
              <a:latin typeface="+mn-lt"/>
              <a:ea typeface="+mn-ea"/>
              <a:cs typeface="Arial" pitchFamily="34" charset="0"/>
            </a:endParaRPr>
          </a:p>
          <a:p>
            <a:pPr marL="114300" lvl="1" indent="-114300" algn="l" defTabSz="533400" rtl="0">
              <a:lnSpc>
                <a:spcPct val="90000"/>
              </a:lnSpc>
              <a:spcBef>
                <a:spcPct val="0"/>
              </a:spcBef>
              <a:spcAft>
                <a:spcPct val="20000"/>
              </a:spcAft>
              <a:buChar char="••"/>
            </a:pPr>
            <a:r>
              <a:rPr lang="es-ES" sz="1200" kern="1200" dirty="0">
                <a:solidFill>
                  <a:srgbClr val="000000">
                    <a:lumMod val="75000"/>
                  </a:srgbClr>
                </a:solidFill>
                <a:latin typeface="+mn-lt"/>
                <a:ea typeface="+mn-ea"/>
                <a:cs typeface="Arial" pitchFamily="34" charset="0"/>
              </a:rPr>
              <a:t>Prima anual máxima = 8.000 € /año</a:t>
            </a:r>
          </a:p>
          <a:p>
            <a:pPr marL="114300" lvl="1" indent="-114300" algn="l" defTabSz="533400" rtl="0">
              <a:lnSpc>
                <a:spcPct val="90000"/>
              </a:lnSpc>
              <a:spcBef>
                <a:spcPct val="0"/>
              </a:spcBef>
              <a:spcAft>
                <a:spcPct val="20000"/>
              </a:spcAft>
              <a:buChar char="••"/>
            </a:pPr>
            <a:endParaRPr lang="es-ES" sz="1200" kern="1200" dirty="0">
              <a:solidFill>
                <a:srgbClr val="000000">
                  <a:lumMod val="75000"/>
                </a:srgbClr>
              </a:solidFill>
              <a:latin typeface="+mn-lt"/>
              <a:ea typeface="+mn-ea"/>
              <a:cs typeface="Arial" pitchFamily="34" charset="0"/>
            </a:endParaRPr>
          </a:p>
          <a:p>
            <a:pPr marL="114300" lvl="1" indent="-114300" algn="l" defTabSz="533400" rtl="0">
              <a:lnSpc>
                <a:spcPct val="90000"/>
              </a:lnSpc>
              <a:spcBef>
                <a:spcPct val="0"/>
              </a:spcBef>
              <a:spcAft>
                <a:spcPct val="20000"/>
              </a:spcAft>
              <a:buChar char="••"/>
            </a:pPr>
            <a:r>
              <a:rPr lang="es-ES" sz="1200" kern="1200" dirty="0">
                <a:solidFill>
                  <a:srgbClr val="000000">
                    <a:lumMod val="75000"/>
                  </a:srgbClr>
                </a:solidFill>
                <a:latin typeface="+mn-lt"/>
                <a:ea typeface="+mn-ea"/>
                <a:cs typeface="Arial" pitchFamily="34" charset="0"/>
              </a:rPr>
              <a:t>Suma máxima de primas para toda la duración del contrato 240.000 €</a:t>
            </a:r>
          </a:p>
          <a:p>
            <a:pPr marL="114300" lvl="1" indent="-114300" algn="l" defTabSz="533400" rtl="0">
              <a:lnSpc>
                <a:spcPct val="90000"/>
              </a:lnSpc>
              <a:spcBef>
                <a:spcPct val="0"/>
              </a:spcBef>
              <a:spcAft>
                <a:spcPct val="20000"/>
              </a:spcAft>
              <a:buChar char="••"/>
            </a:pPr>
            <a:endParaRPr lang="es-ES" sz="1200" kern="1200" dirty="0">
              <a:solidFill>
                <a:srgbClr val="000000">
                  <a:lumMod val="75000"/>
                </a:srgbClr>
              </a:solidFill>
              <a:latin typeface="+mn-lt"/>
              <a:ea typeface="+mn-ea"/>
              <a:cs typeface="Arial" pitchFamily="34" charset="0"/>
            </a:endParaRPr>
          </a:p>
          <a:p>
            <a:pPr marL="114300" lvl="1" indent="-114300" algn="l" defTabSz="533400" rtl="0">
              <a:lnSpc>
                <a:spcPct val="90000"/>
              </a:lnSpc>
              <a:spcBef>
                <a:spcPct val="0"/>
              </a:spcBef>
              <a:spcAft>
                <a:spcPct val="20000"/>
              </a:spcAft>
              <a:buChar char="••"/>
            </a:pPr>
            <a:r>
              <a:rPr lang="es-ES" sz="1200" kern="1200" dirty="0">
                <a:solidFill>
                  <a:srgbClr val="000000">
                    <a:lumMod val="75000"/>
                  </a:srgbClr>
                </a:solidFill>
                <a:latin typeface="+mn-lt"/>
                <a:ea typeface="+mn-ea"/>
                <a:cs typeface="Arial" pitchFamily="34" charset="0"/>
              </a:rPr>
              <a:t>Duración mínima = 10 años. Antes no se puede constituir Renta Vitalicia.</a:t>
            </a:r>
          </a:p>
          <a:p>
            <a:pPr marL="114300" lvl="1" indent="-114300" algn="l" defTabSz="533400" rtl="0">
              <a:lnSpc>
                <a:spcPct val="90000"/>
              </a:lnSpc>
              <a:spcBef>
                <a:spcPct val="0"/>
              </a:spcBef>
              <a:spcAft>
                <a:spcPct val="20000"/>
              </a:spcAft>
              <a:buChar char="••"/>
            </a:pPr>
            <a:endParaRPr lang="es-ES" sz="1200" kern="1200" dirty="0">
              <a:solidFill>
                <a:srgbClr val="000000">
                  <a:lumMod val="75000"/>
                </a:srgbClr>
              </a:solidFill>
              <a:latin typeface="+mn-lt"/>
              <a:ea typeface="+mn-ea"/>
              <a:cs typeface="Arial" pitchFamily="34" charset="0"/>
            </a:endParaRPr>
          </a:p>
          <a:p>
            <a:pPr marL="114300" lvl="1" indent="-114300" algn="l" defTabSz="533400" rtl="0">
              <a:lnSpc>
                <a:spcPct val="90000"/>
              </a:lnSpc>
              <a:spcBef>
                <a:spcPct val="0"/>
              </a:spcBef>
              <a:spcAft>
                <a:spcPct val="20000"/>
              </a:spcAft>
              <a:buChar char="••"/>
            </a:pPr>
            <a:r>
              <a:rPr lang="es-ES" sz="1200" kern="1200" dirty="0">
                <a:solidFill>
                  <a:srgbClr val="000000">
                    <a:lumMod val="75000"/>
                  </a:srgbClr>
                </a:solidFill>
                <a:latin typeface="+mn-lt"/>
                <a:ea typeface="+mn-ea"/>
                <a:cs typeface="Arial" pitchFamily="34" charset="0"/>
              </a:rPr>
              <a:t>Ventajas fiscales si se cobra la prestación de vida en forma de renta vitalicia.</a:t>
            </a:r>
          </a:p>
          <a:p>
            <a:pPr marL="114300" lvl="1" indent="-114300" algn="l" defTabSz="533400" rtl="0">
              <a:lnSpc>
                <a:spcPct val="90000"/>
              </a:lnSpc>
              <a:spcBef>
                <a:spcPct val="0"/>
              </a:spcBef>
              <a:spcAft>
                <a:spcPct val="20000"/>
              </a:spcAft>
              <a:buChar char="••"/>
            </a:pPr>
            <a:endParaRPr lang="es-ES" sz="1200" kern="1200" dirty="0">
              <a:solidFill>
                <a:srgbClr val="000000">
                  <a:lumMod val="75000"/>
                </a:srgbClr>
              </a:solidFill>
              <a:latin typeface="+mn-lt"/>
              <a:ea typeface="+mn-ea"/>
              <a:cs typeface="Arial" pitchFamily="34" charset="0"/>
            </a:endParaRPr>
          </a:p>
        </p:txBody>
      </p:sp>
      <p:sp>
        <p:nvSpPr>
          <p:cNvPr id="7" name="Forma libre 6">
            <a:extLst>
              <a:ext uri="{FF2B5EF4-FFF2-40B4-BE49-F238E27FC236}">
                <a16:creationId xmlns:a16="http://schemas.microsoft.com/office/drawing/2014/main" id="{B33367FC-B3C4-4080-B9CE-F7ACA7619C8A}"/>
              </a:ext>
            </a:extLst>
          </p:cNvPr>
          <p:cNvSpPr/>
          <p:nvPr/>
        </p:nvSpPr>
        <p:spPr>
          <a:xfrm>
            <a:off x="576104" y="4011919"/>
            <a:ext cx="9973368" cy="308288"/>
          </a:xfrm>
          <a:custGeom>
            <a:avLst/>
            <a:gdLst>
              <a:gd name="connsiteX0" fmla="*/ 0 w 7416178"/>
              <a:gd name="connsiteY0" fmla="*/ 51382 h 308288"/>
              <a:gd name="connsiteX1" fmla="*/ 51382 w 7416178"/>
              <a:gd name="connsiteY1" fmla="*/ 0 h 308288"/>
              <a:gd name="connsiteX2" fmla="*/ 7364796 w 7416178"/>
              <a:gd name="connsiteY2" fmla="*/ 0 h 308288"/>
              <a:gd name="connsiteX3" fmla="*/ 7416178 w 7416178"/>
              <a:gd name="connsiteY3" fmla="*/ 51382 h 308288"/>
              <a:gd name="connsiteX4" fmla="*/ 7416178 w 7416178"/>
              <a:gd name="connsiteY4" fmla="*/ 256906 h 308288"/>
              <a:gd name="connsiteX5" fmla="*/ 7364796 w 7416178"/>
              <a:gd name="connsiteY5" fmla="*/ 308288 h 308288"/>
              <a:gd name="connsiteX6" fmla="*/ 51382 w 7416178"/>
              <a:gd name="connsiteY6" fmla="*/ 308288 h 308288"/>
              <a:gd name="connsiteX7" fmla="*/ 0 w 7416178"/>
              <a:gd name="connsiteY7" fmla="*/ 256906 h 308288"/>
              <a:gd name="connsiteX8" fmla="*/ 0 w 7416178"/>
              <a:gd name="connsiteY8" fmla="*/ 51382 h 30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6178" h="308288">
                <a:moveTo>
                  <a:pt x="0" y="51382"/>
                </a:moveTo>
                <a:cubicBezTo>
                  <a:pt x="0" y="23005"/>
                  <a:pt x="23005" y="0"/>
                  <a:pt x="51382" y="0"/>
                </a:cubicBezTo>
                <a:lnTo>
                  <a:pt x="7364796" y="0"/>
                </a:lnTo>
                <a:cubicBezTo>
                  <a:pt x="7393173" y="0"/>
                  <a:pt x="7416178" y="23005"/>
                  <a:pt x="7416178" y="51382"/>
                </a:cubicBezTo>
                <a:lnTo>
                  <a:pt x="7416178" y="256906"/>
                </a:lnTo>
                <a:cubicBezTo>
                  <a:pt x="7416178" y="285283"/>
                  <a:pt x="7393173" y="308288"/>
                  <a:pt x="7364796" y="308288"/>
                </a:cubicBezTo>
                <a:lnTo>
                  <a:pt x="51382" y="308288"/>
                </a:lnTo>
                <a:cubicBezTo>
                  <a:pt x="23005" y="308288"/>
                  <a:pt x="0" y="285283"/>
                  <a:pt x="0" y="256906"/>
                </a:cubicBezTo>
                <a:lnTo>
                  <a:pt x="0" y="51382"/>
                </a:lnTo>
                <a:close/>
              </a:path>
            </a:pathLst>
          </a:custGeom>
          <a:solidFill>
            <a:srgbClr val="959BC2">
              <a:lumMod val="75000"/>
            </a:srgb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0769" tIns="60769" rIns="60769" bIns="60769" numCol="1" spcCol="1270" anchor="ctr" anchorCtr="0">
            <a:noAutofit/>
          </a:bodyPr>
          <a:lstStyle/>
          <a:p>
            <a:pPr lvl="0" algn="l" defTabSz="533400" rtl="0">
              <a:lnSpc>
                <a:spcPct val="90000"/>
              </a:lnSpc>
              <a:spcBef>
                <a:spcPct val="0"/>
              </a:spcBef>
              <a:spcAft>
                <a:spcPct val="35000"/>
              </a:spcAft>
            </a:pPr>
            <a:r>
              <a:rPr lang="es-ES" sz="1200" b="1" u="sng" kern="1200" dirty="0">
                <a:solidFill>
                  <a:srgbClr val="FFFFFF"/>
                </a:solidFill>
                <a:latin typeface="+mn-lt"/>
                <a:ea typeface="+mn-ea"/>
                <a:cs typeface="+mn-cs"/>
              </a:rPr>
              <a:t>VENTAJAS</a:t>
            </a:r>
            <a:r>
              <a:rPr lang="es-ES" sz="1200" u="sng" kern="1200" dirty="0">
                <a:solidFill>
                  <a:srgbClr val="FFFFFF"/>
                </a:solidFill>
                <a:latin typeface="+mn-lt"/>
                <a:ea typeface="+mn-ea"/>
                <a:cs typeface="+mn-cs"/>
              </a:rPr>
              <a:t>:</a:t>
            </a:r>
            <a:endParaRPr lang="es-ES" sz="1200" kern="1200" dirty="0">
              <a:solidFill>
                <a:srgbClr val="FFFFFF"/>
              </a:solidFill>
              <a:latin typeface="+mn-lt"/>
              <a:ea typeface="+mn-ea"/>
              <a:cs typeface="+mn-cs"/>
            </a:endParaRPr>
          </a:p>
        </p:txBody>
      </p:sp>
      <p:sp>
        <p:nvSpPr>
          <p:cNvPr id="8" name="Forma libre 8">
            <a:extLst>
              <a:ext uri="{FF2B5EF4-FFF2-40B4-BE49-F238E27FC236}">
                <a16:creationId xmlns:a16="http://schemas.microsoft.com/office/drawing/2014/main" id="{FD217DD7-EEDA-4632-9013-9825B718B971}"/>
              </a:ext>
            </a:extLst>
          </p:cNvPr>
          <p:cNvSpPr/>
          <p:nvPr/>
        </p:nvSpPr>
        <p:spPr>
          <a:xfrm>
            <a:off x="576104" y="4407014"/>
            <a:ext cx="9973368" cy="393886"/>
          </a:xfrm>
          <a:custGeom>
            <a:avLst/>
            <a:gdLst>
              <a:gd name="connsiteX0" fmla="*/ 0 w 7416178"/>
              <a:gd name="connsiteY0" fmla="*/ 0 h 393886"/>
              <a:gd name="connsiteX1" fmla="*/ 7416178 w 7416178"/>
              <a:gd name="connsiteY1" fmla="*/ 0 h 393886"/>
              <a:gd name="connsiteX2" fmla="*/ 7416178 w 7416178"/>
              <a:gd name="connsiteY2" fmla="*/ 393886 h 393886"/>
              <a:gd name="connsiteX3" fmla="*/ 0 w 7416178"/>
              <a:gd name="connsiteY3" fmla="*/ 393886 h 393886"/>
              <a:gd name="connsiteX4" fmla="*/ 0 w 7416178"/>
              <a:gd name="connsiteY4" fmla="*/ 0 h 393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6178" h="393886">
                <a:moveTo>
                  <a:pt x="0" y="0"/>
                </a:moveTo>
                <a:lnTo>
                  <a:pt x="7416178" y="0"/>
                </a:lnTo>
                <a:lnTo>
                  <a:pt x="7416178" y="393886"/>
                </a:lnTo>
                <a:lnTo>
                  <a:pt x="0" y="393886"/>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5464" tIns="15240" rIns="85344" bIns="15240" numCol="1" spcCol="1270" anchor="t" anchorCtr="0">
            <a:noAutofit/>
          </a:bodyPr>
          <a:lstStyle/>
          <a:p>
            <a:pPr marL="114300" lvl="1" indent="-114300" algn="l" defTabSz="533400" rtl="0">
              <a:lnSpc>
                <a:spcPct val="90000"/>
              </a:lnSpc>
              <a:spcBef>
                <a:spcPct val="0"/>
              </a:spcBef>
              <a:spcAft>
                <a:spcPct val="20000"/>
              </a:spcAft>
              <a:buChar char="••"/>
            </a:pPr>
            <a:r>
              <a:rPr lang="es-ES" sz="1200" kern="1200" dirty="0">
                <a:solidFill>
                  <a:srgbClr val="000000">
                    <a:lumMod val="75000"/>
                  </a:srgbClr>
                </a:solidFill>
                <a:latin typeface="+mn-lt"/>
                <a:ea typeface="+mn-ea"/>
                <a:cs typeface="Arial" pitchFamily="34" charset="0"/>
              </a:rPr>
              <a:t>Si se rescata en forma de Renta Vitalicia: Todo el rendimiento generado hasta cobro de la renta : EXENTO EN IRPF.</a:t>
            </a:r>
          </a:p>
          <a:p>
            <a:pPr marL="114300" lvl="1" indent="-114300" algn="l" defTabSz="533400" rtl="0">
              <a:lnSpc>
                <a:spcPct val="90000"/>
              </a:lnSpc>
              <a:spcBef>
                <a:spcPct val="0"/>
              </a:spcBef>
              <a:spcAft>
                <a:spcPct val="20000"/>
              </a:spcAft>
              <a:buChar char="••"/>
            </a:pPr>
            <a:endParaRPr lang="es-ES" sz="1200" kern="1200" dirty="0">
              <a:solidFill>
                <a:srgbClr val="000000">
                  <a:lumMod val="75000"/>
                </a:srgbClr>
              </a:solidFill>
              <a:latin typeface="+mn-lt"/>
              <a:ea typeface="+mn-ea"/>
              <a:cs typeface="Arial" pitchFamily="34" charset="0"/>
            </a:endParaRPr>
          </a:p>
          <a:p>
            <a:pPr marL="114300" lvl="1" indent="-114300" algn="l" defTabSz="533400" rtl="0">
              <a:lnSpc>
                <a:spcPct val="90000"/>
              </a:lnSpc>
              <a:spcBef>
                <a:spcPct val="0"/>
              </a:spcBef>
              <a:spcAft>
                <a:spcPct val="20000"/>
              </a:spcAft>
              <a:buChar char="••"/>
            </a:pPr>
            <a:r>
              <a:rPr lang="es-ES" sz="1200" kern="1200" dirty="0">
                <a:solidFill>
                  <a:srgbClr val="000000">
                    <a:lumMod val="75000"/>
                  </a:srgbClr>
                </a:solidFill>
                <a:latin typeface="+mn-lt"/>
                <a:ea typeface="+mn-ea"/>
                <a:cs typeface="Arial" pitchFamily="34" charset="0"/>
              </a:rPr>
              <a:t>Flexible: si se rescata en forma de capital: Tributa como un </a:t>
            </a:r>
            <a:r>
              <a:rPr lang="es-ES" sz="1200" kern="1200" dirty="0" err="1">
                <a:solidFill>
                  <a:srgbClr val="000000">
                    <a:lumMod val="75000"/>
                  </a:srgbClr>
                </a:solidFill>
                <a:latin typeface="+mn-lt"/>
                <a:ea typeface="+mn-ea"/>
                <a:cs typeface="Arial" pitchFamily="34" charset="0"/>
              </a:rPr>
              <a:t>Unit</a:t>
            </a:r>
            <a:r>
              <a:rPr lang="es-ES" sz="1200" kern="1200" dirty="0">
                <a:solidFill>
                  <a:srgbClr val="000000">
                    <a:lumMod val="75000"/>
                  </a:srgbClr>
                </a:solidFill>
                <a:latin typeface="+mn-lt"/>
                <a:ea typeface="+mn-ea"/>
                <a:cs typeface="Arial" pitchFamily="34" charset="0"/>
              </a:rPr>
              <a:t> - </a:t>
            </a:r>
            <a:r>
              <a:rPr lang="es-ES" sz="1200" kern="1200" dirty="0" err="1">
                <a:solidFill>
                  <a:srgbClr val="000000">
                    <a:lumMod val="75000"/>
                  </a:srgbClr>
                </a:solidFill>
                <a:latin typeface="+mn-lt"/>
                <a:ea typeface="+mn-ea"/>
                <a:cs typeface="Arial" pitchFamily="34" charset="0"/>
              </a:rPr>
              <a:t>Linked</a:t>
            </a:r>
            <a:r>
              <a:rPr lang="es-ES" sz="1200" kern="1200" dirty="0">
                <a:solidFill>
                  <a:srgbClr val="000000">
                    <a:lumMod val="75000"/>
                  </a:srgbClr>
                </a:solidFill>
                <a:latin typeface="+mn-lt"/>
                <a:ea typeface="+mn-ea"/>
                <a:cs typeface="Arial" pitchFamily="34" charset="0"/>
              </a:rPr>
              <a:t>. (solamente sobre la plusvalía como Rendimiento de Capital Mobiliario).</a:t>
            </a:r>
            <a:endParaRPr lang="es-ES" sz="1200" i="1" kern="1200" dirty="0">
              <a:solidFill>
                <a:srgbClr val="000000">
                  <a:lumMod val="75000"/>
                </a:srgbClr>
              </a:solidFill>
              <a:latin typeface="+mn-lt"/>
              <a:ea typeface="+mn-ea"/>
              <a:cs typeface="Arial" pitchFamily="34" charset="0"/>
            </a:endParaRPr>
          </a:p>
        </p:txBody>
      </p:sp>
    </p:spTree>
    <p:extLst>
      <p:ext uri="{BB962C8B-B14F-4D97-AF65-F5344CB8AC3E}">
        <p14:creationId xmlns:p14="http://schemas.microsoft.com/office/powerpoint/2010/main" val="14679455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Concepto</a:t>
            </a:r>
          </a:p>
        </p:txBody>
      </p:sp>
      <p:pic>
        <p:nvPicPr>
          <p:cNvPr id="5" name="Picture 2" descr="http://www.fancyicons.com/download/?id=3841&amp;t=png&amp;s=256">
            <a:extLst>
              <a:ext uri="{FF2B5EF4-FFF2-40B4-BE49-F238E27FC236}">
                <a16:creationId xmlns:a16="http://schemas.microsoft.com/office/drawing/2014/main" id="{2FBB47C4-2A2F-44E0-A41B-892421AFA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5567" y="2525427"/>
            <a:ext cx="1286272" cy="128627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a:extLst>
              <a:ext uri="{FF2B5EF4-FFF2-40B4-BE49-F238E27FC236}">
                <a16:creationId xmlns:a16="http://schemas.microsoft.com/office/drawing/2014/main" id="{4BEAA046-2674-4B3D-A8C9-C9C32D537D97}"/>
              </a:ext>
            </a:extLst>
          </p:cNvPr>
          <p:cNvCxnSpPr/>
          <p:nvPr/>
        </p:nvCxnSpPr>
        <p:spPr bwMode="auto">
          <a:xfrm>
            <a:off x="3339743" y="3389523"/>
            <a:ext cx="936104" cy="864096"/>
          </a:xfrm>
          <a:prstGeom prst="straightConnector1">
            <a:avLst/>
          </a:prstGeom>
          <a:solidFill>
            <a:schemeClr val="accent1"/>
          </a:solidFill>
          <a:ln w="7620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Conector recto de flecha 6">
            <a:extLst>
              <a:ext uri="{FF2B5EF4-FFF2-40B4-BE49-F238E27FC236}">
                <a16:creationId xmlns:a16="http://schemas.microsoft.com/office/drawing/2014/main" id="{64FDEB58-47DA-4EA4-99D7-1455E9768EA8}"/>
              </a:ext>
            </a:extLst>
          </p:cNvPr>
          <p:cNvCxnSpPr/>
          <p:nvPr/>
        </p:nvCxnSpPr>
        <p:spPr bwMode="auto">
          <a:xfrm flipV="1">
            <a:off x="3339743" y="2309403"/>
            <a:ext cx="936104" cy="638200"/>
          </a:xfrm>
          <a:prstGeom prst="straightConnector1">
            <a:avLst/>
          </a:prstGeom>
          <a:solidFill>
            <a:schemeClr val="accent1"/>
          </a:solidFill>
          <a:ln w="7620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Imagen 7">
            <a:extLst>
              <a:ext uri="{FF2B5EF4-FFF2-40B4-BE49-F238E27FC236}">
                <a16:creationId xmlns:a16="http://schemas.microsoft.com/office/drawing/2014/main" id="{D8A6C34A-C2EC-4ABF-B294-0199EEA0EC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239" y="3744932"/>
            <a:ext cx="2196000" cy="173008"/>
          </a:xfrm>
          <a:prstGeom prst="rect">
            <a:avLst/>
          </a:prstGeom>
        </p:spPr>
      </p:pic>
      <p:pic>
        <p:nvPicPr>
          <p:cNvPr id="9" name="Imagen 8">
            <a:extLst>
              <a:ext uri="{FF2B5EF4-FFF2-40B4-BE49-F238E27FC236}">
                <a16:creationId xmlns:a16="http://schemas.microsoft.com/office/drawing/2014/main" id="{28433A7C-77C9-4436-9661-80441D966E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664" y="3744932"/>
            <a:ext cx="2196000" cy="173008"/>
          </a:xfrm>
          <a:prstGeom prst="rect">
            <a:avLst/>
          </a:prstGeom>
        </p:spPr>
      </p:pic>
      <p:pic>
        <p:nvPicPr>
          <p:cNvPr id="10" name="Imagen 9">
            <a:extLst>
              <a:ext uri="{FF2B5EF4-FFF2-40B4-BE49-F238E27FC236}">
                <a16:creationId xmlns:a16="http://schemas.microsoft.com/office/drawing/2014/main" id="{B6D62573-3FE3-48B0-9DC8-80963C695A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239" y="4003636"/>
            <a:ext cx="2196000" cy="173008"/>
          </a:xfrm>
          <a:prstGeom prst="rect">
            <a:avLst/>
          </a:prstGeom>
        </p:spPr>
      </p:pic>
      <p:pic>
        <p:nvPicPr>
          <p:cNvPr id="11" name="Imagen 10">
            <a:extLst>
              <a:ext uri="{FF2B5EF4-FFF2-40B4-BE49-F238E27FC236}">
                <a16:creationId xmlns:a16="http://schemas.microsoft.com/office/drawing/2014/main" id="{82E1EB05-AC75-49F4-9782-A2CD101295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664" y="4003636"/>
            <a:ext cx="2196000" cy="173008"/>
          </a:xfrm>
          <a:prstGeom prst="rect">
            <a:avLst/>
          </a:prstGeom>
        </p:spPr>
      </p:pic>
      <p:pic>
        <p:nvPicPr>
          <p:cNvPr id="12" name="Imagen 11">
            <a:extLst>
              <a:ext uri="{FF2B5EF4-FFF2-40B4-BE49-F238E27FC236}">
                <a16:creationId xmlns:a16="http://schemas.microsoft.com/office/drawing/2014/main" id="{80F336E8-BC15-42C5-9E8E-2BE16FA765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239" y="4260075"/>
            <a:ext cx="2196000" cy="173008"/>
          </a:xfrm>
          <a:prstGeom prst="rect">
            <a:avLst/>
          </a:prstGeom>
        </p:spPr>
      </p:pic>
      <p:pic>
        <p:nvPicPr>
          <p:cNvPr id="13" name="Imagen 12">
            <a:extLst>
              <a:ext uri="{FF2B5EF4-FFF2-40B4-BE49-F238E27FC236}">
                <a16:creationId xmlns:a16="http://schemas.microsoft.com/office/drawing/2014/main" id="{7026F6E1-278C-4ED1-80E5-CDC349A1EF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664" y="4260075"/>
            <a:ext cx="2196000" cy="173008"/>
          </a:xfrm>
          <a:prstGeom prst="rect">
            <a:avLst/>
          </a:prstGeom>
        </p:spPr>
      </p:pic>
      <p:pic>
        <p:nvPicPr>
          <p:cNvPr id="14" name="Imagen 13">
            <a:extLst>
              <a:ext uri="{FF2B5EF4-FFF2-40B4-BE49-F238E27FC236}">
                <a16:creationId xmlns:a16="http://schemas.microsoft.com/office/drawing/2014/main" id="{302E85EC-1D84-46AA-8C23-18CB681DF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239" y="4518779"/>
            <a:ext cx="2196000" cy="173008"/>
          </a:xfrm>
          <a:prstGeom prst="rect">
            <a:avLst/>
          </a:prstGeom>
        </p:spPr>
      </p:pic>
      <p:pic>
        <p:nvPicPr>
          <p:cNvPr id="15" name="Imagen 14">
            <a:extLst>
              <a:ext uri="{FF2B5EF4-FFF2-40B4-BE49-F238E27FC236}">
                <a16:creationId xmlns:a16="http://schemas.microsoft.com/office/drawing/2014/main" id="{C4632C48-F78C-4B44-8EAB-3756E4A148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5664" y="4518779"/>
            <a:ext cx="2196000" cy="173008"/>
          </a:xfrm>
          <a:prstGeom prst="rect">
            <a:avLst/>
          </a:prstGeom>
        </p:spPr>
      </p:pic>
      <p:pic>
        <p:nvPicPr>
          <p:cNvPr id="16" name="Imagen 15">
            <a:extLst>
              <a:ext uri="{FF2B5EF4-FFF2-40B4-BE49-F238E27FC236}">
                <a16:creationId xmlns:a16="http://schemas.microsoft.com/office/drawing/2014/main" id="{2F392128-9F0F-4246-9694-496812337B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0351" y="4777483"/>
            <a:ext cx="2196000" cy="173008"/>
          </a:xfrm>
          <a:prstGeom prst="rect">
            <a:avLst/>
          </a:prstGeom>
        </p:spPr>
      </p:pic>
      <p:pic>
        <p:nvPicPr>
          <p:cNvPr id="17" name="Imagen 16">
            <a:extLst>
              <a:ext uri="{FF2B5EF4-FFF2-40B4-BE49-F238E27FC236}">
                <a16:creationId xmlns:a16="http://schemas.microsoft.com/office/drawing/2014/main" id="{7600CA9C-0D4B-4C30-88D2-FBAE5267FC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3776" y="4777483"/>
            <a:ext cx="2196000" cy="173008"/>
          </a:xfrm>
          <a:prstGeom prst="rect">
            <a:avLst/>
          </a:prstGeom>
        </p:spPr>
      </p:pic>
      <p:sp>
        <p:nvSpPr>
          <p:cNvPr id="18" name="Rectangle 3">
            <a:extLst>
              <a:ext uri="{FF2B5EF4-FFF2-40B4-BE49-F238E27FC236}">
                <a16:creationId xmlns:a16="http://schemas.microsoft.com/office/drawing/2014/main" id="{35609C41-78F9-4D08-A7E4-D75FF8076D45}"/>
              </a:ext>
            </a:extLst>
          </p:cNvPr>
          <p:cNvSpPr txBox="1">
            <a:spLocks noChangeArrowheads="1"/>
          </p:cNvSpPr>
          <p:nvPr/>
        </p:nvSpPr>
        <p:spPr>
          <a:xfrm>
            <a:off x="4464247" y="2164440"/>
            <a:ext cx="2772601" cy="338554"/>
          </a:xfrm>
          <a:prstGeom prst="rect">
            <a:avLst/>
          </a:prstGeom>
        </p:spPr>
        <p:txBody>
          <a:bodyPr wrap="square">
            <a:spAutoFit/>
          </a:bodyPr>
          <a:lstStyle>
            <a:defPPr>
              <a:defRPr lang="de-DE"/>
            </a:defPPr>
            <a:lvl1pPr marL="285750" indent="-285750">
              <a:buFont typeface="Arial" panose="020B0604020202020204" pitchFamily="34" charset="0"/>
              <a:buChar char="•"/>
              <a:defRPr>
                <a:solidFill>
                  <a:schemeClr val="accent1">
                    <a:lumMod val="75000"/>
                  </a:schemeClr>
                </a:solidFill>
              </a:defRPr>
            </a:lvl1pPr>
          </a:lstStyle>
          <a:p>
            <a:pPr marL="0" indent="0">
              <a:buNone/>
            </a:pPr>
            <a:r>
              <a:rPr lang="es-ES_tradnl" sz="1600" b="1" dirty="0">
                <a:solidFill>
                  <a:schemeClr val="tx1"/>
                </a:solidFill>
              </a:rPr>
              <a:t>Capital de fallecimiento</a:t>
            </a:r>
            <a:endParaRPr lang="es-ES" sz="1600" b="1" dirty="0">
              <a:solidFill>
                <a:schemeClr val="tx1"/>
              </a:solidFill>
            </a:endParaRPr>
          </a:p>
        </p:txBody>
      </p:sp>
      <p:sp>
        <p:nvSpPr>
          <p:cNvPr id="19" name="Rectangle 3">
            <a:extLst>
              <a:ext uri="{FF2B5EF4-FFF2-40B4-BE49-F238E27FC236}">
                <a16:creationId xmlns:a16="http://schemas.microsoft.com/office/drawing/2014/main" id="{25E69B12-2ACC-4123-A392-02D857885285}"/>
              </a:ext>
            </a:extLst>
          </p:cNvPr>
          <p:cNvSpPr txBox="1">
            <a:spLocks noChangeArrowheads="1"/>
          </p:cNvSpPr>
          <p:nvPr/>
        </p:nvSpPr>
        <p:spPr>
          <a:xfrm>
            <a:off x="4464246" y="3247231"/>
            <a:ext cx="5184577" cy="338554"/>
          </a:xfrm>
          <a:prstGeom prst="rect">
            <a:avLst/>
          </a:prstGeom>
        </p:spPr>
        <p:txBody>
          <a:bodyPr wrap="square">
            <a:spAutoFit/>
          </a:bodyPr>
          <a:lstStyle>
            <a:defPPr>
              <a:defRPr lang="de-DE"/>
            </a:defPPr>
            <a:lvl1pPr marL="285750" indent="-285750">
              <a:buFont typeface="Arial" panose="020B0604020202020204" pitchFamily="34" charset="0"/>
              <a:buChar char="•"/>
              <a:defRPr>
                <a:solidFill>
                  <a:schemeClr val="accent1">
                    <a:lumMod val="75000"/>
                  </a:schemeClr>
                </a:solidFill>
              </a:defRPr>
            </a:lvl1pPr>
          </a:lstStyle>
          <a:p>
            <a:pPr marL="0" indent="0">
              <a:buNone/>
            </a:pPr>
            <a:r>
              <a:rPr lang="es-ES_tradnl" sz="1600" b="1" dirty="0">
                <a:solidFill>
                  <a:schemeClr val="tx1"/>
                </a:solidFill>
              </a:rPr>
              <a:t>Fondos de Inversión o Cesta de Fondos</a:t>
            </a:r>
            <a:endParaRPr lang="es-ES" sz="1600" b="1" dirty="0">
              <a:solidFill>
                <a:schemeClr val="tx1"/>
              </a:solidFill>
            </a:endParaRPr>
          </a:p>
        </p:txBody>
      </p:sp>
      <p:sp>
        <p:nvSpPr>
          <p:cNvPr id="20" name="Rectangle 3">
            <a:extLst>
              <a:ext uri="{FF2B5EF4-FFF2-40B4-BE49-F238E27FC236}">
                <a16:creationId xmlns:a16="http://schemas.microsoft.com/office/drawing/2014/main" id="{20225C6E-54C8-4F17-9AA9-DAE9A6AF85A7}"/>
              </a:ext>
            </a:extLst>
          </p:cNvPr>
          <p:cNvSpPr txBox="1">
            <a:spLocks noChangeArrowheads="1"/>
          </p:cNvSpPr>
          <p:nvPr/>
        </p:nvSpPr>
        <p:spPr>
          <a:xfrm>
            <a:off x="1944613" y="1662359"/>
            <a:ext cx="7416178" cy="338554"/>
          </a:xfrm>
          <a:prstGeom prst="rect">
            <a:avLst/>
          </a:prstGeom>
        </p:spPr>
        <p:txBody>
          <a:bodyPr wrap="square">
            <a:spAutoFit/>
          </a:bodyPr>
          <a:lstStyle>
            <a:defPPr>
              <a:defRPr lang="de-DE"/>
            </a:defPPr>
            <a:lvl1pPr marL="285750" indent="-285750">
              <a:buFont typeface="Arial" panose="020B0604020202020204" pitchFamily="34" charset="0"/>
              <a:buChar char="•"/>
              <a:defRPr>
                <a:solidFill>
                  <a:schemeClr val="accent1">
                    <a:lumMod val="75000"/>
                  </a:schemeClr>
                </a:solidFill>
              </a:defRPr>
            </a:lvl1pPr>
          </a:lstStyle>
          <a:p>
            <a:pPr marL="0" indent="0">
              <a:buNone/>
            </a:pPr>
            <a:r>
              <a:rPr lang="es-ES_tradnl" sz="1600" b="1" dirty="0">
                <a:solidFill>
                  <a:schemeClr val="tx1"/>
                </a:solidFill>
              </a:rPr>
              <a:t>Seguro de vida asociados a Fondos de Inversión o Cesta de Fondos</a:t>
            </a:r>
            <a:endParaRPr lang="es-ES" sz="1600" b="1" dirty="0">
              <a:solidFill>
                <a:schemeClr val="tx1"/>
              </a:solidFill>
            </a:endParaRPr>
          </a:p>
        </p:txBody>
      </p:sp>
    </p:spTree>
    <p:extLst>
      <p:ext uri="{BB962C8B-B14F-4D97-AF65-F5344CB8AC3E}">
        <p14:creationId xmlns:p14="http://schemas.microsoft.com/office/powerpoint/2010/main" val="14268103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slide(from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slide(fromLeft)">
                                      <p:cBhvr>
                                        <p:cTn id="20" dur="500"/>
                                        <p:tgtEl>
                                          <p:spTgt spid="1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slide(fromLeft)">
                                      <p:cBhvr>
                                        <p:cTn id="28" dur="500"/>
                                        <p:tgtEl>
                                          <p:spTgt spid="19">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bldLvl="4" autoUpdateAnimBg="0"/>
      <p:bldP spid="19" grpId="0" build="p" bldLvl="4" autoUpdateAnimBg="0"/>
      <p:bldP spid="20" grpId="0" build="p" bldLvl="4"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Diferencias</a:t>
            </a:r>
          </a:p>
        </p:txBody>
      </p:sp>
      <p:graphicFrame>
        <p:nvGraphicFramePr>
          <p:cNvPr id="5" name="1 Tabla">
            <a:extLst>
              <a:ext uri="{FF2B5EF4-FFF2-40B4-BE49-F238E27FC236}">
                <a16:creationId xmlns:a16="http://schemas.microsoft.com/office/drawing/2014/main" id="{958C5DC9-8E73-499E-8E51-BCA400D46CF4}"/>
              </a:ext>
            </a:extLst>
          </p:cNvPr>
          <p:cNvGraphicFramePr>
            <a:graphicFrameLocks noGrp="1"/>
          </p:cNvGraphicFramePr>
          <p:nvPr/>
        </p:nvGraphicFramePr>
        <p:xfrm>
          <a:off x="1800597" y="1871935"/>
          <a:ext cx="3885009" cy="670488"/>
        </p:xfrm>
        <a:graphic>
          <a:graphicData uri="http://schemas.openxmlformats.org/drawingml/2006/table">
            <a:tbl>
              <a:tblPr firstRow="1" bandRow="1"/>
              <a:tblGrid>
                <a:gridCol w="3885009">
                  <a:extLst>
                    <a:ext uri="{9D8B030D-6E8A-4147-A177-3AD203B41FA5}">
                      <a16:colId xmlns:a16="http://schemas.microsoft.com/office/drawing/2014/main" val="20000"/>
                    </a:ext>
                  </a:extLst>
                </a:gridCol>
              </a:tblGrid>
              <a:tr h="20054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600" dirty="0">
                          <a:latin typeface="+mj-lt"/>
                        </a:rPr>
                        <a:t>PERSONAS</a:t>
                      </a:r>
                      <a:endParaRPr lang="es-ES" sz="1600" dirty="0">
                        <a:latin typeface="+mj-lt"/>
                        <a:cs typeface="Arial" pitchFamily="34" charset="0"/>
                      </a:endParaRPr>
                    </a:p>
                  </a:txBody>
                  <a:tcPr marT="45702" marB="45702"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extLst>
                  <a:ext uri="{0D108BD9-81ED-4DB2-BD59-A6C34878D82A}">
                    <a16:rowId xmlns:a16="http://schemas.microsoft.com/office/drawing/2014/main" val="10000"/>
                  </a:ext>
                </a:extLst>
              </a:tr>
              <a:tr h="200546">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latin typeface="+mj-lt"/>
                        </a:rPr>
                        <a:t>Tomador</a:t>
                      </a:r>
                      <a:r>
                        <a:rPr lang="es-ES" sz="1600" baseline="0" dirty="0">
                          <a:latin typeface="+mj-lt"/>
                        </a:rPr>
                        <a:t> = Asegurado=Bº supervivencia</a:t>
                      </a:r>
                      <a:endParaRPr lang="es-ES" sz="1600" dirty="0">
                        <a:latin typeface="+mj-lt"/>
                        <a:cs typeface="Arial" pitchFamily="34" charset="0"/>
                      </a:endParaRPr>
                    </a:p>
                  </a:txBody>
                  <a:tcPr marT="45702" marB="45702"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bl>
          </a:graphicData>
        </a:graphic>
      </p:graphicFrame>
      <p:sp>
        <p:nvSpPr>
          <p:cNvPr id="6" name="3 Rectángulo">
            <a:extLst>
              <a:ext uri="{FF2B5EF4-FFF2-40B4-BE49-F238E27FC236}">
                <a16:creationId xmlns:a16="http://schemas.microsoft.com/office/drawing/2014/main" id="{95C75685-97C9-4FA1-9927-EE1CFB5C8EC3}"/>
              </a:ext>
            </a:extLst>
          </p:cNvPr>
          <p:cNvSpPr/>
          <p:nvPr/>
        </p:nvSpPr>
        <p:spPr>
          <a:xfrm>
            <a:off x="2481765" y="1366108"/>
            <a:ext cx="2270026" cy="461665"/>
          </a:xfrm>
          <a:prstGeom prst="rect">
            <a:avLst/>
          </a:prstGeom>
        </p:spPr>
        <p:txBody>
          <a:bodyPr wrap="square">
            <a:spAutoFit/>
          </a:bodyPr>
          <a:lstStyle/>
          <a:p>
            <a:pPr algn="ctr">
              <a:defRPr/>
            </a:pPr>
            <a:r>
              <a:rPr lang="es-ES_tradnl" sz="2400" b="1" u="sng" dirty="0">
                <a:solidFill>
                  <a:srgbClr val="000000"/>
                </a:solidFill>
                <a:ea typeface="ＭＳ Ｐゴシック" pitchFamily="-76" charset="-128"/>
                <a:cs typeface="Arial" pitchFamily="34" charset="0"/>
              </a:rPr>
              <a:t>PIAS</a:t>
            </a:r>
            <a:endParaRPr lang="es-ES" sz="2400" b="1" u="sng" dirty="0">
              <a:solidFill>
                <a:srgbClr val="33CC33"/>
              </a:solidFill>
              <a:ea typeface="ＭＳ Ｐゴシック" pitchFamily="-76" charset="-128"/>
            </a:endParaRPr>
          </a:p>
        </p:txBody>
      </p:sp>
      <p:graphicFrame>
        <p:nvGraphicFramePr>
          <p:cNvPr id="7" name="4 Tabla">
            <a:extLst>
              <a:ext uri="{FF2B5EF4-FFF2-40B4-BE49-F238E27FC236}">
                <a16:creationId xmlns:a16="http://schemas.microsoft.com/office/drawing/2014/main" id="{A33C1BBC-44B7-4FB8-ADD4-69D8A7AE836C}"/>
              </a:ext>
            </a:extLst>
          </p:cNvPr>
          <p:cNvGraphicFramePr>
            <a:graphicFrameLocks noGrp="1"/>
          </p:cNvGraphicFramePr>
          <p:nvPr/>
        </p:nvGraphicFramePr>
        <p:xfrm>
          <a:off x="1800597" y="2633067"/>
          <a:ext cx="3885009" cy="670488"/>
        </p:xfrm>
        <a:graphic>
          <a:graphicData uri="http://schemas.openxmlformats.org/drawingml/2006/table">
            <a:tbl>
              <a:tblPr firstRow="1" bandRow="1"/>
              <a:tblGrid>
                <a:gridCol w="3885009">
                  <a:extLst>
                    <a:ext uri="{9D8B030D-6E8A-4147-A177-3AD203B41FA5}">
                      <a16:colId xmlns:a16="http://schemas.microsoft.com/office/drawing/2014/main" val="20000"/>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600" dirty="0">
                          <a:latin typeface="+mj-lt"/>
                        </a:rPr>
                        <a:t>LIMITES</a:t>
                      </a:r>
                      <a:r>
                        <a:rPr lang="es-ES" sz="1600" baseline="0" dirty="0">
                          <a:latin typeface="+mj-lt"/>
                        </a:rPr>
                        <a:t> APORTACIÓN</a:t>
                      </a:r>
                      <a:endParaRPr lang="es-ES" sz="1600" dirty="0">
                        <a:latin typeface="+mj-lt"/>
                        <a:cs typeface="Arial" pitchFamily="34" charset="0"/>
                      </a:endParaRPr>
                    </a:p>
                  </a:txBody>
                  <a:tcPr marT="45702" marB="45702"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latin typeface="+mj-lt"/>
                        </a:rPr>
                        <a:t>Máximo</a:t>
                      </a:r>
                      <a:r>
                        <a:rPr lang="es-ES" sz="1600" baseline="0" dirty="0">
                          <a:latin typeface="+mj-lt"/>
                        </a:rPr>
                        <a:t> </a:t>
                      </a:r>
                      <a:r>
                        <a:rPr lang="es-ES" sz="1600" dirty="0">
                          <a:latin typeface="+mj-lt"/>
                        </a:rPr>
                        <a:t>8.000 € año</a:t>
                      </a:r>
                      <a:endParaRPr lang="es-ES" sz="1600" dirty="0">
                        <a:latin typeface="+mj-lt"/>
                        <a:cs typeface="Arial" pitchFamily="34" charset="0"/>
                      </a:endParaRPr>
                    </a:p>
                  </a:txBody>
                  <a:tcPr marT="45702" marB="45702"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bl>
          </a:graphicData>
        </a:graphic>
      </p:graphicFrame>
      <p:graphicFrame>
        <p:nvGraphicFramePr>
          <p:cNvPr id="8" name="5 Tabla">
            <a:extLst>
              <a:ext uri="{FF2B5EF4-FFF2-40B4-BE49-F238E27FC236}">
                <a16:creationId xmlns:a16="http://schemas.microsoft.com/office/drawing/2014/main" id="{ABC238F1-C2F6-4B10-BF09-E05CE8DDC230}"/>
              </a:ext>
            </a:extLst>
          </p:cNvPr>
          <p:cNvGraphicFramePr>
            <a:graphicFrameLocks noGrp="1"/>
          </p:cNvGraphicFramePr>
          <p:nvPr/>
        </p:nvGraphicFramePr>
        <p:xfrm>
          <a:off x="1800597" y="3377033"/>
          <a:ext cx="3885009" cy="1737402"/>
        </p:xfrm>
        <a:graphic>
          <a:graphicData uri="http://schemas.openxmlformats.org/drawingml/2006/table">
            <a:tbl>
              <a:tblPr firstRow="1" bandRow="1"/>
              <a:tblGrid>
                <a:gridCol w="3885009">
                  <a:extLst>
                    <a:ext uri="{9D8B030D-6E8A-4147-A177-3AD203B41FA5}">
                      <a16:colId xmlns:a16="http://schemas.microsoft.com/office/drawing/2014/main" val="20000"/>
                    </a:ext>
                  </a:extLst>
                </a:gridCol>
              </a:tblGrid>
              <a:tr h="18721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600" dirty="0">
                          <a:latin typeface="+mj-lt"/>
                        </a:rPr>
                        <a:t>FISCALIDAD</a:t>
                      </a:r>
                      <a:r>
                        <a:rPr lang="es-ES" sz="1600" baseline="0" dirty="0">
                          <a:latin typeface="+mj-lt"/>
                        </a:rPr>
                        <a:t> / RESCATE</a:t>
                      </a:r>
                      <a:endParaRPr lang="es-ES" sz="1600" dirty="0">
                        <a:latin typeface="+mj-lt"/>
                        <a:cs typeface="Arial" pitchFamily="34" charset="0"/>
                      </a:endParaRPr>
                    </a:p>
                  </a:txBody>
                  <a:tcPr marT="45727" marB="4572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extLst>
                  <a:ext uri="{0D108BD9-81ED-4DB2-BD59-A6C34878D82A}">
                    <a16:rowId xmlns:a16="http://schemas.microsoft.com/office/drawing/2014/main" val="10000"/>
                  </a:ext>
                </a:extLst>
              </a:tr>
              <a:tr h="33123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latin typeface="+mj-lt"/>
                          <a:cs typeface="Arial" pitchFamily="34" charset="0"/>
                        </a:rPr>
                        <a:t>En forma de capital: Rendimiento Capital Mobiliario.</a:t>
                      </a:r>
                      <a:endParaRPr lang="es-ES" sz="1600" baseline="0" dirty="0">
                        <a:latin typeface="+mj-lt"/>
                        <a:cs typeface="Arial" pitchFamily="34" charset="0"/>
                      </a:endParaRPr>
                    </a:p>
                  </a:txBody>
                  <a:tcPr marT="45727" marB="4572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r h="47524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latin typeface="+mj-lt"/>
                        </a:rPr>
                        <a:t>En forma de Renta Vitalicia:</a:t>
                      </a:r>
                      <a:r>
                        <a:rPr lang="es-ES" sz="1600" baseline="0" dirty="0">
                          <a:latin typeface="+mj-lt"/>
                        </a:rPr>
                        <a:t> El rendimiento queda exento de impuestos. Tributa la renta con deducciones.</a:t>
                      </a:r>
                      <a:endParaRPr lang="es-ES" sz="1600" dirty="0">
                        <a:latin typeface="+mj-lt"/>
                        <a:cs typeface="Arial" pitchFamily="34" charset="0"/>
                      </a:endParaRPr>
                    </a:p>
                  </a:txBody>
                  <a:tcPr marT="45727" marB="4572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2"/>
                  </a:ext>
                </a:extLst>
              </a:tr>
            </a:tbl>
          </a:graphicData>
        </a:graphic>
      </p:graphicFrame>
      <p:graphicFrame>
        <p:nvGraphicFramePr>
          <p:cNvPr id="9" name="6 Tabla">
            <a:extLst>
              <a:ext uri="{FF2B5EF4-FFF2-40B4-BE49-F238E27FC236}">
                <a16:creationId xmlns:a16="http://schemas.microsoft.com/office/drawing/2014/main" id="{70E8BF9B-6B4B-446F-B93D-BD55FCD9E6F4}"/>
              </a:ext>
            </a:extLst>
          </p:cNvPr>
          <p:cNvGraphicFramePr>
            <a:graphicFrameLocks noGrp="1"/>
          </p:cNvGraphicFramePr>
          <p:nvPr/>
        </p:nvGraphicFramePr>
        <p:xfrm>
          <a:off x="5828481" y="1873523"/>
          <a:ext cx="3026031" cy="670488"/>
        </p:xfrm>
        <a:graphic>
          <a:graphicData uri="http://schemas.openxmlformats.org/drawingml/2006/table">
            <a:tbl>
              <a:tblPr firstRow="1" bandRow="1"/>
              <a:tblGrid>
                <a:gridCol w="3026031">
                  <a:extLst>
                    <a:ext uri="{9D8B030D-6E8A-4147-A177-3AD203B41FA5}">
                      <a16:colId xmlns:a16="http://schemas.microsoft.com/office/drawing/2014/main" val="20000"/>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600" dirty="0">
                          <a:latin typeface="+mj-lt"/>
                        </a:rPr>
                        <a:t>PERSONAS</a:t>
                      </a:r>
                      <a:endParaRPr lang="es-ES" sz="1600" dirty="0">
                        <a:latin typeface="+mj-lt"/>
                        <a:cs typeface="Arial" pitchFamily="34" charset="0"/>
                      </a:endParaRPr>
                    </a:p>
                  </a:txBody>
                  <a:tcPr marL="91439" marR="91439" marT="45702" marB="45702"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latin typeface="+mj-lt"/>
                        </a:rPr>
                        <a:t>Tomador</a:t>
                      </a:r>
                      <a:r>
                        <a:rPr lang="es-ES" sz="1600" baseline="0" dirty="0">
                          <a:latin typeface="+mj-lt"/>
                        </a:rPr>
                        <a:t>  </a:t>
                      </a:r>
                      <a:r>
                        <a:rPr lang="es-ES" sz="1600" baseline="0" dirty="0">
                          <a:latin typeface="+mj-lt"/>
                          <a:cs typeface="Arial"/>
                        </a:rPr>
                        <a:t>≠</a:t>
                      </a:r>
                      <a:r>
                        <a:rPr lang="es-ES" sz="1600" baseline="0" dirty="0">
                          <a:latin typeface="+mj-lt"/>
                        </a:rPr>
                        <a:t> Asegurado</a:t>
                      </a:r>
                      <a:endParaRPr lang="es-ES" sz="1600" dirty="0">
                        <a:latin typeface="+mj-lt"/>
                        <a:cs typeface="Arial" pitchFamily="34" charset="0"/>
                      </a:endParaRPr>
                    </a:p>
                  </a:txBody>
                  <a:tcPr marL="91439" marR="91439" marT="45702" marB="45702"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bl>
          </a:graphicData>
        </a:graphic>
      </p:graphicFrame>
      <p:sp>
        <p:nvSpPr>
          <p:cNvPr id="10" name="7 Rectángulo">
            <a:extLst>
              <a:ext uri="{FF2B5EF4-FFF2-40B4-BE49-F238E27FC236}">
                <a16:creationId xmlns:a16="http://schemas.microsoft.com/office/drawing/2014/main" id="{0DC1D19C-0DEF-4849-A614-6450B9EBAE1F}"/>
              </a:ext>
            </a:extLst>
          </p:cNvPr>
          <p:cNvSpPr/>
          <p:nvPr/>
        </p:nvSpPr>
        <p:spPr>
          <a:xfrm>
            <a:off x="6189512" y="1366107"/>
            <a:ext cx="2321469" cy="461665"/>
          </a:xfrm>
          <a:prstGeom prst="rect">
            <a:avLst/>
          </a:prstGeom>
        </p:spPr>
        <p:txBody>
          <a:bodyPr wrap="none">
            <a:spAutoFit/>
          </a:bodyPr>
          <a:lstStyle/>
          <a:p>
            <a:pPr algn="ctr">
              <a:defRPr/>
            </a:pPr>
            <a:r>
              <a:rPr lang="es-ES" sz="2400" b="1" u="sng" dirty="0">
                <a:solidFill>
                  <a:srgbClr val="000000"/>
                </a:solidFill>
                <a:ea typeface="ＭＳ Ｐゴシック" pitchFamily="-76" charset="-128"/>
                <a:cs typeface="Arial" pitchFamily="34" charset="0"/>
              </a:rPr>
              <a:t>UNIT - LINKED</a:t>
            </a:r>
            <a:endParaRPr lang="es-ES" sz="2400" b="1" u="sng" dirty="0">
              <a:solidFill>
                <a:srgbClr val="33CC33"/>
              </a:solidFill>
              <a:ea typeface="ＭＳ Ｐゴシック" pitchFamily="-76" charset="-128"/>
            </a:endParaRPr>
          </a:p>
        </p:txBody>
      </p:sp>
      <p:graphicFrame>
        <p:nvGraphicFramePr>
          <p:cNvPr id="11" name="11 Tabla">
            <a:extLst>
              <a:ext uri="{FF2B5EF4-FFF2-40B4-BE49-F238E27FC236}">
                <a16:creationId xmlns:a16="http://schemas.microsoft.com/office/drawing/2014/main" id="{4C138A10-6431-4BFB-B8EC-D767EDC3D24E}"/>
              </a:ext>
            </a:extLst>
          </p:cNvPr>
          <p:cNvGraphicFramePr>
            <a:graphicFrameLocks noGrp="1"/>
          </p:cNvGraphicFramePr>
          <p:nvPr/>
        </p:nvGraphicFramePr>
        <p:xfrm>
          <a:off x="5833245" y="2633067"/>
          <a:ext cx="3022225" cy="670488"/>
        </p:xfrm>
        <a:graphic>
          <a:graphicData uri="http://schemas.openxmlformats.org/drawingml/2006/table">
            <a:tbl>
              <a:tblPr firstRow="1" bandRow="1"/>
              <a:tblGrid>
                <a:gridCol w="3022225">
                  <a:extLst>
                    <a:ext uri="{9D8B030D-6E8A-4147-A177-3AD203B41FA5}">
                      <a16:colId xmlns:a16="http://schemas.microsoft.com/office/drawing/2014/main" val="20000"/>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600" dirty="0">
                          <a:latin typeface="+mj-lt"/>
                        </a:rPr>
                        <a:t>LIMITES</a:t>
                      </a:r>
                      <a:r>
                        <a:rPr lang="es-ES" sz="1600" baseline="0" dirty="0">
                          <a:latin typeface="+mj-lt"/>
                        </a:rPr>
                        <a:t> APORTACIÓN</a:t>
                      </a:r>
                      <a:endParaRPr lang="es-ES" sz="1600" dirty="0">
                        <a:latin typeface="+mj-lt"/>
                        <a:cs typeface="Arial" pitchFamily="34" charset="0"/>
                      </a:endParaRPr>
                    </a:p>
                  </a:txBody>
                  <a:tcPr marL="91439" marR="91439" marT="45702" marB="45702"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u="none" dirty="0">
                          <a:latin typeface="+mj-lt"/>
                        </a:rPr>
                        <a:t>Sin</a:t>
                      </a:r>
                      <a:r>
                        <a:rPr lang="es-ES" sz="1600" u="none" baseline="0" dirty="0">
                          <a:latin typeface="+mj-lt"/>
                        </a:rPr>
                        <a:t> límite máximo anual</a:t>
                      </a:r>
                      <a:endParaRPr lang="es-ES" sz="1600" u="none" dirty="0">
                        <a:latin typeface="+mj-lt"/>
                        <a:cs typeface="Arial" pitchFamily="34" charset="0"/>
                      </a:endParaRPr>
                    </a:p>
                  </a:txBody>
                  <a:tcPr marL="91439" marR="91439" marT="45702" marB="45702"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bl>
          </a:graphicData>
        </a:graphic>
      </p:graphicFrame>
      <p:graphicFrame>
        <p:nvGraphicFramePr>
          <p:cNvPr id="12" name="12 Tabla">
            <a:extLst>
              <a:ext uri="{FF2B5EF4-FFF2-40B4-BE49-F238E27FC236}">
                <a16:creationId xmlns:a16="http://schemas.microsoft.com/office/drawing/2014/main" id="{536CFF72-B192-46C4-98E7-46FCA9FC212C}"/>
              </a:ext>
            </a:extLst>
          </p:cNvPr>
          <p:cNvGraphicFramePr>
            <a:graphicFrameLocks noGrp="1"/>
          </p:cNvGraphicFramePr>
          <p:nvPr/>
        </p:nvGraphicFramePr>
        <p:xfrm>
          <a:off x="5842770" y="3377033"/>
          <a:ext cx="3014612" cy="914348"/>
        </p:xfrm>
        <a:graphic>
          <a:graphicData uri="http://schemas.openxmlformats.org/drawingml/2006/table">
            <a:tbl>
              <a:tblPr firstRow="1" bandRow="1"/>
              <a:tblGrid>
                <a:gridCol w="3014612">
                  <a:extLst>
                    <a:ext uri="{9D8B030D-6E8A-4147-A177-3AD203B41FA5}">
                      <a16:colId xmlns:a16="http://schemas.microsoft.com/office/drawing/2014/main" val="20000"/>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600" dirty="0">
                          <a:latin typeface="+mj-lt"/>
                        </a:rPr>
                        <a:t>FISCALIDAD / RESCATE</a:t>
                      </a:r>
                      <a:endParaRPr lang="es-ES" sz="1600" dirty="0">
                        <a:latin typeface="+mj-lt"/>
                        <a:cs typeface="Arial" pitchFamily="34" charset="0"/>
                      </a:endParaRPr>
                    </a:p>
                  </a:txBody>
                  <a:tcPr marL="91439" marR="91439" marT="45707" marB="4570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latin typeface="+mj-lt"/>
                        </a:rPr>
                        <a:t>En forma de capital: Rendimiento Capital Mobiliario.</a:t>
                      </a:r>
                      <a:endParaRPr lang="es-ES" sz="1600" dirty="0">
                        <a:latin typeface="+mj-lt"/>
                        <a:cs typeface="Arial" pitchFamily="34" charset="0"/>
                      </a:endParaRPr>
                    </a:p>
                  </a:txBody>
                  <a:tcPr marL="91439" marR="91439" marT="45707" marB="4570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119712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Órganos de control</a:t>
            </a:r>
          </a:p>
        </p:txBody>
      </p:sp>
      <p:pic>
        <p:nvPicPr>
          <p:cNvPr id="5" name="Picture 2">
            <a:extLst>
              <a:ext uri="{FF2B5EF4-FFF2-40B4-BE49-F238E27FC236}">
                <a16:creationId xmlns:a16="http://schemas.microsoft.com/office/drawing/2014/main" id="{0494D16B-3C0F-4C40-A5DA-37A09AEF1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797" y="1933440"/>
            <a:ext cx="4167002" cy="286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0">
            <a:extLst>
              <a:ext uri="{FF2B5EF4-FFF2-40B4-BE49-F238E27FC236}">
                <a16:creationId xmlns:a16="http://schemas.microsoft.com/office/drawing/2014/main" id="{EDC2EC2B-4CD7-4CB6-B277-14C1A69E6962}"/>
              </a:ext>
            </a:extLst>
          </p:cNvPr>
          <p:cNvSpPr txBox="1">
            <a:spLocks noChangeArrowheads="1"/>
          </p:cNvSpPr>
          <p:nvPr/>
        </p:nvSpPr>
        <p:spPr>
          <a:xfrm>
            <a:off x="1796511" y="1509283"/>
            <a:ext cx="7416179" cy="437716"/>
          </a:xfrm>
          <a:prstGeom prst="rect">
            <a:avLst/>
          </a:prstGeom>
        </p:spPr>
        <p:txBody>
          <a:bodyPr>
            <a:noAutofit/>
          </a:bodyPr>
          <a:lstStyle/>
          <a:p>
            <a:pPr marL="280988" lvl="2" indent="-277813">
              <a:lnSpc>
                <a:spcPct val="130000"/>
              </a:lnSpc>
              <a:spcBef>
                <a:spcPts val="600"/>
              </a:spcBef>
              <a:buFontTx/>
              <a:buChar char="•"/>
              <a:defRPr/>
            </a:pPr>
            <a:r>
              <a:rPr lang="es-ES_tradnl" sz="1400" kern="0" baseline="0" dirty="0"/>
              <a:t>Al tratarse de un Seguro: Dirección General de Seguros y Fondos de Pensiones.</a:t>
            </a:r>
          </a:p>
          <a:p>
            <a:pPr marL="280988" lvl="2" indent="-277813">
              <a:lnSpc>
                <a:spcPct val="130000"/>
              </a:lnSpc>
              <a:spcBef>
                <a:spcPts val="600"/>
              </a:spcBef>
              <a:defRPr/>
            </a:pPr>
            <a:endParaRPr lang="es-ES_tradnl" sz="1400" kern="0" baseline="0" dirty="0"/>
          </a:p>
          <a:p>
            <a:pPr marL="280988" lvl="2" indent="-277813">
              <a:lnSpc>
                <a:spcPct val="130000"/>
              </a:lnSpc>
              <a:spcBef>
                <a:spcPts val="600"/>
              </a:spcBef>
              <a:buFontTx/>
              <a:buChar char="•"/>
              <a:defRPr/>
            </a:pPr>
            <a:endParaRPr lang="es-ES_tradnl" sz="1400" kern="0" baseline="0" dirty="0"/>
          </a:p>
        </p:txBody>
      </p:sp>
      <p:sp>
        <p:nvSpPr>
          <p:cNvPr id="7" name="Rectangle 70">
            <a:extLst>
              <a:ext uri="{FF2B5EF4-FFF2-40B4-BE49-F238E27FC236}">
                <a16:creationId xmlns:a16="http://schemas.microsoft.com/office/drawing/2014/main" id="{C42D1D7D-C7FA-4C45-863D-C71706865FCA}"/>
              </a:ext>
            </a:extLst>
          </p:cNvPr>
          <p:cNvSpPr txBox="1">
            <a:spLocks noChangeArrowheads="1"/>
          </p:cNvSpPr>
          <p:nvPr/>
        </p:nvSpPr>
        <p:spPr>
          <a:xfrm>
            <a:off x="1796511" y="4826214"/>
            <a:ext cx="7416179" cy="392876"/>
          </a:xfrm>
          <a:prstGeom prst="rect">
            <a:avLst/>
          </a:prstGeom>
        </p:spPr>
        <p:txBody>
          <a:bodyPr>
            <a:normAutofit/>
          </a:bodyPr>
          <a:lstStyle/>
          <a:p>
            <a:pPr marL="280988" lvl="2" indent="-277813">
              <a:lnSpc>
                <a:spcPct val="130000"/>
              </a:lnSpc>
              <a:spcBef>
                <a:spcPts val="600"/>
              </a:spcBef>
              <a:buFontTx/>
              <a:buChar char="•"/>
              <a:defRPr/>
            </a:pPr>
            <a:r>
              <a:rPr lang="es-ES_tradnl" sz="1400" kern="0" baseline="0" dirty="0"/>
              <a:t>Al invertir en Fondos: Comisión Nacional del Mercado de Valores.</a:t>
            </a:r>
          </a:p>
        </p:txBody>
      </p:sp>
    </p:spTree>
    <p:extLst>
      <p:ext uri="{BB962C8B-B14F-4D97-AF65-F5344CB8AC3E}">
        <p14:creationId xmlns:p14="http://schemas.microsoft.com/office/powerpoint/2010/main" val="8875437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9" presetClass="entr" presetSubtype="0" decel="10000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36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 calcmode="lin" valueType="num">
                                      <p:cBhvr additive="base">
                                        <p:cTn id="20"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4" autoUpdateAnimBg="0"/>
      <p:bldP spid="7" grpId="0" build="p" bldLvl="4"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Intervinientes</a:t>
            </a:r>
          </a:p>
        </p:txBody>
      </p:sp>
      <p:sp>
        <p:nvSpPr>
          <p:cNvPr id="5" name="Rectangle 70">
            <a:extLst>
              <a:ext uri="{FF2B5EF4-FFF2-40B4-BE49-F238E27FC236}">
                <a16:creationId xmlns:a16="http://schemas.microsoft.com/office/drawing/2014/main" id="{14B3AA60-B843-4AF2-AE06-1A1102016689}"/>
              </a:ext>
            </a:extLst>
          </p:cNvPr>
          <p:cNvSpPr txBox="1">
            <a:spLocks noChangeArrowheads="1"/>
          </p:cNvSpPr>
          <p:nvPr/>
        </p:nvSpPr>
        <p:spPr>
          <a:xfrm>
            <a:off x="522326" y="1724199"/>
            <a:ext cx="10477422" cy="3856484"/>
          </a:xfrm>
          <a:prstGeom prst="rect">
            <a:avLst/>
          </a:prstGeom>
        </p:spPr>
        <p:txBody>
          <a:bodyPr>
            <a:noAutofit/>
          </a:bodyPr>
          <a:lstStyle/>
          <a:p>
            <a:pPr marL="280988" lvl="2" indent="-277813" algn="just">
              <a:lnSpc>
                <a:spcPct val="130000"/>
              </a:lnSpc>
              <a:spcBef>
                <a:spcPts val="600"/>
              </a:spcBef>
              <a:buFontTx/>
              <a:buChar char="•"/>
              <a:defRPr/>
            </a:pPr>
            <a:r>
              <a:rPr lang="es-ES_tradnl" sz="1400" kern="0" baseline="0" dirty="0"/>
              <a:t>TOMADOR = ASEGURADO: Es quien contrata el producto. Es el verdadero titular del contrato y por tanto del capital que engloba. Ostenta todos los derechos como titular: Aumentar, disminuir, paralizar, rescatar, decisión de inversión, etc. </a:t>
            </a:r>
          </a:p>
          <a:p>
            <a:pPr marL="280988" lvl="2" indent="-277813" algn="just">
              <a:lnSpc>
                <a:spcPct val="130000"/>
              </a:lnSpc>
              <a:spcBef>
                <a:spcPts val="600"/>
              </a:spcBef>
              <a:defRPr/>
            </a:pPr>
            <a:r>
              <a:rPr lang="es-ES_tradnl" sz="1400" kern="0" baseline="0" dirty="0"/>
              <a:t>	Es la persona sobre la que recae el riesgo cubierto (fallecimiento). Es aquella persona física a quien se le asegura la vida. </a:t>
            </a:r>
          </a:p>
          <a:p>
            <a:pPr marL="280988" lvl="2" indent="-277813" algn="just">
              <a:lnSpc>
                <a:spcPct val="130000"/>
              </a:lnSpc>
              <a:spcBef>
                <a:spcPts val="600"/>
              </a:spcBef>
              <a:defRPr/>
            </a:pPr>
            <a:r>
              <a:rPr lang="es-ES_tradnl" sz="1400" kern="0" baseline="0" dirty="0"/>
              <a:t>	Puesto que el </a:t>
            </a:r>
            <a:r>
              <a:rPr lang="es-ES_tradnl" sz="1400" b="1" kern="0" baseline="0" dirty="0"/>
              <a:t>Tomador y Asegurado deben ser la misma </a:t>
            </a:r>
            <a:r>
              <a:rPr lang="es-ES_tradnl" sz="1400" kern="0" baseline="0" dirty="0"/>
              <a:t>persona, no lo pueden contratar las personas jurídicas. Tampoco se puede realizar cambio de Tomador.</a:t>
            </a:r>
          </a:p>
          <a:p>
            <a:pPr marL="280988" lvl="2" indent="-277813" algn="just">
              <a:lnSpc>
                <a:spcPct val="130000"/>
              </a:lnSpc>
              <a:spcBef>
                <a:spcPts val="600"/>
              </a:spcBef>
              <a:buFontTx/>
              <a:buChar char="•"/>
              <a:defRPr/>
            </a:pPr>
            <a:r>
              <a:rPr lang="es-ES_tradnl" sz="1400" kern="0" baseline="0" dirty="0"/>
              <a:t>BENEFICIARIO: Es/son aquella/s personas físicas o jurídicas que recibirían el capital solamente en caso de que falleciera el Asegurado.</a:t>
            </a:r>
          </a:p>
          <a:p>
            <a:pPr marL="280988" lvl="2" indent="-277813" algn="just">
              <a:lnSpc>
                <a:spcPct val="130000"/>
              </a:lnSpc>
              <a:spcBef>
                <a:spcPts val="600"/>
              </a:spcBef>
              <a:buFontTx/>
              <a:buChar char="•"/>
              <a:defRPr/>
            </a:pPr>
            <a:r>
              <a:rPr lang="es-ES_tradnl" sz="1400" kern="0" baseline="0" dirty="0"/>
              <a:t>PAGADOR: Es aquella persona física o jurídica que paga las primas. Es quien aporta el dinero. PIAS: plan INDIVIDUAL ahorro sistemático. </a:t>
            </a:r>
          </a:p>
          <a:p>
            <a:pPr marL="280988" lvl="2" indent="-277813" algn="just">
              <a:lnSpc>
                <a:spcPct val="130000"/>
              </a:lnSpc>
              <a:spcBef>
                <a:spcPts val="600"/>
              </a:spcBef>
              <a:defRPr/>
            </a:pPr>
            <a:r>
              <a:rPr lang="es-ES_tradnl" sz="1400" kern="0" baseline="0" dirty="0"/>
              <a:t>	El Pagador debe ser el Tomador.</a:t>
            </a:r>
          </a:p>
        </p:txBody>
      </p:sp>
    </p:spTree>
    <p:extLst>
      <p:ext uri="{BB962C8B-B14F-4D97-AF65-F5344CB8AC3E}">
        <p14:creationId xmlns:p14="http://schemas.microsoft.com/office/powerpoint/2010/main" val="15174261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Traspasos</a:t>
            </a:r>
          </a:p>
        </p:txBody>
      </p:sp>
      <p:sp>
        <p:nvSpPr>
          <p:cNvPr id="5" name="Rectangle 4">
            <a:extLst>
              <a:ext uri="{FF2B5EF4-FFF2-40B4-BE49-F238E27FC236}">
                <a16:creationId xmlns:a16="http://schemas.microsoft.com/office/drawing/2014/main" id="{5DE25BE1-6FB5-458E-9D1C-5F5622CC6A02}"/>
              </a:ext>
            </a:extLst>
          </p:cNvPr>
          <p:cNvSpPr>
            <a:spLocks noChangeArrowheads="1"/>
          </p:cNvSpPr>
          <p:nvPr/>
        </p:nvSpPr>
        <p:spPr bwMode="auto">
          <a:xfrm>
            <a:off x="693940" y="958389"/>
            <a:ext cx="10252031" cy="2996153"/>
          </a:xfrm>
          <a:prstGeom prst="rect">
            <a:avLst/>
          </a:prstGeom>
          <a:noFill/>
          <a:ln w="9525" cap="flat" cmpd="sng">
            <a:noFill/>
            <a:prstDash val="solid"/>
            <a:miter lim="800000"/>
            <a:headEnd type="none" w="med" len="med"/>
            <a:tailEnd type="none" w="med" len="med"/>
          </a:ln>
          <a:effectLst>
            <a:prstShdw prst="shdw17" dist="17961" dir="2700000">
              <a:srgbClr val="BFD9EE">
                <a:gamma/>
                <a:shade val="60000"/>
                <a:invGamma/>
              </a:srgbClr>
            </a:prstShdw>
          </a:effectLst>
        </p:spPr>
        <p:txBody>
          <a:bodyPr lIns="0" tIns="0" rIns="0" bIns="0" anchor="ctr">
            <a:noAutofit/>
          </a:bodyPr>
          <a:lstStyle/>
          <a:p>
            <a:pPr algn="just">
              <a:lnSpc>
                <a:spcPts val="1800"/>
              </a:lnSpc>
              <a:defRPr/>
            </a:pPr>
            <a:r>
              <a:rPr lang="de-DE" sz="1600" b="1" dirty="0">
                <a:ea typeface="Times New Roman" pitchFamily="18" charset="0"/>
                <a:cs typeface="Times New Roman" pitchFamily="18" charset="0"/>
              </a:rPr>
              <a:t>R</a:t>
            </a:r>
            <a:r>
              <a:rPr lang="de-DE" sz="1600" b="1" dirty="0" bmk="">
                <a:ea typeface="Times New Roman" pitchFamily="18" charset="0"/>
                <a:cs typeface="Times New Roman" pitchFamily="18" charset="0"/>
              </a:rPr>
              <a:t>eal Decreto 439/2007, de 30 de marzo, por el que se aprueba el Reglamento del Impuesto sobre la Renta de las Personas Físicas y se modifica el Reglamento de Planes y Fondos de Pensiones, aprobado por Real Decreto 304/2004, de 20 de febrero.</a:t>
            </a:r>
            <a:endParaRPr lang="de-DE" sz="1600" dirty="0">
              <a:ea typeface="Times New Roman" pitchFamily="18" charset="0"/>
              <a:cs typeface="Times New Roman" pitchFamily="18" charset="0"/>
            </a:endParaRPr>
          </a:p>
          <a:p>
            <a:pPr algn="just">
              <a:lnSpc>
                <a:spcPts val="1800"/>
              </a:lnSpc>
              <a:spcBef>
                <a:spcPct val="0"/>
              </a:spcBef>
              <a:defRPr/>
            </a:pPr>
            <a:r>
              <a:rPr lang="de-DE" sz="1600" b="1" dirty="0" bmk="da5">
                <a:ea typeface="Times New Roman" pitchFamily="18" charset="0"/>
                <a:cs typeface="Times New Roman" pitchFamily="18" charset="0"/>
              </a:rPr>
              <a:t>DISPOSICIÓN ADICIONAL QUINTA.</a:t>
            </a:r>
            <a:r>
              <a:rPr lang="de-DE" sz="1600" dirty="0">
                <a:ea typeface="Times New Roman" pitchFamily="18" charset="0"/>
                <a:cs typeface="Times New Roman" pitchFamily="18" charset="0"/>
              </a:rPr>
              <a:t> Planes Individuales de Ahorro Sistemático (PIAS)</a:t>
            </a:r>
          </a:p>
          <a:p>
            <a:pPr algn="just">
              <a:lnSpc>
                <a:spcPts val="1800"/>
              </a:lnSpc>
              <a:spcBef>
                <a:spcPct val="0"/>
              </a:spcBef>
              <a:defRPr/>
            </a:pPr>
            <a:r>
              <a:rPr lang="de-DE" sz="1600" dirty="0">
                <a:ea typeface="Times New Roman" pitchFamily="18" charset="0"/>
                <a:cs typeface="Times New Roman" pitchFamily="18" charset="0"/>
              </a:rPr>
              <a:t>Los tomadores de los planes individuales de ahorro sistemático podrán, mediante decisión unilateral, movilizar su provisión matemática a otro plan individual de ahorro sistemático del que sean tomadores. La movilización total o parcial de un plan de ahorro sistemático a otro seguirá, en cuanto le sea de aplicación, el procedimiento dispuesto en el apartado 3 del art. 49 y disposición transitoria octava de este reglamento relativo a los planes de previsión asegurados.</a:t>
            </a:r>
            <a:endParaRPr lang="de-DE" sz="1600" dirty="0"/>
          </a:p>
        </p:txBody>
      </p:sp>
      <p:sp>
        <p:nvSpPr>
          <p:cNvPr id="6" name="9 Rectángulo">
            <a:extLst>
              <a:ext uri="{FF2B5EF4-FFF2-40B4-BE49-F238E27FC236}">
                <a16:creationId xmlns:a16="http://schemas.microsoft.com/office/drawing/2014/main" id="{480D586F-80F4-4622-9AEC-B275553F3CC6}"/>
              </a:ext>
            </a:extLst>
          </p:cNvPr>
          <p:cNvSpPr>
            <a:spLocks noChangeArrowheads="1"/>
          </p:cNvSpPr>
          <p:nvPr/>
        </p:nvSpPr>
        <p:spPr bwMode="auto">
          <a:xfrm>
            <a:off x="693940" y="4096005"/>
            <a:ext cx="9145373" cy="570548"/>
          </a:xfrm>
          <a:prstGeom prst="rect">
            <a:avLst/>
          </a:prstGeom>
          <a:noFill/>
          <a:ln w="9525" cap="flat" cmpd="sng">
            <a:noFill/>
            <a:prstDash val="solid"/>
            <a:miter lim="800000"/>
            <a:headEnd type="none" w="med" len="med"/>
            <a:tailEnd type="none" w="med" len="med"/>
          </a:ln>
          <a:effectLst>
            <a:prstShdw prst="shdw17" dist="17961" dir="2700000">
              <a:srgbClr val="BFD9EE">
                <a:gamma/>
                <a:shade val="60000"/>
                <a:invGamma/>
              </a:srgbClr>
            </a:prstShdw>
          </a:effectLst>
        </p:spPr>
        <p:txBody>
          <a:bodyPr lIns="0" tIns="0" rIns="0" bIns="0" anchor="ctr">
            <a:noAutofit/>
          </a:bodyPr>
          <a:lstStyle/>
          <a:p>
            <a:pPr algn="just">
              <a:lnSpc>
                <a:spcPts val="1800"/>
              </a:lnSpc>
            </a:pPr>
            <a:r>
              <a:rPr lang="de-DE" altLang="es-ES" sz="1600" b="1" dirty="0">
                <a:ea typeface="Times New Roman" pitchFamily="18" charset="0"/>
                <a:cs typeface="Times New Roman" pitchFamily="18" charset="0"/>
              </a:rPr>
              <a:t>Apartado 3 del art. 49: No se podrán aplicar penalizaciones, gastos o descuentos al importe de esta movilización.</a:t>
            </a:r>
            <a:endParaRPr lang="es-ES" altLang="es-ES" sz="1600" b="1" dirty="0">
              <a:ea typeface="Times New Roman" pitchFamily="18" charset="0"/>
              <a:cs typeface="Times New Roman" pitchFamily="18" charset="0"/>
            </a:endParaRPr>
          </a:p>
        </p:txBody>
      </p:sp>
    </p:spTree>
    <p:extLst>
      <p:ext uri="{BB962C8B-B14F-4D97-AF65-F5344CB8AC3E}">
        <p14:creationId xmlns:p14="http://schemas.microsoft.com/office/powerpoint/2010/main" val="5911634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Fiscalidad</a:t>
            </a:r>
          </a:p>
        </p:txBody>
      </p:sp>
      <p:sp>
        <p:nvSpPr>
          <p:cNvPr id="6" name="Rectangle 70">
            <a:extLst>
              <a:ext uri="{FF2B5EF4-FFF2-40B4-BE49-F238E27FC236}">
                <a16:creationId xmlns:a16="http://schemas.microsoft.com/office/drawing/2014/main" id="{C330FA7F-388B-46E4-B725-B13EFE744F9E}"/>
              </a:ext>
            </a:extLst>
          </p:cNvPr>
          <p:cNvSpPr txBox="1">
            <a:spLocks noChangeArrowheads="1"/>
          </p:cNvSpPr>
          <p:nvPr/>
        </p:nvSpPr>
        <p:spPr>
          <a:xfrm>
            <a:off x="792485" y="1727919"/>
            <a:ext cx="9253286" cy="3480311"/>
          </a:xfrm>
          <a:prstGeom prst="rect">
            <a:avLst/>
          </a:prstGeom>
        </p:spPr>
        <p:txBody>
          <a:bodyPr/>
          <a:lstStyle/>
          <a:p>
            <a:pPr marL="280988" marR="0" lvl="2" indent="-277813" algn="just" defTabSz="914400" eaLnBrk="1" fontAlgn="auto" latinLnBrk="0" hangingPunct="1">
              <a:lnSpc>
                <a:spcPct val="130000"/>
              </a:lnSpc>
              <a:spcBef>
                <a:spcPts val="600"/>
              </a:spcBef>
              <a:spcAft>
                <a:spcPts val="0"/>
              </a:spcAft>
              <a:buClrTx/>
              <a:buSzTx/>
              <a:buFontTx/>
              <a:buChar char="•"/>
              <a:tabLst/>
              <a:defRPr/>
            </a:pPr>
            <a:r>
              <a:rPr kumimoji="0" lang="es-ES_tradnl" sz="1600" b="0" i="0" u="none" strike="noStrike" kern="0" cap="none" spc="0" normalizeH="0" baseline="0" noProof="0" dirty="0">
                <a:ln>
                  <a:noFill/>
                </a:ln>
                <a:effectLst/>
                <a:uLnTx/>
                <a:uFillTx/>
              </a:rPr>
              <a:t>Disposición Adicional 3ª: Ley 35/2006 sobre impuesto de la Renta de las Personas Físicas. Creación de los PIAS.</a:t>
            </a:r>
          </a:p>
          <a:p>
            <a:pPr marL="280988" marR="0" lvl="2" indent="-277813" defTabSz="914400" eaLnBrk="1" fontAlgn="auto" latinLnBrk="0" hangingPunct="1">
              <a:lnSpc>
                <a:spcPct val="130000"/>
              </a:lnSpc>
              <a:spcBef>
                <a:spcPts val="600"/>
              </a:spcBef>
              <a:spcAft>
                <a:spcPts val="0"/>
              </a:spcAft>
              <a:buClrTx/>
              <a:buSzTx/>
              <a:buFontTx/>
              <a:buChar char="•"/>
              <a:tabLst/>
              <a:defRPr/>
            </a:pPr>
            <a:r>
              <a:rPr kumimoji="0" lang="es-ES_tradnl" sz="1600" b="0" i="0" u="none" strike="noStrike" kern="0" cap="none" spc="0" normalizeH="0" baseline="0" noProof="0" dirty="0">
                <a:ln>
                  <a:noFill/>
                </a:ln>
                <a:effectLst/>
                <a:uLnTx/>
                <a:uFillTx/>
              </a:rPr>
              <a:t>Unificados los rendimientos de capital</a:t>
            </a:r>
          </a:p>
          <a:p>
            <a:pPr marL="280988" marR="0" lvl="2" indent="-277813" defTabSz="914400" eaLnBrk="1" fontAlgn="auto" latinLnBrk="0" hangingPunct="1">
              <a:lnSpc>
                <a:spcPct val="130000"/>
              </a:lnSpc>
              <a:spcBef>
                <a:spcPts val="600"/>
              </a:spcBef>
              <a:spcAft>
                <a:spcPts val="0"/>
              </a:spcAft>
              <a:buClrTx/>
              <a:buSzTx/>
              <a:buFontTx/>
              <a:buChar char="•"/>
              <a:tabLst/>
              <a:defRPr/>
            </a:pPr>
            <a:endParaRPr kumimoji="0" lang="es-ES_tradnl" sz="2000" b="0" i="0" u="none" strike="noStrike" kern="0" cap="none" spc="0" normalizeH="0" baseline="0" noProof="0" dirty="0">
              <a:ln>
                <a:noFill/>
              </a:ln>
              <a:solidFill>
                <a:srgbClr val="959BC2">
                  <a:lumMod val="75000"/>
                </a:srgbClr>
              </a:solidFill>
              <a:effectLst/>
              <a:uLnTx/>
              <a:uFillTx/>
            </a:endParaRPr>
          </a:p>
          <a:p>
            <a:pPr marL="280988" marR="0" lvl="2" indent="-277813" defTabSz="914400" eaLnBrk="1" fontAlgn="auto" latinLnBrk="0" hangingPunct="1">
              <a:lnSpc>
                <a:spcPct val="130000"/>
              </a:lnSpc>
              <a:spcBef>
                <a:spcPts val="600"/>
              </a:spcBef>
              <a:spcAft>
                <a:spcPts val="0"/>
              </a:spcAft>
              <a:buClrTx/>
              <a:buSzTx/>
              <a:buFontTx/>
              <a:buChar char="•"/>
              <a:tabLst/>
              <a:defRPr/>
            </a:pPr>
            <a:endParaRPr kumimoji="0" lang="es-ES_tradnl" sz="2000" b="0" i="0" u="none" strike="noStrike" kern="0" cap="none" spc="0" normalizeH="0" baseline="0" noProof="0" dirty="0">
              <a:ln>
                <a:noFill/>
              </a:ln>
              <a:solidFill>
                <a:srgbClr val="959BC2">
                  <a:lumMod val="75000"/>
                </a:srgbClr>
              </a:solidFill>
              <a:effectLst/>
              <a:uLnTx/>
              <a:uFillTx/>
            </a:endParaRPr>
          </a:p>
          <a:p>
            <a:pPr marL="280988" marR="0" lvl="2" indent="-277813" defTabSz="914400" eaLnBrk="1" fontAlgn="auto" latinLnBrk="0" hangingPunct="1">
              <a:lnSpc>
                <a:spcPct val="130000"/>
              </a:lnSpc>
              <a:spcBef>
                <a:spcPts val="600"/>
              </a:spcBef>
              <a:spcAft>
                <a:spcPts val="0"/>
              </a:spcAft>
              <a:buClrTx/>
              <a:buSzTx/>
              <a:buFontTx/>
              <a:buChar char="•"/>
              <a:tabLst/>
              <a:defRPr/>
            </a:pPr>
            <a:endParaRPr kumimoji="0" lang="es-ES_tradnl" sz="2000" b="0" i="0" u="none" strike="noStrike" kern="0" cap="none" spc="0" normalizeH="0" baseline="0" noProof="0" dirty="0">
              <a:ln>
                <a:noFill/>
              </a:ln>
              <a:solidFill>
                <a:srgbClr val="959BC2">
                  <a:lumMod val="75000"/>
                </a:srgbClr>
              </a:solidFill>
              <a:effectLst/>
              <a:uLnTx/>
              <a:uFillTx/>
            </a:endParaRPr>
          </a:p>
          <a:p>
            <a:pPr marL="280988" marR="0" lvl="2" indent="-277813" defTabSz="914400" eaLnBrk="1" fontAlgn="auto" latinLnBrk="0" hangingPunct="1">
              <a:lnSpc>
                <a:spcPct val="130000"/>
              </a:lnSpc>
              <a:spcBef>
                <a:spcPts val="600"/>
              </a:spcBef>
              <a:spcAft>
                <a:spcPts val="0"/>
              </a:spcAft>
              <a:buClrTx/>
              <a:buSzTx/>
              <a:buFontTx/>
              <a:buNone/>
              <a:tabLst/>
              <a:defRPr/>
            </a:pPr>
            <a:endParaRPr kumimoji="0" lang="es-ES_tradnl" sz="1600" b="0" i="0" u="sng" strike="noStrike" kern="0" cap="none" spc="0" normalizeH="0" baseline="0" noProof="0" dirty="0">
              <a:ln>
                <a:noFill/>
              </a:ln>
              <a:effectLst/>
              <a:uLnTx/>
              <a:uFillTx/>
            </a:endParaRPr>
          </a:p>
          <a:p>
            <a:pPr marL="280988" marR="0" lvl="2" indent="-277813" defTabSz="914400" eaLnBrk="1" fontAlgn="auto" latinLnBrk="0" hangingPunct="1">
              <a:lnSpc>
                <a:spcPct val="130000"/>
              </a:lnSpc>
              <a:spcBef>
                <a:spcPts val="600"/>
              </a:spcBef>
              <a:spcAft>
                <a:spcPts val="0"/>
              </a:spcAft>
              <a:buClrTx/>
              <a:buSzTx/>
              <a:buFontTx/>
              <a:buNone/>
              <a:tabLst/>
              <a:defRPr/>
            </a:pPr>
            <a:r>
              <a:rPr kumimoji="0" lang="es-ES_tradnl" sz="1600" b="0" i="0" u="sng" strike="noStrike" kern="0" cap="none" spc="0" normalizeH="0" baseline="0" noProof="0" dirty="0">
                <a:ln>
                  <a:noFill/>
                </a:ln>
                <a:effectLst/>
                <a:uLnTx/>
                <a:uFillTx/>
              </a:rPr>
              <a:t>FISCALIDAD DE LAS APORTACIONES:</a:t>
            </a:r>
          </a:p>
          <a:p>
            <a:pPr marL="280988" marR="0" lvl="2" indent="-277813" defTabSz="914400" eaLnBrk="1" fontAlgn="auto" latinLnBrk="0" hangingPunct="1">
              <a:lnSpc>
                <a:spcPct val="130000"/>
              </a:lnSpc>
              <a:spcBef>
                <a:spcPts val="600"/>
              </a:spcBef>
              <a:spcAft>
                <a:spcPts val="0"/>
              </a:spcAft>
              <a:buClrTx/>
              <a:buSzTx/>
              <a:buFontTx/>
              <a:buChar char="•"/>
              <a:tabLst/>
              <a:defRPr/>
            </a:pPr>
            <a:r>
              <a:rPr kumimoji="0" lang="es-ES_tradnl" sz="1600" b="0" i="0" u="none" strike="noStrike" kern="0" cap="none" spc="0" normalizeH="0" baseline="0" noProof="0" dirty="0">
                <a:ln>
                  <a:noFill/>
                </a:ln>
                <a:effectLst/>
                <a:uLnTx/>
                <a:uFillTx/>
              </a:rPr>
              <a:t>Las aportaciones a los PIAS no desgravan.</a:t>
            </a:r>
          </a:p>
        </p:txBody>
      </p:sp>
      <p:graphicFrame>
        <p:nvGraphicFramePr>
          <p:cNvPr id="7" name="Tabla 6">
            <a:extLst>
              <a:ext uri="{FF2B5EF4-FFF2-40B4-BE49-F238E27FC236}">
                <a16:creationId xmlns:a16="http://schemas.microsoft.com/office/drawing/2014/main" id="{8AC990AE-2235-41A7-A343-9C28F98EF6A7}"/>
              </a:ext>
            </a:extLst>
          </p:cNvPr>
          <p:cNvGraphicFramePr>
            <a:graphicFrameLocks noGrp="1"/>
          </p:cNvGraphicFramePr>
          <p:nvPr/>
        </p:nvGraphicFramePr>
        <p:xfrm>
          <a:off x="1320066" y="2808039"/>
          <a:ext cx="8385163" cy="1341120"/>
        </p:xfrm>
        <a:graphic>
          <a:graphicData uri="http://schemas.openxmlformats.org/drawingml/2006/table">
            <a:tbl>
              <a:tblPr firstRow="1" bandRow="1"/>
              <a:tblGrid>
                <a:gridCol w="2857243">
                  <a:extLst>
                    <a:ext uri="{9D8B030D-6E8A-4147-A177-3AD203B41FA5}">
                      <a16:colId xmlns:a16="http://schemas.microsoft.com/office/drawing/2014/main" val="20000"/>
                    </a:ext>
                  </a:extLst>
                </a:gridCol>
                <a:gridCol w="2763960">
                  <a:extLst>
                    <a:ext uri="{9D8B030D-6E8A-4147-A177-3AD203B41FA5}">
                      <a16:colId xmlns:a16="http://schemas.microsoft.com/office/drawing/2014/main" val="20001"/>
                    </a:ext>
                  </a:extLst>
                </a:gridCol>
                <a:gridCol w="2763960">
                  <a:extLst>
                    <a:ext uri="{9D8B030D-6E8A-4147-A177-3AD203B41FA5}">
                      <a16:colId xmlns:a16="http://schemas.microsoft.com/office/drawing/2014/main" val="20002"/>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600" dirty="0"/>
                        <a:t>Beneficio</a:t>
                      </a:r>
                      <a:endParaRPr lang="es-ES" sz="16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600" dirty="0"/>
                        <a:t>2015</a:t>
                      </a:r>
                      <a:endParaRPr lang="es-ES" sz="16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600" dirty="0"/>
                        <a:t>2020</a:t>
                      </a:r>
                      <a:endParaRPr lang="es-ES" sz="16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600" dirty="0"/>
                        <a:t>&lt; 6.000</a:t>
                      </a:r>
                      <a:r>
                        <a:rPr lang="es-ES_tradnl" sz="1600" baseline="0" dirty="0"/>
                        <a:t> €</a:t>
                      </a:r>
                      <a:endParaRPr lang="es-ES" sz="16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600" dirty="0"/>
                        <a:t>20</a:t>
                      </a:r>
                      <a:r>
                        <a:rPr lang="es-ES_tradnl" sz="1600" baseline="0" dirty="0"/>
                        <a:t>%</a:t>
                      </a:r>
                      <a:endParaRPr lang="es-ES" sz="16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600" dirty="0"/>
                        <a:t>19%</a:t>
                      </a:r>
                      <a:endParaRPr lang="es-ES" sz="16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600" dirty="0"/>
                        <a:t>6.000 €</a:t>
                      </a:r>
                      <a:r>
                        <a:rPr lang="es-ES_tradnl" sz="1600" baseline="0" dirty="0"/>
                        <a:t> - 50.000 €</a:t>
                      </a:r>
                      <a:endParaRPr lang="es-ES" sz="16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600" dirty="0"/>
                        <a:t>22%</a:t>
                      </a:r>
                      <a:endParaRPr lang="es-ES" sz="16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600" dirty="0"/>
                        <a:t>21%</a:t>
                      </a:r>
                      <a:endParaRPr lang="es-ES" sz="16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600" dirty="0"/>
                        <a:t>&gt; 50.000 €</a:t>
                      </a:r>
                      <a:endParaRPr lang="es-ES" sz="16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600" dirty="0"/>
                        <a:t>24%</a:t>
                      </a:r>
                      <a:endParaRPr lang="es-ES" sz="16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600" dirty="0"/>
                        <a:t>23%</a:t>
                      </a:r>
                      <a:endParaRPr lang="es-ES" sz="16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529075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 calcmode="lin" valueType="num">
                                      <p:cBhvr additive="base">
                                        <p:cTn id="23"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 calcmode="lin" valueType="num">
                                      <p:cBhvr additive="base">
                                        <p:cTn id="29" dur="500" fill="hold"/>
                                        <p:tgtEl>
                                          <p:spTgt spid="6">
                                            <p:txEl>
                                              <p:pRg st="7" end="7"/>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6">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4"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Rescate</a:t>
            </a:r>
          </a:p>
        </p:txBody>
      </p:sp>
      <p:sp>
        <p:nvSpPr>
          <p:cNvPr id="5" name="Rectangle 70">
            <a:extLst>
              <a:ext uri="{FF2B5EF4-FFF2-40B4-BE49-F238E27FC236}">
                <a16:creationId xmlns:a16="http://schemas.microsoft.com/office/drawing/2014/main" id="{DD1C798D-13A8-4A9E-9B34-33CDA6618D41}"/>
              </a:ext>
            </a:extLst>
          </p:cNvPr>
          <p:cNvSpPr txBox="1">
            <a:spLocks noChangeArrowheads="1"/>
          </p:cNvSpPr>
          <p:nvPr/>
        </p:nvSpPr>
        <p:spPr>
          <a:xfrm>
            <a:off x="1872605" y="1655911"/>
            <a:ext cx="7416178" cy="632098"/>
          </a:xfrm>
          <a:prstGeom prst="rect">
            <a:avLst/>
          </a:prstGeom>
        </p:spPr>
        <p:txBody>
          <a:bodyPr/>
          <a:lstStyle/>
          <a:p>
            <a:pPr marL="280988" lvl="2" indent="-277813" algn="just">
              <a:lnSpc>
                <a:spcPct val="130000"/>
              </a:lnSpc>
              <a:spcBef>
                <a:spcPts val="600"/>
              </a:spcBef>
              <a:buFontTx/>
              <a:buChar char="•"/>
              <a:defRPr/>
            </a:pPr>
            <a:r>
              <a:rPr lang="es-ES_tradnl" sz="2000" kern="0" baseline="0" dirty="0">
                <a:latin typeface="+mj-lt"/>
              </a:rPr>
              <a:t>Hay que diferenciar las dos opciones de rescate de los PIAS.</a:t>
            </a:r>
          </a:p>
        </p:txBody>
      </p:sp>
      <p:grpSp>
        <p:nvGrpSpPr>
          <p:cNvPr id="6" name="13 Grupo">
            <a:extLst>
              <a:ext uri="{FF2B5EF4-FFF2-40B4-BE49-F238E27FC236}">
                <a16:creationId xmlns:a16="http://schemas.microsoft.com/office/drawing/2014/main" id="{24EE26EF-6728-43CF-A041-9D857AACA366}"/>
              </a:ext>
            </a:extLst>
          </p:cNvPr>
          <p:cNvGrpSpPr>
            <a:grpSpLocks/>
          </p:cNvGrpSpPr>
          <p:nvPr/>
        </p:nvGrpSpPr>
        <p:grpSpPr bwMode="auto">
          <a:xfrm>
            <a:off x="1848791" y="2375991"/>
            <a:ext cx="3340100" cy="2360612"/>
            <a:chOff x="0" y="2209215"/>
            <a:chExt cx="3108960" cy="2007909"/>
          </a:xfrm>
        </p:grpSpPr>
        <p:sp>
          <p:nvSpPr>
            <p:cNvPr id="7" name="7 Rectángulo redondeado">
              <a:extLst>
                <a:ext uri="{FF2B5EF4-FFF2-40B4-BE49-F238E27FC236}">
                  <a16:creationId xmlns:a16="http://schemas.microsoft.com/office/drawing/2014/main" id="{2D63B301-F84F-4FB4-A9B4-977575C11789}"/>
                </a:ext>
              </a:extLst>
            </p:cNvPr>
            <p:cNvSpPr/>
            <p:nvPr/>
          </p:nvSpPr>
          <p:spPr>
            <a:xfrm>
              <a:off x="0" y="2209215"/>
              <a:ext cx="3108960" cy="2007909"/>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8" name="8 Rectángulo">
              <a:extLst>
                <a:ext uri="{FF2B5EF4-FFF2-40B4-BE49-F238E27FC236}">
                  <a16:creationId xmlns:a16="http://schemas.microsoft.com/office/drawing/2014/main" id="{BF0CE100-54CA-4A65-B8AA-4F9D0CF2F4BD}"/>
                </a:ext>
              </a:extLst>
            </p:cNvPr>
            <p:cNvSpPr/>
            <p:nvPr/>
          </p:nvSpPr>
          <p:spPr>
            <a:xfrm>
              <a:off x="97524" y="2307787"/>
              <a:ext cx="2913911" cy="1810765"/>
            </a:xfrm>
            <a:prstGeom prst="rect">
              <a:avLst/>
            </a:prstGeom>
          </p:spPr>
          <p:style>
            <a:lnRef idx="0">
              <a:scrgbClr r="0" g="0" b="0"/>
            </a:lnRef>
            <a:fillRef idx="0">
              <a:scrgbClr r="0" g="0" b="0"/>
            </a:fillRef>
            <a:effectRef idx="0">
              <a:scrgbClr r="0" g="0" b="0"/>
            </a:effectRef>
            <a:fontRef idx="minor">
              <a:schemeClr val="lt1"/>
            </a:fontRef>
          </p:style>
          <p:txBody>
            <a:bodyPr lIns="106680" tIns="53340" rIns="106680" bIns="53340" spcCol="1270" anchor="ctr"/>
            <a:lstStyle/>
            <a:p>
              <a:pPr algn="ctr" defTabSz="1244600">
                <a:lnSpc>
                  <a:spcPct val="90000"/>
                </a:lnSpc>
                <a:spcAft>
                  <a:spcPct val="35000"/>
                </a:spcAft>
                <a:defRPr/>
              </a:pPr>
              <a:r>
                <a:rPr lang="es-ES" sz="4400" dirty="0">
                  <a:latin typeface="+mj-lt"/>
                </a:rPr>
                <a:t>Renta Vitalicia</a:t>
              </a:r>
            </a:p>
          </p:txBody>
        </p:sp>
      </p:grpSp>
      <p:grpSp>
        <p:nvGrpSpPr>
          <p:cNvPr id="9" name="13 Grupo">
            <a:extLst>
              <a:ext uri="{FF2B5EF4-FFF2-40B4-BE49-F238E27FC236}">
                <a16:creationId xmlns:a16="http://schemas.microsoft.com/office/drawing/2014/main" id="{9D16C4ED-5BF7-4D7B-AE3F-A4979609BCF6}"/>
              </a:ext>
            </a:extLst>
          </p:cNvPr>
          <p:cNvGrpSpPr>
            <a:grpSpLocks/>
          </p:cNvGrpSpPr>
          <p:nvPr/>
        </p:nvGrpSpPr>
        <p:grpSpPr bwMode="auto">
          <a:xfrm>
            <a:off x="5992166" y="2375991"/>
            <a:ext cx="3340100" cy="2360612"/>
            <a:chOff x="0" y="2209215"/>
            <a:chExt cx="3108960" cy="2007909"/>
          </a:xfrm>
        </p:grpSpPr>
        <p:sp>
          <p:nvSpPr>
            <p:cNvPr id="10" name="10 Rectángulo redondeado">
              <a:extLst>
                <a:ext uri="{FF2B5EF4-FFF2-40B4-BE49-F238E27FC236}">
                  <a16:creationId xmlns:a16="http://schemas.microsoft.com/office/drawing/2014/main" id="{B512ADD5-3D12-4314-AD9F-474EAE573667}"/>
                </a:ext>
              </a:extLst>
            </p:cNvPr>
            <p:cNvSpPr/>
            <p:nvPr/>
          </p:nvSpPr>
          <p:spPr>
            <a:xfrm>
              <a:off x="0" y="2209215"/>
              <a:ext cx="3108960" cy="2007909"/>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1" name="11 Rectángulo">
              <a:extLst>
                <a:ext uri="{FF2B5EF4-FFF2-40B4-BE49-F238E27FC236}">
                  <a16:creationId xmlns:a16="http://schemas.microsoft.com/office/drawing/2014/main" id="{1F204456-F41E-4595-AA77-DE7D86F935FB}"/>
                </a:ext>
              </a:extLst>
            </p:cNvPr>
            <p:cNvSpPr/>
            <p:nvPr/>
          </p:nvSpPr>
          <p:spPr>
            <a:xfrm>
              <a:off x="97524" y="2307787"/>
              <a:ext cx="2913911" cy="1810765"/>
            </a:xfrm>
            <a:prstGeom prst="rect">
              <a:avLst/>
            </a:prstGeom>
          </p:spPr>
          <p:style>
            <a:lnRef idx="0">
              <a:scrgbClr r="0" g="0" b="0"/>
            </a:lnRef>
            <a:fillRef idx="0">
              <a:scrgbClr r="0" g="0" b="0"/>
            </a:fillRef>
            <a:effectRef idx="0">
              <a:scrgbClr r="0" g="0" b="0"/>
            </a:effectRef>
            <a:fontRef idx="minor">
              <a:schemeClr val="lt1"/>
            </a:fontRef>
          </p:style>
          <p:txBody>
            <a:bodyPr lIns="106680" tIns="53340" rIns="106680" bIns="53340" spcCol="1270" anchor="ctr"/>
            <a:lstStyle/>
            <a:p>
              <a:pPr algn="ctr" defTabSz="1244600">
                <a:lnSpc>
                  <a:spcPct val="90000"/>
                </a:lnSpc>
                <a:spcAft>
                  <a:spcPct val="35000"/>
                </a:spcAft>
                <a:defRPr/>
              </a:pPr>
              <a:r>
                <a:rPr lang="es-ES" sz="4400" dirty="0">
                  <a:latin typeface="+mj-lt"/>
                </a:rPr>
                <a:t>Capital</a:t>
              </a:r>
            </a:p>
          </p:txBody>
        </p:sp>
      </p:grpSp>
    </p:spTree>
    <p:extLst>
      <p:ext uri="{BB962C8B-B14F-4D97-AF65-F5344CB8AC3E}">
        <p14:creationId xmlns:p14="http://schemas.microsoft.com/office/powerpoint/2010/main" val="26741877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F2909-C9F3-4FB5-ABA7-EA79E90C9932}"/>
              </a:ext>
            </a:extLst>
          </p:cNvPr>
          <p:cNvSpPr>
            <a:spLocks noGrp="1"/>
          </p:cNvSpPr>
          <p:nvPr>
            <p:ph type="title"/>
          </p:nvPr>
        </p:nvSpPr>
        <p:spPr/>
        <p:txBody>
          <a:bodyPr/>
          <a:lstStyle/>
          <a:p>
            <a:r>
              <a:rPr lang="es-ES" dirty="0"/>
              <a:t>Clasificación activos financieros</a:t>
            </a:r>
          </a:p>
        </p:txBody>
      </p:sp>
      <p:sp>
        <p:nvSpPr>
          <p:cNvPr id="3" name="Forma libre 5">
            <a:extLst>
              <a:ext uri="{FF2B5EF4-FFF2-40B4-BE49-F238E27FC236}">
                <a16:creationId xmlns:a16="http://schemas.microsoft.com/office/drawing/2014/main" id="{67C61A23-77A9-4F20-A49D-92C873274C47}"/>
              </a:ext>
            </a:extLst>
          </p:cNvPr>
          <p:cNvSpPr/>
          <p:nvPr/>
        </p:nvSpPr>
        <p:spPr>
          <a:xfrm>
            <a:off x="1131429" y="3329295"/>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shade val="80000"/>
              <a:hueOff val="0"/>
              <a:satOff val="0"/>
              <a:lumOff val="0"/>
              <a:alphaOff val="0"/>
            </a:schemeClr>
          </a:fillRef>
          <a:effectRef idx="3">
            <a:schemeClr val="accent2">
              <a:shade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Activos financieros</a:t>
            </a:r>
            <a:endParaRPr lang="es-ES" sz="1200" kern="1200" dirty="0"/>
          </a:p>
        </p:txBody>
      </p:sp>
      <p:sp>
        <p:nvSpPr>
          <p:cNvPr id="4" name="Forma libre 6">
            <a:extLst>
              <a:ext uri="{FF2B5EF4-FFF2-40B4-BE49-F238E27FC236}">
                <a16:creationId xmlns:a16="http://schemas.microsoft.com/office/drawing/2014/main" id="{B5976245-A5BF-4D2A-81DE-E72776642A4F}"/>
              </a:ext>
            </a:extLst>
          </p:cNvPr>
          <p:cNvSpPr/>
          <p:nvPr/>
        </p:nvSpPr>
        <p:spPr>
          <a:xfrm rot="18520440">
            <a:off x="2474905" y="3326799"/>
            <a:ext cx="918322" cy="45719"/>
          </a:xfrm>
          <a:custGeom>
            <a:avLst/>
            <a:gdLst>
              <a:gd name="connsiteX0" fmla="*/ 0 w 992537"/>
              <a:gd name="connsiteY0" fmla="*/ 19379 h 38759"/>
              <a:gd name="connsiteX1" fmla="*/ 992537 w 992537"/>
              <a:gd name="connsiteY1" fmla="*/ 19379 h 38759"/>
            </a:gdLst>
            <a:ahLst/>
            <a:cxnLst>
              <a:cxn ang="0">
                <a:pos x="connsiteX0" y="connsiteY0"/>
              </a:cxn>
              <a:cxn ang="0">
                <a:pos x="connsiteX1" y="connsiteY1"/>
              </a:cxn>
            </a:cxnLst>
            <a:rect l="l" t="t" r="r" b="b"/>
            <a:pathLst>
              <a:path w="992537" h="38759">
                <a:moveTo>
                  <a:pt x="0" y="19379"/>
                </a:moveTo>
                <a:lnTo>
                  <a:pt x="992537" y="19379"/>
                </a:lnTo>
              </a:path>
            </a:pathLst>
          </a:custGeom>
          <a:noFill/>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txBody>
          <a:bodyPr spcFirstLastPara="0" vert="horz" wrap="square" lIns="484155" tIns="-5434" rIns="484156" bIns="-5433" numCol="1" spcCol="1270" anchor="ctr" anchorCtr="0">
            <a:noAutofit/>
          </a:bodyPr>
          <a:lstStyle/>
          <a:p>
            <a:pPr lvl="0" algn="ctr" defTabSz="222250">
              <a:lnSpc>
                <a:spcPct val="90000"/>
              </a:lnSpc>
              <a:spcBef>
                <a:spcPct val="0"/>
              </a:spcBef>
              <a:spcAft>
                <a:spcPct val="35000"/>
              </a:spcAft>
            </a:pPr>
            <a:endParaRPr lang="es-ES" sz="500" kern="1200"/>
          </a:p>
        </p:txBody>
      </p:sp>
      <p:sp>
        <p:nvSpPr>
          <p:cNvPr id="5" name="Forma libre 7">
            <a:extLst>
              <a:ext uri="{FF2B5EF4-FFF2-40B4-BE49-F238E27FC236}">
                <a16:creationId xmlns:a16="http://schemas.microsoft.com/office/drawing/2014/main" id="{129A6A77-9B5B-4204-AC93-EB99C50B12B8}"/>
              </a:ext>
            </a:extLst>
          </p:cNvPr>
          <p:cNvSpPr/>
          <p:nvPr/>
        </p:nvSpPr>
        <p:spPr>
          <a:xfrm>
            <a:off x="3302217" y="2554407"/>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99000"/>
              <a:hueOff val="0"/>
              <a:satOff val="0"/>
              <a:lumOff val="0"/>
              <a:alphaOff val="0"/>
            </a:schemeClr>
          </a:fillRef>
          <a:effectRef idx="3">
            <a:schemeClr val="accent2">
              <a:tint val="99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Renta Fija</a:t>
            </a:r>
            <a:endParaRPr lang="es-ES" sz="1200" kern="1200" dirty="0"/>
          </a:p>
        </p:txBody>
      </p:sp>
      <p:sp>
        <p:nvSpPr>
          <p:cNvPr id="6" name="Forma libre 8">
            <a:extLst>
              <a:ext uri="{FF2B5EF4-FFF2-40B4-BE49-F238E27FC236}">
                <a16:creationId xmlns:a16="http://schemas.microsoft.com/office/drawing/2014/main" id="{0C1E52C6-99BF-4006-B31A-BE973C8C639C}"/>
              </a:ext>
            </a:extLst>
          </p:cNvPr>
          <p:cNvSpPr/>
          <p:nvPr/>
        </p:nvSpPr>
        <p:spPr>
          <a:xfrm rot="18832208">
            <a:off x="4746992" y="2612466"/>
            <a:ext cx="828137" cy="45719"/>
          </a:xfrm>
          <a:custGeom>
            <a:avLst/>
            <a:gdLst>
              <a:gd name="connsiteX0" fmla="*/ 0 w 895064"/>
              <a:gd name="connsiteY0" fmla="*/ 19379 h 38759"/>
              <a:gd name="connsiteX1" fmla="*/ 895064 w 895064"/>
              <a:gd name="connsiteY1" fmla="*/ 19379 h 38759"/>
            </a:gdLst>
            <a:ahLst/>
            <a:cxnLst>
              <a:cxn ang="0">
                <a:pos x="connsiteX0" y="connsiteY0"/>
              </a:cxn>
              <a:cxn ang="0">
                <a:pos x="connsiteX1" y="connsiteY1"/>
              </a:cxn>
            </a:cxnLst>
            <a:rect l="l" t="t" r="r" b="b"/>
            <a:pathLst>
              <a:path w="895064" h="38759">
                <a:moveTo>
                  <a:pt x="0" y="19379"/>
                </a:moveTo>
                <a:lnTo>
                  <a:pt x="895064" y="19379"/>
                </a:lnTo>
              </a:path>
            </a:pathLst>
          </a:custGeom>
          <a:noFill/>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txBody>
          <a:bodyPr spcFirstLastPara="0" vert="horz" wrap="square" lIns="437855" tIns="-2997" rIns="437855" bIns="-2998" numCol="1" spcCol="1270" anchor="ctr" anchorCtr="0">
            <a:noAutofit/>
          </a:bodyPr>
          <a:lstStyle/>
          <a:p>
            <a:pPr lvl="0" algn="ctr" defTabSz="222250">
              <a:lnSpc>
                <a:spcPct val="90000"/>
              </a:lnSpc>
              <a:spcBef>
                <a:spcPct val="0"/>
              </a:spcBef>
              <a:spcAft>
                <a:spcPct val="35000"/>
              </a:spcAft>
            </a:pPr>
            <a:endParaRPr lang="es-ES" sz="500" kern="1200"/>
          </a:p>
        </p:txBody>
      </p:sp>
      <p:sp>
        <p:nvSpPr>
          <p:cNvPr id="7" name="Forma libre 9">
            <a:extLst>
              <a:ext uri="{FF2B5EF4-FFF2-40B4-BE49-F238E27FC236}">
                <a16:creationId xmlns:a16="http://schemas.microsoft.com/office/drawing/2014/main" id="{D06DC9F7-9331-4F2D-AC6A-C3CA8F4C23C2}"/>
              </a:ext>
            </a:extLst>
          </p:cNvPr>
          <p:cNvSpPr/>
          <p:nvPr/>
        </p:nvSpPr>
        <p:spPr>
          <a:xfrm>
            <a:off x="5473083" y="1909144"/>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80000"/>
              <a:hueOff val="0"/>
              <a:satOff val="0"/>
              <a:lumOff val="0"/>
              <a:alphaOff val="0"/>
            </a:schemeClr>
          </a:fillRef>
          <a:effectRef idx="3">
            <a:schemeClr val="accent2">
              <a:tint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Pública</a:t>
            </a:r>
            <a:endParaRPr lang="es-ES" sz="1200" kern="1200" dirty="0"/>
          </a:p>
        </p:txBody>
      </p:sp>
      <p:sp>
        <p:nvSpPr>
          <p:cNvPr id="8" name="Forma libre 10">
            <a:extLst>
              <a:ext uri="{FF2B5EF4-FFF2-40B4-BE49-F238E27FC236}">
                <a16:creationId xmlns:a16="http://schemas.microsoft.com/office/drawing/2014/main" id="{8E33D6AB-8CB4-4EC1-819F-E443636B1423}"/>
              </a:ext>
            </a:extLst>
          </p:cNvPr>
          <p:cNvSpPr/>
          <p:nvPr/>
        </p:nvSpPr>
        <p:spPr>
          <a:xfrm rot="19435732">
            <a:off x="6957887" y="2068486"/>
            <a:ext cx="707389" cy="45719"/>
          </a:xfrm>
          <a:custGeom>
            <a:avLst/>
            <a:gdLst>
              <a:gd name="connsiteX0" fmla="*/ 0 w 767237"/>
              <a:gd name="connsiteY0" fmla="*/ 19379 h 38759"/>
              <a:gd name="connsiteX1" fmla="*/ 767237 w 767237"/>
              <a:gd name="connsiteY1" fmla="*/ 19379 h 38759"/>
            </a:gdLst>
            <a:ahLst/>
            <a:cxnLst>
              <a:cxn ang="0">
                <a:pos x="connsiteX0" y="connsiteY0"/>
              </a:cxn>
              <a:cxn ang="0">
                <a:pos x="connsiteX1" y="connsiteY1"/>
              </a:cxn>
            </a:cxnLst>
            <a:rect l="l" t="t" r="r" b="b"/>
            <a:pathLst>
              <a:path w="767237" h="38759">
                <a:moveTo>
                  <a:pt x="0" y="19379"/>
                </a:moveTo>
                <a:lnTo>
                  <a:pt x="767237"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7136" tIns="198" rIns="377139" bIns="199" numCol="1" spcCol="1270" anchor="ctr" anchorCtr="0">
            <a:noAutofit/>
          </a:bodyPr>
          <a:lstStyle/>
          <a:p>
            <a:pPr lvl="0" algn="ctr" defTabSz="222250">
              <a:lnSpc>
                <a:spcPct val="90000"/>
              </a:lnSpc>
              <a:spcBef>
                <a:spcPct val="0"/>
              </a:spcBef>
              <a:spcAft>
                <a:spcPct val="35000"/>
              </a:spcAft>
            </a:pPr>
            <a:endParaRPr lang="es-ES" sz="500" kern="1200"/>
          </a:p>
        </p:txBody>
      </p:sp>
      <p:sp>
        <p:nvSpPr>
          <p:cNvPr id="9" name="Forma libre 11">
            <a:extLst>
              <a:ext uri="{FF2B5EF4-FFF2-40B4-BE49-F238E27FC236}">
                <a16:creationId xmlns:a16="http://schemas.microsoft.com/office/drawing/2014/main" id="{65669400-EA3C-403A-A862-AEEDF2F6913E}"/>
              </a:ext>
            </a:extLst>
          </p:cNvPr>
          <p:cNvSpPr/>
          <p:nvPr/>
        </p:nvSpPr>
        <p:spPr>
          <a:xfrm>
            <a:off x="7643793" y="1683790"/>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Letras</a:t>
            </a:r>
            <a:endParaRPr lang="es-ES" sz="1200" kern="1200" dirty="0"/>
          </a:p>
        </p:txBody>
      </p:sp>
      <p:sp>
        <p:nvSpPr>
          <p:cNvPr id="10" name="Forma libre 12">
            <a:extLst>
              <a:ext uri="{FF2B5EF4-FFF2-40B4-BE49-F238E27FC236}">
                <a16:creationId xmlns:a16="http://schemas.microsoft.com/office/drawing/2014/main" id="{9E12A6BE-F553-472A-B23D-37A6305721DD}"/>
              </a:ext>
            </a:extLst>
          </p:cNvPr>
          <p:cNvSpPr/>
          <p:nvPr/>
        </p:nvSpPr>
        <p:spPr>
          <a:xfrm rot="21528281">
            <a:off x="7023656" y="2271439"/>
            <a:ext cx="571898" cy="45719"/>
          </a:xfrm>
          <a:custGeom>
            <a:avLst/>
            <a:gdLst>
              <a:gd name="connsiteX0" fmla="*/ 0 w 620282"/>
              <a:gd name="connsiteY0" fmla="*/ 19379 h 38759"/>
              <a:gd name="connsiteX1" fmla="*/ 620282 w 620282"/>
              <a:gd name="connsiteY1" fmla="*/ 19379 h 38759"/>
            </a:gdLst>
            <a:ahLst/>
            <a:cxnLst>
              <a:cxn ang="0">
                <a:pos x="connsiteX0" y="connsiteY0"/>
              </a:cxn>
              <a:cxn ang="0">
                <a:pos x="connsiteX1" y="connsiteY1"/>
              </a:cxn>
            </a:cxnLst>
            <a:rect l="l" t="t" r="r" b="b"/>
            <a:pathLst>
              <a:path w="620282" h="38759">
                <a:moveTo>
                  <a:pt x="0" y="19379"/>
                </a:moveTo>
                <a:lnTo>
                  <a:pt x="620282"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07333" tIns="3872" rIns="307334" bIns="3872" numCol="1" spcCol="1270" anchor="ctr" anchorCtr="0">
            <a:noAutofit/>
          </a:bodyPr>
          <a:lstStyle/>
          <a:p>
            <a:pPr lvl="0" algn="ctr" defTabSz="222250">
              <a:lnSpc>
                <a:spcPct val="90000"/>
              </a:lnSpc>
              <a:spcBef>
                <a:spcPct val="0"/>
              </a:spcBef>
              <a:spcAft>
                <a:spcPct val="35000"/>
              </a:spcAft>
            </a:pPr>
            <a:endParaRPr lang="es-ES" sz="500" kern="1200"/>
          </a:p>
        </p:txBody>
      </p:sp>
      <p:sp>
        <p:nvSpPr>
          <p:cNvPr id="11" name="Forma libre 13">
            <a:extLst>
              <a:ext uri="{FF2B5EF4-FFF2-40B4-BE49-F238E27FC236}">
                <a16:creationId xmlns:a16="http://schemas.microsoft.com/office/drawing/2014/main" id="{FB86580A-5E5D-497B-9B07-CBE17A9CB266}"/>
              </a:ext>
            </a:extLst>
          </p:cNvPr>
          <p:cNvSpPr/>
          <p:nvPr/>
        </p:nvSpPr>
        <p:spPr>
          <a:xfrm>
            <a:off x="7643793" y="2122591"/>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Bonos</a:t>
            </a:r>
            <a:endParaRPr lang="es-ES" sz="1200" kern="1200" dirty="0"/>
          </a:p>
        </p:txBody>
      </p:sp>
      <p:sp>
        <p:nvSpPr>
          <p:cNvPr id="12" name="Forma libre 14">
            <a:extLst>
              <a:ext uri="{FF2B5EF4-FFF2-40B4-BE49-F238E27FC236}">
                <a16:creationId xmlns:a16="http://schemas.microsoft.com/office/drawing/2014/main" id="{7ECAAEDF-8AFC-4EBC-AA4C-186F0DF551B8}"/>
              </a:ext>
            </a:extLst>
          </p:cNvPr>
          <p:cNvSpPr/>
          <p:nvPr/>
        </p:nvSpPr>
        <p:spPr>
          <a:xfrm rot="2068668">
            <a:off x="6960758" y="2473115"/>
            <a:ext cx="693608" cy="45719"/>
          </a:xfrm>
          <a:custGeom>
            <a:avLst/>
            <a:gdLst>
              <a:gd name="connsiteX0" fmla="*/ 0 w 752290"/>
              <a:gd name="connsiteY0" fmla="*/ 19379 h 38759"/>
              <a:gd name="connsiteX1" fmla="*/ 752290 w 752290"/>
              <a:gd name="connsiteY1" fmla="*/ 19379 h 38759"/>
            </a:gdLst>
            <a:ahLst/>
            <a:cxnLst>
              <a:cxn ang="0">
                <a:pos x="connsiteX0" y="connsiteY0"/>
              </a:cxn>
              <a:cxn ang="0">
                <a:pos x="connsiteX1" y="connsiteY1"/>
              </a:cxn>
            </a:cxnLst>
            <a:rect l="l" t="t" r="r" b="b"/>
            <a:pathLst>
              <a:path w="752290" h="38759">
                <a:moveTo>
                  <a:pt x="0" y="19379"/>
                </a:moveTo>
                <a:lnTo>
                  <a:pt x="752290"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0037" tIns="572" rIns="370038" bIns="573" numCol="1" spcCol="1270" anchor="ctr" anchorCtr="0">
            <a:noAutofit/>
          </a:bodyPr>
          <a:lstStyle/>
          <a:p>
            <a:pPr lvl="0" algn="ctr" defTabSz="222250">
              <a:lnSpc>
                <a:spcPct val="90000"/>
              </a:lnSpc>
              <a:spcBef>
                <a:spcPct val="0"/>
              </a:spcBef>
              <a:spcAft>
                <a:spcPct val="35000"/>
              </a:spcAft>
            </a:pPr>
            <a:endParaRPr lang="es-ES" sz="500" kern="1200"/>
          </a:p>
        </p:txBody>
      </p:sp>
      <p:sp>
        <p:nvSpPr>
          <p:cNvPr id="13" name="Forma libre 15">
            <a:extLst>
              <a:ext uri="{FF2B5EF4-FFF2-40B4-BE49-F238E27FC236}">
                <a16:creationId xmlns:a16="http://schemas.microsoft.com/office/drawing/2014/main" id="{4D366AB8-F28D-4359-B5E1-DA77B3362736}"/>
              </a:ext>
            </a:extLst>
          </p:cNvPr>
          <p:cNvSpPr/>
          <p:nvPr/>
        </p:nvSpPr>
        <p:spPr>
          <a:xfrm>
            <a:off x="7643793" y="2561393"/>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Obligaciones</a:t>
            </a:r>
            <a:endParaRPr lang="es-ES" sz="1200" kern="1200" dirty="0"/>
          </a:p>
        </p:txBody>
      </p:sp>
      <p:sp>
        <p:nvSpPr>
          <p:cNvPr id="14" name="Forma libre 16">
            <a:extLst>
              <a:ext uri="{FF2B5EF4-FFF2-40B4-BE49-F238E27FC236}">
                <a16:creationId xmlns:a16="http://schemas.microsoft.com/office/drawing/2014/main" id="{595D569B-6FC4-41C8-A8E9-5C6CACDE40B5}"/>
              </a:ext>
            </a:extLst>
          </p:cNvPr>
          <p:cNvSpPr/>
          <p:nvPr/>
        </p:nvSpPr>
        <p:spPr>
          <a:xfrm rot="2802092">
            <a:off x="4723857" y="3221295"/>
            <a:ext cx="836759" cy="45719"/>
          </a:xfrm>
          <a:custGeom>
            <a:avLst/>
            <a:gdLst>
              <a:gd name="connsiteX0" fmla="*/ 0 w 904383"/>
              <a:gd name="connsiteY0" fmla="*/ 19379 h 38759"/>
              <a:gd name="connsiteX1" fmla="*/ 904383 w 904383"/>
              <a:gd name="connsiteY1" fmla="*/ 19379 h 38759"/>
            </a:gdLst>
            <a:ahLst/>
            <a:cxnLst>
              <a:cxn ang="0">
                <a:pos x="connsiteX0" y="connsiteY0"/>
              </a:cxn>
              <a:cxn ang="0">
                <a:pos x="connsiteX1" y="connsiteY1"/>
              </a:cxn>
            </a:cxnLst>
            <a:rect l="l" t="t" r="r" b="b"/>
            <a:pathLst>
              <a:path w="904383" h="38759">
                <a:moveTo>
                  <a:pt x="0" y="19379"/>
                </a:moveTo>
                <a:lnTo>
                  <a:pt x="904383" y="19379"/>
                </a:lnTo>
              </a:path>
            </a:pathLst>
          </a:custGeom>
          <a:noFill/>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txBody>
          <a:bodyPr spcFirstLastPara="0" vert="horz" wrap="square" lIns="442282" tIns="-3231" rIns="442281" bIns="-3230" numCol="1" spcCol="1270" anchor="ctr" anchorCtr="0">
            <a:noAutofit/>
          </a:bodyPr>
          <a:lstStyle/>
          <a:p>
            <a:pPr lvl="0" algn="ctr" defTabSz="222250">
              <a:lnSpc>
                <a:spcPct val="90000"/>
              </a:lnSpc>
              <a:spcBef>
                <a:spcPct val="0"/>
              </a:spcBef>
              <a:spcAft>
                <a:spcPct val="35000"/>
              </a:spcAft>
            </a:pPr>
            <a:endParaRPr lang="es-ES" sz="500" kern="1200"/>
          </a:p>
        </p:txBody>
      </p:sp>
      <p:sp>
        <p:nvSpPr>
          <p:cNvPr id="15" name="Forma libre 17">
            <a:extLst>
              <a:ext uri="{FF2B5EF4-FFF2-40B4-BE49-F238E27FC236}">
                <a16:creationId xmlns:a16="http://schemas.microsoft.com/office/drawing/2014/main" id="{C93CA3A2-40F3-4250-9274-E7C0CA40D4EB}"/>
              </a:ext>
            </a:extLst>
          </p:cNvPr>
          <p:cNvSpPr/>
          <p:nvPr/>
        </p:nvSpPr>
        <p:spPr>
          <a:xfrm>
            <a:off x="5473005" y="3212609"/>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80000"/>
              <a:hueOff val="0"/>
              <a:satOff val="0"/>
              <a:lumOff val="0"/>
              <a:alphaOff val="0"/>
            </a:schemeClr>
          </a:fillRef>
          <a:effectRef idx="3">
            <a:schemeClr val="accent2">
              <a:tint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Privada</a:t>
            </a:r>
            <a:endParaRPr lang="es-ES" sz="1200" kern="1200" dirty="0"/>
          </a:p>
        </p:txBody>
      </p:sp>
      <p:sp>
        <p:nvSpPr>
          <p:cNvPr id="16" name="Forma libre 18">
            <a:extLst>
              <a:ext uri="{FF2B5EF4-FFF2-40B4-BE49-F238E27FC236}">
                <a16:creationId xmlns:a16="http://schemas.microsoft.com/office/drawing/2014/main" id="{657D8518-9B2B-4932-BC86-10527B275237}"/>
              </a:ext>
            </a:extLst>
          </p:cNvPr>
          <p:cNvSpPr/>
          <p:nvPr/>
        </p:nvSpPr>
        <p:spPr>
          <a:xfrm rot="19483264">
            <a:off x="6961256" y="3377944"/>
            <a:ext cx="700489" cy="45719"/>
          </a:xfrm>
          <a:custGeom>
            <a:avLst/>
            <a:gdLst>
              <a:gd name="connsiteX0" fmla="*/ 0 w 759753"/>
              <a:gd name="connsiteY0" fmla="*/ 19379 h 38759"/>
              <a:gd name="connsiteX1" fmla="*/ 759753 w 759753"/>
              <a:gd name="connsiteY1" fmla="*/ 19379 h 38759"/>
            </a:gdLst>
            <a:ahLst/>
            <a:cxnLst>
              <a:cxn ang="0">
                <a:pos x="connsiteX0" y="connsiteY0"/>
              </a:cxn>
              <a:cxn ang="0">
                <a:pos x="connsiteX1" y="connsiteY1"/>
              </a:cxn>
            </a:cxnLst>
            <a:rect l="l" t="t" r="r" b="b"/>
            <a:pathLst>
              <a:path w="759753" h="38759">
                <a:moveTo>
                  <a:pt x="0" y="19379"/>
                </a:moveTo>
                <a:lnTo>
                  <a:pt x="759753"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3582" tIns="386" rIns="373583" bIns="385" numCol="1" spcCol="1270" anchor="ctr" anchorCtr="0">
            <a:noAutofit/>
          </a:bodyPr>
          <a:lstStyle/>
          <a:p>
            <a:pPr lvl="0" algn="ctr" defTabSz="222250">
              <a:lnSpc>
                <a:spcPct val="90000"/>
              </a:lnSpc>
              <a:spcBef>
                <a:spcPct val="0"/>
              </a:spcBef>
              <a:spcAft>
                <a:spcPct val="35000"/>
              </a:spcAft>
            </a:pPr>
            <a:endParaRPr lang="es-ES" sz="500" kern="1200"/>
          </a:p>
        </p:txBody>
      </p:sp>
      <p:sp>
        <p:nvSpPr>
          <p:cNvPr id="17" name="Forma libre 19">
            <a:extLst>
              <a:ext uri="{FF2B5EF4-FFF2-40B4-BE49-F238E27FC236}">
                <a16:creationId xmlns:a16="http://schemas.microsoft.com/office/drawing/2014/main" id="{2C68B324-A17D-4C4F-BCCF-903B2FDB17BB}"/>
              </a:ext>
            </a:extLst>
          </p:cNvPr>
          <p:cNvSpPr/>
          <p:nvPr/>
        </p:nvSpPr>
        <p:spPr>
          <a:xfrm>
            <a:off x="7643793" y="3000195"/>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Pagares de empresa</a:t>
            </a:r>
            <a:endParaRPr lang="es-ES" sz="1200" kern="1200" dirty="0"/>
          </a:p>
        </p:txBody>
      </p:sp>
      <p:sp>
        <p:nvSpPr>
          <p:cNvPr id="18" name="Forma libre 20">
            <a:extLst>
              <a:ext uri="{FF2B5EF4-FFF2-40B4-BE49-F238E27FC236}">
                <a16:creationId xmlns:a16="http://schemas.microsoft.com/office/drawing/2014/main" id="{A3405C22-21B9-4691-A6E7-076031FD6959}"/>
              </a:ext>
            </a:extLst>
          </p:cNvPr>
          <p:cNvSpPr/>
          <p:nvPr/>
        </p:nvSpPr>
        <p:spPr>
          <a:xfrm>
            <a:off x="7023568" y="3580870"/>
            <a:ext cx="571845" cy="45719"/>
          </a:xfrm>
          <a:custGeom>
            <a:avLst/>
            <a:gdLst>
              <a:gd name="connsiteX0" fmla="*/ 0 w 620225"/>
              <a:gd name="connsiteY0" fmla="*/ 19379 h 38759"/>
              <a:gd name="connsiteX1" fmla="*/ 620225 w 620225"/>
              <a:gd name="connsiteY1" fmla="*/ 19379 h 38759"/>
            </a:gdLst>
            <a:ahLst/>
            <a:cxnLst>
              <a:cxn ang="0">
                <a:pos x="connsiteX0" y="connsiteY0"/>
              </a:cxn>
              <a:cxn ang="0">
                <a:pos x="connsiteX1" y="connsiteY1"/>
              </a:cxn>
            </a:cxnLst>
            <a:rect l="l" t="t" r="r" b="b"/>
            <a:pathLst>
              <a:path w="620225" h="38759">
                <a:moveTo>
                  <a:pt x="0" y="19379"/>
                </a:moveTo>
                <a:lnTo>
                  <a:pt x="620225"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07307" tIns="3874" rIns="307307" bIns="3874" numCol="1" spcCol="1270" anchor="ctr" anchorCtr="0">
            <a:noAutofit/>
          </a:bodyPr>
          <a:lstStyle/>
          <a:p>
            <a:pPr lvl="0" algn="ctr" defTabSz="222250">
              <a:lnSpc>
                <a:spcPct val="90000"/>
              </a:lnSpc>
              <a:spcBef>
                <a:spcPct val="0"/>
              </a:spcBef>
              <a:spcAft>
                <a:spcPct val="35000"/>
              </a:spcAft>
            </a:pPr>
            <a:endParaRPr lang="es-ES" sz="500" kern="1200"/>
          </a:p>
        </p:txBody>
      </p:sp>
      <p:sp>
        <p:nvSpPr>
          <p:cNvPr id="19" name="Forma libre 21">
            <a:extLst>
              <a:ext uri="{FF2B5EF4-FFF2-40B4-BE49-F238E27FC236}">
                <a16:creationId xmlns:a16="http://schemas.microsoft.com/office/drawing/2014/main" id="{CEC08E54-F2B2-4A71-BDEC-D8F4C7A4F4A4}"/>
              </a:ext>
            </a:extLst>
          </p:cNvPr>
          <p:cNvSpPr/>
          <p:nvPr/>
        </p:nvSpPr>
        <p:spPr>
          <a:xfrm>
            <a:off x="7643793" y="3438996"/>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Bonos</a:t>
            </a:r>
            <a:endParaRPr lang="es-ES" sz="1200" kern="1200" dirty="0"/>
          </a:p>
        </p:txBody>
      </p:sp>
      <p:sp>
        <p:nvSpPr>
          <p:cNvPr id="20" name="Forma libre 22">
            <a:extLst>
              <a:ext uri="{FF2B5EF4-FFF2-40B4-BE49-F238E27FC236}">
                <a16:creationId xmlns:a16="http://schemas.microsoft.com/office/drawing/2014/main" id="{1A9CA808-E7A3-47DF-803A-FD479D7A192D}"/>
              </a:ext>
            </a:extLst>
          </p:cNvPr>
          <p:cNvSpPr/>
          <p:nvPr/>
        </p:nvSpPr>
        <p:spPr>
          <a:xfrm rot="2116736">
            <a:off x="6957236" y="3782518"/>
            <a:ext cx="700489" cy="45719"/>
          </a:xfrm>
          <a:custGeom>
            <a:avLst/>
            <a:gdLst>
              <a:gd name="connsiteX0" fmla="*/ 0 w 759753"/>
              <a:gd name="connsiteY0" fmla="*/ 19379 h 38759"/>
              <a:gd name="connsiteX1" fmla="*/ 759753 w 759753"/>
              <a:gd name="connsiteY1" fmla="*/ 19379 h 38759"/>
            </a:gdLst>
            <a:ahLst/>
            <a:cxnLst>
              <a:cxn ang="0">
                <a:pos x="connsiteX0" y="connsiteY0"/>
              </a:cxn>
              <a:cxn ang="0">
                <a:pos x="connsiteX1" y="connsiteY1"/>
              </a:cxn>
            </a:cxnLst>
            <a:rect l="l" t="t" r="r" b="b"/>
            <a:pathLst>
              <a:path w="759753" h="38759">
                <a:moveTo>
                  <a:pt x="0" y="19379"/>
                </a:moveTo>
                <a:lnTo>
                  <a:pt x="759753" y="19379"/>
                </a:lnTo>
              </a:path>
            </a:pathLst>
          </a:custGeom>
          <a:noFill/>
        </p:spPr>
        <p:style>
          <a:lnRef idx="2">
            <a:schemeClr val="accent2">
              <a:tint val="70000"/>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73583" tIns="385" rIns="373582" bIns="386" numCol="1" spcCol="1270" anchor="ctr" anchorCtr="0">
            <a:noAutofit/>
          </a:bodyPr>
          <a:lstStyle/>
          <a:p>
            <a:pPr lvl="0" algn="ctr" defTabSz="222250">
              <a:lnSpc>
                <a:spcPct val="90000"/>
              </a:lnSpc>
              <a:spcBef>
                <a:spcPct val="0"/>
              </a:spcBef>
              <a:spcAft>
                <a:spcPct val="35000"/>
              </a:spcAft>
            </a:pPr>
            <a:endParaRPr lang="es-ES" sz="500" kern="1200"/>
          </a:p>
        </p:txBody>
      </p:sp>
      <p:sp>
        <p:nvSpPr>
          <p:cNvPr id="21" name="Forma libre 23">
            <a:extLst>
              <a:ext uri="{FF2B5EF4-FFF2-40B4-BE49-F238E27FC236}">
                <a16:creationId xmlns:a16="http://schemas.microsoft.com/office/drawing/2014/main" id="{4D4E346F-CF2C-4746-AAAB-988752C0D976}"/>
              </a:ext>
            </a:extLst>
          </p:cNvPr>
          <p:cNvSpPr/>
          <p:nvPr/>
        </p:nvSpPr>
        <p:spPr>
          <a:xfrm>
            <a:off x="7643793" y="3877798"/>
            <a:ext cx="1429612" cy="298394"/>
          </a:xfrm>
          <a:custGeom>
            <a:avLst/>
            <a:gdLst>
              <a:gd name="connsiteX0" fmla="*/ 0 w 1550562"/>
              <a:gd name="connsiteY0" fmla="*/ 32251 h 322509"/>
              <a:gd name="connsiteX1" fmla="*/ 32251 w 1550562"/>
              <a:gd name="connsiteY1" fmla="*/ 0 h 322509"/>
              <a:gd name="connsiteX2" fmla="*/ 1518311 w 1550562"/>
              <a:gd name="connsiteY2" fmla="*/ 0 h 322509"/>
              <a:gd name="connsiteX3" fmla="*/ 1550562 w 1550562"/>
              <a:gd name="connsiteY3" fmla="*/ 32251 h 322509"/>
              <a:gd name="connsiteX4" fmla="*/ 1550562 w 1550562"/>
              <a:gd name="connsiteY4" fmla="*/ 290258 h 322509"/>
              <a:gd name="connsiteX5" fmla="*/ 1518311 w 1550562"/>
              <a:gd name="connsiteY5" fmla="*/ 322509 h 322509"/>
              <a:gd name="connsiteX6" fmla="*/ 32251 w 1550562"/>
              <a:gd name="connsiteY6" fmla="*/ 322509 h 322509"/>
              <a:gd name="connsiteX7" fmla="*/ 0 w 1550562"/>
              <a:gd name="connsiteY7" fmla="*/ 290258 h 322509"/>
              <a:gd name="connsiteX8" fmla="*/ 0 w 1550562"/>
              <a:gd name="connsiteY8" fmla="*/ 32251 h 322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322509">
                <a:moveTo>
                  <a:pt x="0" y="32251"/>
                </a:moveTo>
                <a:cubicBezTo>
                  <a:pt x="0" y="14439"/>
                  <a:pt x="14439" y="0"/>
                  <a:pt x="32251" y="0"/>
                </a:cubicBezTo>
                <a:lnTo>
                  <a:pt x="1518311" y="0"/>
                </a:lnTo>
                <a:cubicBezTo>
                  <a:pt x="1536123" y="0"/>
                  <a:pt x="1550562" y="14439"/>
                  <a:pt x="1550562" y="32251"/>
                </a:cubicBezTo>
                <a:lnTo>
                  <a:pt x="1550562" y="290258"/>
                </a:lnTo>
                <a:cubicBezTo>
                  <a:pt x="1550562" y="308070"/>
                  <a:pt x="1536123" y="322509"/>
                  <a:pt x="1518311" y="322509"/>
                </a:cubicBezTo>
                <a:lnTo>
                  <a:pt x="32251" y="322509"/>
                </a:lnTo>
                <a:cubicBezTo>
                  <a:pt x="14439" y="322509"/>
                  <a:pt x="0" y="308070"/>
                  <a:pt x="0" y="290258"/>
                </a:cubicBezTo>
                <a:lnTo>
                  <a:pt x="0" y="32251"/>
                </a:lnTo>
                <a:close/>
              </a:path>
            </a:pathLst>
          </a:custGeom>
          <a:solidFill>
            <a:schemeClr val="tx2"/>
          </a:solidFill>
        </p:spPr>
        <p:style>
          <a:lnRef idx="0">
            <a:schemeClr val="lt1">
              <a:hueOff val="0"/>
              <a:satOff val="0"/>
              <a:lumOff val="0"/>
              <a:alphaOff val="0"/>
            </a:schemeClr>
          </a:lnRef>
          <a:fillRef idx="3">
            <a:schemeClr val="accent2">
              <a:tint val="70000"/>
              <a:hueOff val="0"/>
              <a:satOff val="0"/>
              <a:lumOff val="0"/>
              <a:alphaOff val="0"/>
            </a:schemeClr>
          </a:fillRef>
          <a:effectRef idx="3">
            <a:schemeClr val="accent2">
              <a:tint val="70000"/>
              <a:hueOff val="0"/>
              <a:satOff val="0"/>
              <a:lumOff val="0"/>
              <a:alphaOff val="0"/>
            </a:schemeClr>
          </a:effectRef>
          <a:fontRef idx="minor">
            <a:schemeClr val="lt1"/>
          </a:fontRef>
        </p:style>
        <p:txBody>
          <a:bodyPr spcFirstLastPara="0" vert="horz" wrap="square" lIns="17066" tIns="17066" rIns="17066" bIns="17066" numCol="1" spcCol="1270" anchor="ctr" anchorCtr="0">
            <a:noAutofit/>
          </a:bodyPr>
          <a:lstStyle/>
          <a:p>
            <a:pPr lvl="0" algn="ctr" defTabSz="533400">
              <a:lnSpc>
                <a:spcPct val="90000"/>
              </a:lnSpc>
              <a:spcBef>
                <a:spcPct val="0"/>
              </a:spcBef>
              <a:spcAft>
                <a:spcPct val="35000"/>
              </a:spcAft>
            </a:pPr>
            <a:r>
              <a:rPr lang="es-ES_tradnl" sz="1200" kern="1200" dirty="0"/>
              <a:t>Obligaciones</a:t>
            </a:r>
            <a:endParaRPr lang="es-ES" sz="1200" kern="1200" dirty="0"/>
          </a:p>
        </p:txBody>
      </p:sp>
      <p:sp>
        <p:nvSpPr>
          <p:cNvPr id="22" name="Forma libre 24">
            <a:extLst>
              <a:ext uri="{FF2B5EF4-FFF2-40B4-BE49-F238E27FC236}">
                <a16:creationId xmlns:a16="http://schemas.microsoft.com/office/drawing/2014/main" id="{4AC2E766-C95D-4C41-90D4-4889B2FBEEE0}"/>
              </a:ext>
            </a:extLst>
          </p:cNvPr>
          <p:cNvSpPr/>
          <p:nvPr/>
        </p:nvSpPr>
        <p:spPr>
          <a:xfrm rot="3100055">
            <a:off x="2510379" y="4052019"/>
            <a:ext cx="918129" cy="45719"/>
          </a:xfrm>
          <a:custGeom>
            <a:avLst/>
            <a:gdLst>
              <a:gd name="connsiteX0" fmla="*/ 0 w 992328"/>
              <a:gd name="connsiteY0" fmla="*/ 19379 h 38759"/>
              <a:gd name="connsiteX1" fmla="*/ 992328 w 992328"/>
              <a:gd name="connsiteY1" fmla="*/ 19379 h 38759"/>
            </a:gdLst>
            <a:ahLst/>
            <a:cxnLst>
              <a:cxn ang="0">
                <a:pos x="connsiteX0" y="connsiteY0"/>
              </a:cxn>
              <a:cxn ang="0">
                <a:pos x="connsiteX1" y="connsiteY1"/>
              </a:cxn>
            </a:cxnLst>
            <a:rect l="l" t="t" r="r" b="b"/>
            <a:pathLst>
              <a:path w="992328" h="38759">
                <a:moveTo>
                  <a:pt x="0" y="19379"/>
                </a:moveTo>
                <a:lnTo>
                  <a:pt x="992328" y="19379"/>
                </a:lnTo>
              </a:path>
            </a:pathLst>
          </a:custGeom>
          <a:noFill/>
        </p:spPr>
        <p:style>
          <a:lnRef idx="2">
            <a:schemeClr val="accent2">
              <a:tint val="99000"/>
              <a:hueOff val="0"/>
              <a:satOff val="0"/>
              <a:lumOff val="0"/>
              <a:alphaOff val="0"/>
            </a:schemeClr>
          </a:lnRef>
          <a:fillRef idx="0">
            <a:scrgbClr r="0" g="0" b="0"/>
          </a:fillRef>
          <a:effectRef idx="0">
            <a:schemeClr val="accent2">
              <a:tint val="99000"/>
              <a:hueOff val="0"/>
              <a:satOff val="0"/>
              <a:lumOff val="0"/>
              <a:alphaOff val="0"/>
            </a:schemeClr>
          </a:effectRef>
          <a:fontRef idx="minor">
            <a:schemeClr val="tx1">
              <a:hueOff val="0"/>
              <a:satOff val="0"/>
              <a:lumOff val="0"/>
              <a:alphaOff val="0"/>
            </a:schemeClr>
          </a:fontRef>
        </p:style>
        <p:txBody>
          <a:bodyPr spcFirstLastPara="0" vert="horz" wrap="square" lIns="484056" tIns="-5429" rIns="484055" bIns="-5429" numCol="1" spcCol="1270" anchor="ctr" anchorCtr="0">
            <a:noAutofit/>
          </a:bodyPr>
          <a:lstStyle/>
          <a:p>
            <a:pPr lvl="0" algn="ctr" defTabSz="222250">
              <a:lnSpc>
                <a:spcPct val="90000"/>
              </a:lnSpc>
              <a:spcBef>
                <a:spcPct val="0"/>
              </a:spcBef>
              <a:spcAft>
                <a:spcPct val="35000"/>
              </a:spcAft>
            </a:pPr>
            <a:endParaRPr lang="es-ES" sz="500" kern="1200"/>
          </a:p>
        </p:txBody>
      </p:sp>
      <p:sp>
        <p:nvSpPr>
          <p:cNvPr id="23" name="Forma libre 25">
            <a:extLst>
              <a:ext uri="{FF2B5EF4-FFF2-40B4-BE49-F238E27FC236}">
                <a16:creationId xmlns:a16="http://schemas.microsoft.com/office/drawing/2014/main" id="{7BD5B7EA-4373-42CC-B2B6-0ACCA7C99955}"/>
              </a:ext>
            </a:extLst>
          </p:cNvPr>
          <p:cNvSpPr/>
          <p:nvPr/>
        </p:nvSpPr>
        <p:spPr>
          <a:xfrm>
            <a:off x="3297457" y="4107702"/>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99000"/>
              <a:hueOff val="0"/>
              <a:satOff val="0"/>
              <a:lumOff val="0"/>
              <a:alphaOff val="0"/>
            </a:schemeClr>
          </a:fillRef>
          <a:effectRef idx="3">
            <a:schemeClr val="accent2">
              <a:tint val="99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Renta Variable</a:t>
            </a:r>
            <a:endParaRPr lang="es-ES" sz="1200" kern="1200" dirty="0"/>
          </a:p>
        </p:txBody>
      </p:sp>
      <p:sp>
        <p:nvSpPr>
          <p:cNvPr id="24" name="Forma libre 26">
            <a:extLst>
              <a:ext uri="{FF2B5EF4-FFF2-40B4-BE49-F238E27FC236}">
                <a16:creationId xmlns:a16="http://schemas.microsoft.com/office/drawing/2014/main" id="{8F0CBB4F-F8DB-4F1B-A4B2-BE039DCD748B}"/>
              </a:ext>
            </a:extLst>
          </p:cNvPr>
          <p:cNvSpPr/>
          <p:nvPr/>
        </p:nvSpPr>
        <p:spPr>
          <a:xfrm rot="21580640">
            <a:off x="4848035" y="4474340"/>
            <a:ext cx="576243" cy="45719"/>
          </a:xfrm>
          <a:custGeom>
            <a:avLst/>
            <a:gdLst>
              <a:gd name="connsiteX0" fmla="*/ 0 w 624995"/>
              <a:gd name="connsiteY0" fmla="*/ 19379 h 38759"/>
              <a:gd name="connsiteX1" fmla="*/ 624995 w 624995"/>
              <a:gd name="connsiteY1" fmla="*/ 19379 h 38759"/>
            </a:gdLst>
            <a:ahLst/>
            <a:cxnLst>
              <a:cxn ang="0">
                <a:pos x="connsiteX0" y="connsiteY0"/>
              </a:cxn>
              <a:cxn ang="0">
                <a:pos x="connsiteX1" y="connsiteY1"/>
              </a:cxn>
            </a:cxnLst>
            <a:rect l="l" t="t" r="r" b="b"/>
            <a:pathLst>
              <a:path w="624995" h="38759">
                <a:moveTo>
                  <a:pt x="0" y="19379"/>
                </a:moveTo>
                <a:lnTo>
                  <a:pt x="624995" y="19379"/>
                </a:lnTo>
              </a:path>
            </a:pathLst>
          </a:custGeom>
          <a:noFill/>
        </p:spPr>
        <p:style>
          <a:lnRef idx="2">
            <a:schemeClr val="accent2">
              <a:tint val="80000"/>
              <a:hueOff val="0"/>
              <a:satOff val="0"/>
              <a:lumOff val="0"/>
              <a:alphaOff val="0"/>
            </a:schemeClr>
          </a:lnRef>
          <a:fillRef idx="0">
            <a:scrgbClr r="0" g="0" b="0"/>
          </a:fillRef>
          <a:effectRef idx="0">
            <a:schemeClr val="accent2">
              <a:tint val="80000"/>
              <a:hueOff val="0"/>
              <a:satOff val="0"/>
              <a:lumOff val="0"/>
              <a:alphaOff val="0"/>
            </a:schemeClr>
          </a:effectRef>
          <a:fontRef idx="minor">
            <a:schemeClr val="tx1">
              <a:hueOff val="0"/>
              <a:satOff val="0"/>
              <a:lumOff val="0"/>
              <a:alphaOff val="0"/>
            </a:schemeClr>
          </a:fontRef>
        </p:style>
        <p:txBody>
          <a:bodyPr spcFirstLastPara="0" vert="horz" wrap="square" lIns="309572" tIns="3755" rIns="309573" bIns="3754" numCol="1" spcCol="1270" anchor="ctr" anchorCtr="0">
            <a:noAutofit/>
          </a:bodyPr>
          <a:lstStyle/>
          <a:p>
            <a:pPr lvl="0" algn="ctr" defTabSz="222250">
              <a:lnSpc>
                <a:spcPct val="90000"/>
              </a:lnSpc>
              <a:spcBef>
                <a:spcPct val="0"/>
              </a:spcBef>
              <a:spcAft>
                <a:spcPct val="35000"/>
              </a:spcAft>
            </a:pPr>
            <a:endParaRPr lang="es-ES" sz="500" kern="1200"/>
          </a:p>
        </p:txBody>
      </p:sp>
      <p:sp>
        <p:nvSpPr>
          <p:cNvPr id="25" name="Forma libre 27">
            <a:extLst>
              <a:ext uri="{FF2B5EF4-FFF2-40B4-BE49-F238E27FC236}">
                <a16:creationId xmlns:a16="http://schemas.microsoft.com/office/drawing/2014/main" id="{2254F5A5-0586-4A16-8504-0E1D6638F958}"/>
              </a:ext>
            </a:extLst>
          </p:cNvPr>
          <p:cNvSpPr/>
          <p:nvPr/>
        </p:nvSpPr>
        <p:spPr>
          <a:xfrm>
            <a:off x="5473005" y="4104183"/>
            <a:ext cx="1429612" cy="717311"/>
          </a:xfrm>
          <a:custGeom>
            <a:avLst/>
            <a:gdLst>
              <a:gd name="connsiteX0" fmla="*/ 0 w 1550562"/>
              <a:gd name="connsiteY0" fmla="*/ 77528 h 775281"/>
              <a:gd name="connsiteX1" fmla="*/ 77528 w 1550562"/>
              <a:gd name="connsiteY1" fmla="*/ 0 h 775281"/>
              <a:gd name="connsiteX2" fmla="*/ 1473034 w 1550562"/>
              <a:gd name="connsiteY2" fmla="*/ 0 h 775281"/>
              <a:gd name="connsiteX3" fmla="*/ 1550562 w 1550562"/>
              <a:gd name="connsiteY3" fmla="*/ 77528 h 775281"/>
              <a:gd name="connsiteX4" fmla="*/ 1550562 w 1550562"/>
              <a:gd name="connsiteY4" fmla="*/ 697753 h 775281"/>
              <a:gd name="connsiteX5" fmla="*/ 1473034 w 1550562"/>
              <a:gd name="connsiteY5" fmla="*/ 775281 h 775281"/>
              <a:gd name="connsiteX6" fmla="*/ 77528 w 1550562"/>
              <a:gd name="connsiteY6" fmla="*/ 775281 h 775281"/>
              <a:gd name="connsiteX7" fmla="*/ 0 w 1550562"/>
              <a:gd name="connsiteY7" fmla="*/ 697753 h 775281"/>
              <a:gd name="connsiteX8" fmla="*/ 0 w 1550562"/>
              <a:gd name="connsiteY8" fmla="*/ 77528 h 77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62" h="775281">
                <a:moveTo>
                  <a:pt x="0" y="77528"/>
                </a:moveTo>
                <a:cubicBezTo>
                  <a:pt x="0" y="34710"/>
                  <a:pt x="34710" y="0"/>
                  <a:pt x="77528" y="0"/>
                </a:cubicBezTo>
                <a:lnTo>
                  <a:pt x="1473034" y="0"/>
                </a:lnTo>
                <a:cubicBezTo>
                  <a:pt x="1515852" y="0"/>
                  <a:pt x="1550562" y="34710"/>
                  <a:pt x="1550562" y="77528"/>
                </a:cubicBezTo>
                <a:lnTo>
                  <a:pt x="1550562" y="697753"/>
                </a:lnTo>
                <a:cubicBezTo>
                  <a:pt x="1550562" y="740571"/>
                  <a:pt x="1515852" y="775281"/>
                  <a:pt x="1473034" y="775281"/>
                </a:cubicBezTo>
                <a:lnTo>
                  <a:pt x="77528" y="775281"/>
                </a:lnTo>
                <a:cubicBezTo>
                  <a:pt x="34710" y="775281"/>
                  <a:pt x="0" y="740571"/>
                  <a:pt x="0" y="697753"/>
                </a:cubicBezTo>
                <a:lnTo>
                  <a:pt x="0" y="77528"/>
                </a:lnTo>
                <a:close/>
              </a:path>
            </a:pathLst>
          </a:custGeom>
          <a:solidFill>
            <a:schemeClr val="tx2"/>
          </a:solidFill>
        </p:spPr>
        <p:style>
          <a:lnRef idx="0">
            <a:schemeClr val="lt1">
              <a:hueOff val="0"/>
              <a:satOff val="0"/>
              <a:lumOff val="0"/>
              <a:alphaOff val="0"/>
            </a:schemeClr>
          </a:lnRef>
          <a:fillRef idx="3">
            <a:schemeClr val="accent2">
              <a:tint val="80000"/>
              <a:hueOff val="0"/>
              <a:satOff val="0"/>
              <a:lumOff val="0"/>
              <a:alphaOff val="0"/>
            </a:schemeClr>
          </a:fillRef>
          <a:effectRef idx="3">
            <a:schemeClr val="accent2">
              <a:tint val="80000"/>
              <a:hueOff val="0"/>
              <a:satOff val="0"/>
              <a:lumOff val="0"/>
              <a:alphaOff val="0"/>
            </a:schemeClr>
          </a:effectRef>
          <a:fontRef idx="minor">
            <a:schemeClr val="lt1"/>
          </a:fontRef>
        </p:style>
        <p:txBody>
          <a:bodyPr spcFirstLastPara="0" vert="horz" wrap="square" lIns="30327" tIns="30327" rIns="30327" bIns="30327" numCol="1" spcCol="1270" anchor="ctr" anchorCtr="0">
            <a:noAutofit/>
          </a:bodyPr>
          <a:lstStyle/>
          <a:p>
            <a:pPr lvl="0" algn="ctr" defTabSz="533400">
              <a:lnSpc>
                <a:spcPct val="90000"/>
              </a:lnSpc>
              <a:spcBef>
                <a:spcPct val="0"/>
              </a:spcBef>
              <a:spcAft>
                <a:spcPct val="35000"/>
              </a:spcAft>
            </a:pPr>
            <a:r>
              <a:rPr lang="es-ES_tradnl" sz="1200" kern="1200" dirty="0"/>
              <a:t>Acciones</a:t>
            </a:r>
            <a:endParaRPr lang="es-ES" sz="1200" kern="1200" dirty="0"/>
          </a:p>
        </p:txBody>
      </p:sp>
    </p:spTree>
    <p:extLst>
      <p:ext uri="{BB962C8B-B14F-4D97-AF65-F5344CB8AC3E}">
        <p14:creationId xmlns:p14="http://schemas.microsoft.com/office/powerpoint/2010/main" val="20906910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Renta vitalicia</a:t>
            </a:r>
          </a:p>
        </p:txBody>
      </p:sp>
      <p:sp>
        <p:nvSpPr>
          <p:cNvPr id="5" name="Rectangle 70">
            <a:extLst>
              <a:ext uri="{FF2B5EF4-FFF2-40B4-BE49-F238E27FC236}">
                <a16:creationId xmlns:a16="http://schemas.microsoft.com/office/drawing/2014/main" id="{D9108856-2A97-4617-94ED-12C6E80443A7}"/>
              </a:ext>
            </a:extLst>
          </p:cNvPr>
          <p:cNvSpPr txBox="1">
            <a:spLocks noChangeArrowheads="1"/>
          </p:cNvSpPr>
          <p:nvPr/>
        </p:nvSpPr>
        <p:spPr>
          <a:xfrm>
            <a:off x="486321" y="1871935"/>
            <a:ext cx="10549431" cy="3519735"/>
          </a:xfrm>
          <a:prstGeom prst="rect">
            <a:avLst/>
          </a:prstGeom>
        </p:spPr>
        <p:txBody>
          <a:bodyPr/>
          <a:lstStyle/>
          <a:p>
            <a:pPr marL="280988" lvl="2" indent="-277813" algn="just">
              <a:lnSpc>
                <a:spcPct val="130000"/>
              </a:lnSpc>
              <a:spcBef>
                <a:spcPts val="0"/>
              </a:spcBef>
              <a:buFontTx/>
              <a:buChar char="•"/>
              <a:defRPr/>
            </a:pPr>
            <a:r>
              <a:rPr lang="es-ES_tradnl" sz="1400" kern="0" baseline="0" dirty="0">
                <a:latin typeface="+mj-lt"/>
              </a:rPr>
              <a:t>El rescate como Renta Vitalicia consiste en que al cliente hace un </a:t>
            </a:r>
            <a:r>
              <a:rPr lang="es-ES_tradnl" sz="1400" b="1" kern="0" baseline="0" dirty="0">
                <a:latin typeface="+mj-lt"/>
              </a:rPr>
              <a:t>nuevo contrato</a:t>
            </a:r>
            <a:r>
              <a:rPr lang="es-ES_tradnl" sz="1400" kern="0" baseline="0" dirty="0">
                <a:latin typeface="+mj-lt"/>
              </a:rPr>
              <a:t> por el que se le hará entrega de una cuantía de dinero mes a mes hasta su fallecimiento.</a:t>
            </a:r>
          </a:p>
          <a:p>
            <a:pPr marL="280988" lvl="2" indent="-277813" algn="just">
              <a:lnSpc>
                <a:spcPct val="130000"/>
              </a:lnSpc>
              <a:spcBef>
                <a:spcPts val="0"/>
              </a:spcBef>
              <a:buFontTx/>
              <a:buChar char="•"/>
              <a:defRPr/>
            </a:pPr>
            <a:r>
              <a:rPr lang="es-ES_tradnl" sz="1400" kern="0" baseline="0" dirty="0">
                <a:latin typeface="+mj-lt"/>
              </a:rPr>
              <a:t>Es ideal para complementar la pensión pública de jubilación.</a:t>
            </a:r>
          </a:p>
          <a:p>
            <a:pPr marL="280988" lvl="2" indent="-277813" algn="just">
              <a:lnSpc>
                <a:spcPct val="130000"/>
              </a:lnSpc>
              <a:spcBef>
                <a:spcPts val="0"/>
              </a:spcBef>
              <a:buFontTx/>
              <a:buChar char="•"/>
              <a:defRPr/>
            </a:pPr>
            <a:r>
              <a:rPr lang="es-ES_tradnl" sz="1400" kern="0" baseline="0" dirty="0">
                <a:latin typeface="+mj-lt"/>
              </a:rPr>
              <a:t>Se puede solicitar pasados 10 años desde que se abonó la primera prima.</a:t>
            </a:r>
          </a:p>
          <a:p>
            <a:pPr marL="280988" lvl="2" indent="-277813" algn="just">
              <a:lnSpc>
                <a:spcPct val="130000"/>
              </a:lnSpc>
              <a:spcBef>
                <a:spcPts val="0"/>
              </a:spcBef>
              <a:buFontTx/>
              <a:buChar char="•"/>
              <a:defRPr/>
            </a:pPr>
            <a:r>
              <a:rPr lang="es-ES_tradnl" sz="1400" kern="0" baseline="0" dirty="0">
                <a:latin typeface="+mj-lt"/>
              </a:rPr>
              <a:t>Es la verdadera esencia de los PIAS, ya que es la única opción de rescate con ventajas fiscales.</a:t>
            </a:r>
          </a:p>
          <a:p>
            <a:pPr marL="280988" lvl="2" indent="-277813" algn="just">
              <a:lnSpc>
                <a:spcPct val="130000"/>
              </a:lnSpc>
              <a:spcBef>
                <a:spcPts val="0"/>
              </a:spcBef>
              <a:buFontTx/>
              <a:buChar char="•"/>
              <a:defRPr/>
            </a:pPr>
            <a:r>
              <a:rPr lang="es-ES_tradnl" sz="1400" kern="0" baseline="0" dirty="0">
                <a:latin typeface="+mj-lt"/>
              </a:rPr>
              <a:t>No se tributa por el capital constituido si no que se tributa por la renta percibida con importantes deducciones fiscales. El capital constituido queda exento de tributación.</a:t>
            </a:r>
          </a:p>
          <a:p>
            <a:pPr marL="280988" lvl="2" indent="-277813" algn="just">
              <a:lnSpc>
                <a:spcPct val="130000"/>
              </a:lnSpc>
              <a:spcBef>
                <a:spcPts val="0"/>
              </a:spcBef>
              <a:buFontTx/>
              <a:buChar char="•"/>
              <a:defRPr/>
            </a:pPr>
            <a:r>
              <a:rPr lang="es-ES_tradnl" sz="1400" kern="0" baseline="0" dirty="0">
                <a:latin typeface="+mj-lt"/>
              </a:rPr>
              <a:t>Para el cálculo de la renta se parte del total del capital reunido, sin tributación previa, y se aplican cálculos actuariales en los que influyen el capital reunido, edad del futuro rentista, esperanza de vida en base a tablas de mortalidad, sexo del rentista, rentabilidad aplicada y tipo de renta seleccionado.</a:t>
            </a:r>
          </a:p>
          <a:p>
            <a:pPr marL="280988" lvl="2" indent="-277813" algn="just">
              <a:lnSpc>
                <a:spcPct val="130000"/>
              </a:lnSpc>
              <a:spcBef>
                <a:spcPts val="600"/>
              </a:spcBef>
              <a:buFontTx/>
              <a:buChar char="•"/>
              <a:defRPr/>
            </a:pPr>
            <a:endParaRPr lang="es-ES_tradnl" sz="1400" kern="0" baseline="0" dirty="0">
              <a:latin typeface="+mj-lt"/>
            </a:endParaRPr>
          </a:p>
        </p:txBody>
      </p:sp>
    </p:spTree>
    <p:extLst>
      <p:ext uri="{BB962C8B-B14F-4D97-AF65-F5344CB8AC3E}">
        <p14:creationId xmlns:p14="http://schemas.microsoft.com/office/powerpoint/2010/main" val="24150208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Renta vitalicia</a:t>
            </a:r>
          </a:p>
        </p:txBody>
      </p:sp>
      <p:sp>
        <p:nvSpPr>
          <p:cNvPr id="5" name="3 CuadroTexto">
            <a:extLst>
              <a:ext uri="{FF2B5EF4-FFF2-40B4-BE49-F238E27FC236}">
                <a16:creationId xmlns:a16="http://schemas.microsoft.com/office/drawing/2014/main" id="{251D96D0-C529-4904-B365-1E54DA02EBE6}"/>
              </a:ext>
            </a:extLst>
          </p:cNvPr>
          <p:cNvSpPr txBox="1">
            <a:spLocks noChangeArrowheads="1"/>
          </p:cNvSpPr>
          <p:nvPr/>
        </p:nvSpPr>
        <p:spPr bwMode="auto">
          <a:xfrm>
            <a:off x="648469" y="1655911"/>
            <a:ext cx="9973368" cy="656389"/>
          </a:xfrm>
          <a:prstGeom prst="rect">
            <a:avLst/>
          </a:prstGeom>
        </p:spPr>
        <p:txBody>
          <a:bodyPr/>
          <a:lstStyle>
            <a:defPPr>
              <a:defRPr lang="de-DE"/>
            </a:defPPr>
            <a:lvl3pPr marL="280988" lvl="2" indent="-277813" algn="just">
              <a:lnSpc>
                <a:spcPct val="130000"/>
              </a:lnSpc>
              <a:spcBef>
                <a:spcPts val="0"/>
              </a:spcBef>
              <a:buFontTx/>
              <a:buChar char="•"/>
              <a:defRPr sz="1700" kern="0" baseline="0">
                <a:solidFill>
                  <a:schemeClr val="accent1">
                    <a:lumMod val="75000"/>
                  </a:schemeClr>
                </a:solidFill>
                <a:latin typeface="+mj-lt"/>
              </a:defRPr>
            </a:lvl3pPr>
          </a:lstStyle>
          <a:p>
            <a:r>
              <a:rPr lang="es-ES" altLang="es-ES" sz="1400" dirty="0"/>
              <a:t>La totalidad de rendimientos queda exenta de tributación, por lo que no se pagan impuestos antes de constituir la renta vitalicia.</a:t>
            </a:r>
          </a:p>
          <a:p>
            <a:r>
              <a:rPr lang="es-ES" altLang="es-ES" sz="1400" dirty="0"/>
              <a:t>      </a:t>
            </a:r>
          </a:p>
        </p:txBody>
      </p:sp>
      <p:grpSp>
        <p:nvGrpSpPr>
          <p:cNvPr id="6" name="7 Grupo">
            <a:extLst>
              <a:ext uri="{FF2B5EF4-FFF2-40B4-BE49-F238E27FC236}">
                <a16:creationId xmlns:a16="http://schemas.microsoft.com/office/drawing/2014/main" id="{EF2DE9D1-A687-45FF-875C-F590A8E735E1}"/>
              </a:ext>
            </a:extLst>
          </p:cNvPr>
          <p:cNvGrpSpPr>
            <a:grpSpLocks/>
          </p:cNvGrpSpPr>
          <p:nvPr/>
        </p:nvGrpSpPr>
        <p:grpSpPr bwMode="auto">
          <a:xfrm>
            <a:off x="1362705" y="3275696"/>
            <a:ext cx="8536487" cy="374013"/>
            <a:chOff x="782638" y="2850957"/>
            <a:chExt cx="7786687" cy="235966"/>
          </a:xfrm>
        </p:grpSpPr>
        <p:sp>
          <p:nvSpPr>
            <p:cNvPr id="7" name="5 Rectángulo">
              <a:extLst>
                <a:ext uri="{FF2B5EF4-FFF2-40B4-BE49-F238E27FC236}">
                  <a16:creationId xmlns:a16="http://schemas.microsoft.com/office/drawing/2014/main" id="{8BD7BB2D-DCA1-4BDC-B90E-D1413F9CB468}"/>
                </a:ext>
              </a:extLst>
            </p:cNvPr>
            <p:cNvSpPr>
              <a:spLocks noChangeArrowheads="1"/>
            </p:cNvSpPr>
            <p:nvPr/>
          </p:nvSpPr>
          <p:spPr bwMode="auto">
            <a:xfrm>
              <a:off x="785813" y="2912163"/>
              <a:ext cx="7286625" cy="174760"/>
            </a:xfrm>
            <a:prstGeom prst="rect">
              <a:avLst/>
            </a:prstGeom>
          </p:spPr>
          <p:txBody>
            <a:bodyPr anchor="ctr"/>
            <a:lstStyle/>
            <a:p>
              <a:pPr algn="ctr"/>
              <a:endParaRPr lang="es-ES" altLang="es-ES" sz="1400"/>
            </a:p>
          </p:txBody>
        </p:sp>
        <p:sp>
          <p:nvSpPr>
            <p:cNvPr id="8" name="6 CuadroTexto">
              <a:extLst>
                <a:ext uri="{FF2B5EF4-FFF2-40B4-BE49-F238E27FC236}">
                  <a16:creationId xmlns:a16="http://schemas.microsoft.com/office/drawing/2014/main" id="{96A33B0F-DB97-4082-B71E-E9E0C39A5D4F}"/>
                </a:ext>
              </a:extLst>
            </p:cNvPr>
            <p:cNvSpPr txBox="1">
              <a:spLocks noChangeArrowheads="1"/>
            </p:cNvSpPr>
            <p:nvPr/>
          </p:nvSpPr>
          <p:spPr bwMode="auto">
            <a:xfrm>
              <a:off x="782638" y="2850957"/>
              <a:ext cx="7786687" cy="187704"/>
            </a:xfrm>
            <a:prstGeom prst="rect">
              <a:avLst/>
            </a:prstGeom>
            <a:ln>
              <a:solidFill>
                <a:schemeClr val="tx2"/>
              </a:solidFill>
            </a:ln>
          </p:spPr>
          <p:txBody>
            <a:bodyPr anchor="ctr"/>
            <a:lstStyle>
              <a:defPPr>
                <a:defRPr lang="de-DE"/>
              </a:defPPr>
              <a:lvl3pPr marL="280988" lvl="2" indent="-277813" algn="just">
                <a:lnSpc>
                  <a:spcPct val="130000"/>
                </a:lnSpc>
                <a:spcBef>
                  <a:spcPts val="0"/>
                </a:spcBef>
                <a:buFontTx/>
                <a:buChar char="•"/>
                <a:defRPr sz="1700" kern="0" baseline="0">
                  <a:solidFill>
                    <a:schemeClr val="accent1">
                      <a:lumMod val="75000"/>
                    </a:schemeClr>
                  </a:solidFill>
                  <a:latin typeface="+mj-lt"/>
                </a:defRPr>
              </a:lvl3pPr>
            </a:lstStyle>
            <a:p>
              <a:pPr algn="ctr"/>
              <a:r>
                <a:rPr lang="es-ES" altLang="es-ES" sz="1400" dirty="0"/>
                <a:t>SE CONSTITUYE LA RENTA PARTIENDO DE 298.071 €</a:t>
              </a:r>
            </a:p>
          </p:txBody>
        </p:sp>
      </p:grpSp>
      <p:sp>
        <p:nvSpPr>
          <p:cNvPr id="9" name="6 CuadroTexto">
            <a:extLst>
              <a:ext uri="{FF2B5EF4-FFF2-40B4-BE49-F238E27FC236}">
                <a16:creationId xmlns:a16="http://schemas.microsoft.com/office/drawing/2014/main" id="{C4411131-371B-42D7-BF44-82A0258C1F34}"/>
              </a:ext>
            </a:extLst>
          </p:cNvPr>
          <p:cNvSpPr txBox="1">
            <a:spLocks noChangeArrowheads="1"/>
          </p:cNvSpPr>
          <p:nvPr/>
        </p:nvSpPr>
        <p:spPr bwMode="auto">
          <a:xfrm>
            <a:off x="648469" y="3714959"/>
            <a:ext cx="9973367" cy="1656184"/>
          </a:xfrm>
          <a:prstGeom prst="rect">
            <a:avLst/>
          </a:prstGeom>
        </p:spPr>
        <p:txBody>
          <a:bodyPr/>
          <a:lstStyle>
            <a:defPPr>
              <a:defRPr lang="de-DE"/>
            </a:defPPr>
            <a:lvl3pPr marL="280988" lvl="2" indent="-277813" algn="just">
              <a:lnSpc>
                <a:spcPct val="130000"/>
              </a:lnSpc>
              <a:spcBef>
                <a:spcPts val="0"/>
              </a:spcBef>
              <a:buFontTx/>
              <a:buChar char="•"/>
              <a:defRPr sz="1700" kern="0" baseline="0">
                <a:solidFill>
                  <a:schemeClr val="accent1">
                    <a:lumMod val="75000"/>
                  </a:schemeClr>
                </a:solidFill>
                <a:latin typeface="+mj-lt"/>
              </a:defRPr>
            </a:lvl3pPr>
          </a:lstStyle>
          <a:p>
            <a:r>
              <a:rPr lang="es-ES" altLang="es-ES" sz="1400" dirty="0"/>
              <a:t>Requisitos:</a:t>
            </a:r>
          </a:p>
          <a:p>
            <a:pPr marL="742950" lvl="1" indent="-285750">
              <a:buFont typeface="Arial" panose="020B0604020202020204" pitchFamily="34" charset="0"/>
              <a:buChar char="•"/>
            </a:pPr>
            <a:r>
              <a:rPr lang="es-ES" altLang="es-ES" sz="1400" dirty="0"/>
              <a:t>Tomador y Asegurado deben ser la misma persona.</a:t>
            </a:r>
          </a:p>
          <a:p>
            <a:pPr marL="742950" lvl="1" indent="-285750">
              <a:buFont typeface="Arial" panose="020B0604020202020204" pitchFamily="34" charset="0"/>
              <a:buChar char="•"/>
            </a:pPr>
            <a:r>
              <a:rPr lang="es-ES" altLang="es-ES" sz="1400" dirty="0"/>
              <a:t>No haber aportado ningún año más de 8.000 €. Teniendo en cuenta las primas periódicas y aportaciones extraordinarias de todos los </a:t>
            </a:r>
            <a:r>
              <a:rPr lang="es-ES" altLang="es-ES" sz="1400" dirty="0" err="1"/>
              <a:t>Pias</a:t>
            </a:r>
            <a:r>
              <a:rPr lang="es-ES" altLang="es-ES" sz="1400" dirty="0"/>
              <a:t> del cliente.</a:t>
            </a:r>
          </a:p>
          <a:p>
            <a:pPr marL="742950" lvl="1" indent="-285750">
              <a:buFont typeface="Arial" panose="020B0604020202020204" pitchFamily="34" charset="0"/>
              <a:buChar char="•"/>
            </a:pPr>
            <a:r>
              <a:rPr lang="es-ES" altLang="es-ES" sz="1400" dirty="0"/>
              <a:t>No haber superado la aportación total de 240.000 €</a:t>
            </a:r>
          </a:p>
          <a:p>
            <a:pPr marL="742950" lvl="1" indent="-285750">
              <a:buFont typeface="Arial" panose="020B0604020202020204" pitchFamily="34" charset="0"/>
              <a:buChar char="•"/>
            </a:pPr>
            <a:r>
              <a:rPr lang="es-ES" altLang="es-ES" sz="1400" dirty="0"/>
              <a:t>Que hayan transcurrido 10 años desde la primera aportación.</a:t>
            </a:r>
          </a:p>
          <a:p>
            <a:pPr marL="742950" lvl="1" indent="-285750">
              <a:buFont typeface="Arial" panose="020B0604020202020204" pitchFamily="34" charset="0"/>
              <a:buChar char="•"/>
            </a:pPr>
            <a:r>
              <a:rPr lang="es-ES" altLang="es-ES" sz="1400" dirty="0"/>
              <a:t>Rescate a favor del Tomador como Renta Vitalicia.</a:t>
            </a:r>
          </a:p>
        </p:txBody>
      </p:sp>
      <p:sp>
        <p:nvSpPr>
          <p:cNvPr id="10" name="8 CuadroTexto">
            <a:extLst>
              <a:ext uri="{FF2B5EF4-FFF2-40B4-BE49-F238E27FC236}">
                <a16:creationId xmlns:a16="http://schemas.microsoft.com/office/drawing/2014/main" id="{0AA18493-55E6-45F6-892A-6BF1BB0A2A7E}"/>
              </a:ext>
            </a:extLst>
          </p:cNvPr>
          <p:cNvSpPr txBox="1">
            <a:spLocks noChangeArrowheads="1"/>
          </p:cNvSpPr>
          <p:nvPr/>
        </p:nvSpPr>
        <p:spPr bwMode="auto">
          <a:xfrm>
            <a:off x="648469" y="2202791"/>
            <a:ext cx="9973368" cy="1200329"/>
          </a:xfrm>
          <a:prstGeom prst="rect">
            <a:avLst/>
          </a:prstGeom>
        </p:spPr>
        <p:txBody>
          <a:bodyPr/>
          <a:lstStyle>
            <a:defPPr>
              <a:defRPr lang="de-DE"/>
            </a:defPPr>
            <a:lvl3pPr marL="280988" lvl="2" indent="-277813" algn="just">
              <a:lnSpc>
                <a:spcPct val="130000"/>
              </a:lnSpc>
              <a:spcBef>
                <a:spcPts val="0"/>
              </a:spcBef>
              <a:buFontTx/>
              <a:buChar char="•"/>
              <a:defRPr sz="1700" kern="0" baseline="0">
                <a:solidFill>
                  <a:schemeClr val="accent1">
                    <a:lumMod val="75000"/>
                  </a:schemeClr>
                </a:solidFill>
                <a:latin typeface="+mj-lt"/>
              </a:defRPr>
            </a:lvl3pPr>
          </a:lstStyle>
          <a:p>
            <a:r>
              <a:rPr lang="es-ES" altLang="es-ES" sz="1400" dirty="0"/>
              <a:t>EJEMPLO:</a:t>
            </a:r>
          </a:p>
          <a:p>
            <a:r>
              <a:rPr lang="es-ES" altLang="es-ES" sz="1400" dirty="0"/>
              <a:t>	- 200 € mensuales durante 30 años. Total aportado 72.000 €</a:t>
            </a:r>
          </a:p>
          <a:p>
            <a:r>
              <a:rPr lang="es-ES" altLang="es-ES" sz="1400" dirty="0"/>
              <a:t>	- Rentabilidad Estimada 8%.</a:t>
            </a:r>
          </a:p>
          <a:p>
            <a:r>
              <a:rPr lang="es-ES" altLang="es-ES" sz="1400" dirty="0"/>
              <a:t>	- Capital conseguido: 298.071 €.</a:t>
            </a:r>
          </a:p>
        </p:txBody>
      </p:sp>
    </p:spTree>
    <p:extLst>
      <p:ext uri="{BB962C8B-B14F-4D97-AF65-F5344CB8AC3E}">
        <p14:creationId xmlns:p14="http://schemas.microsoft.com/office/powerpoint/2010/main" val="172320567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 calcmode="lin" valueType="num">
                                      <p:cBhvr>
                                        <p:cTn id="19" dur="500" fill="hold"/>
                                        <p:tgtEl>
                                          <p:spTgt spid="6"/>
                                        </p:tgtEl>
                                        <p:attrNameLst>
                                          <p:attrName>style.rotation</p:attrName>
                                        </p:attrNameLst>
                                      </p:cBhvr>
                                      <p:tavLst>
                                        <p:tav tm="0">
                                          <p:val>
                                            <p:fltVal val="360"/>
                                          </p:val>
                                        </p:tav>
                                        <p:tav tm="100000">
                                          <p:val>
                                            <p:fltVal val="0"/>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Renta vitalicia</a:t>
            </a:r>
          </a:p>
        </p:txBody>
      </p:sp>
      <p:sp>
        <p:nvSpPr>
          <p:cNvPr id="5" name="Rectangle 70">
            <a:extLst>
              <a:ext uri="{FF2B5EF4-FFF2-40B4-BE49-F238E27FC236}">
                <a16:creationId xmlns:a16="http://schemas.microsoft.com/office/drawing/2014/main" id="{AC4FFAC8-227C-4F0A-89FA-96A156122C2D}"/>
              </a:ext>
            </a:extLst>
          </p:cNvPr>
          <p:cNvSpPr txBox="1">
            <a:spLocks noChangeArrowheads="1"/>
          </p:cNvSpPr>
          <p:nvPr/>
        </p:nvSpPr>
        <p:spPr>
          <a:xfrm>
            <a:off x="720477" y="1583903"/>
            <a:ext cx="9613327" cy="3966217"/>
          </a:xfrm>
          <a:prstGeom prst="rect">
            <a:avLst/>
          </a:prstGeom>
        </p:spPr>
        <p:txBody>
          <a:bodyPr/>
          <a:lstStyle/>
          <a:p>
            <a:pPr marL="280988" marR="0" lvl="2" indent="-277813" algn="just" defTabSz="914400" eaLnBrk="1" fontAlgn="auto" latinLnBrk="0" hangingPunct="1">
              <a:lnSpc>
                <a:spcPct val="130000"/>
              </a:lnSpc>
              <a:spcBef>
                <a:spcPts val="600"/>
              </a:spcBef>
              <a:spcAft>
                <a:spcPts val="0"/>
              </a:spcAft>
              <a:buClrTx/>
              <a:buSzTx/>
              <a:buFontTx/>
              <a:buChar char="•"/>
              <a:tabLst/>
              <a:defRPr/>
            </a:pPr>
            <a:r>
              <a:rPr kumimoji="0" lang="es-ES_tradnl" sz="1200" b="0" i="0" u="none" strike="noStrike" kern="0" cap="none" spc="0" normalizeH="0" baseline="0" noProof="0" dirty="0">
                <a:ln>
                  <a:noFill/>
                </a:ln>
                <a:effectLst/>
                <a:uLnTx/>
                <a:uFillTx/>
              </a:rPr>
              <a:t>Con la totalidad del capital, 298.071 € se aplican los cálculos actuariales y se obtiene la renta a percibir. Ejemplo 1.500 € mensuales.</a:t>
            </a:r>
          </a:p>
          <a:p>
            <a:pPr marL="280988" marR="0" lvl="2" indent="-277813" algn="just" defTabSz="914400" eaLnBrk="1" fontAlgn="auto" latinLnBrk="0" hangingPunct="1">
              <a:lnSpc>
                <a:spcPct val="130000"/>
              </a:lnSpc>
              <a:spcBef>
                <a:spcPts val="600"/>
              </a:spcBef>
              <a:spcAft>
                <a:spcPts val="0"/>
              </a:spcAft>
              <a:buClrTx/>
              <a:buSzTx/>
              <a:buFontTx/>
              <a:buChar char="•"/>
              <a:tabLst/>
              <a:defRPr/>
            </a:pPr>
            <a:r>
              <a:rPr kumimoji="0" lang="es-ES_tradnl" sz="1200" b="0" i="0" u="none" strike="noStrike" kern="0" cap="none" spc="0" normalizeH="0" baseline="0" noProof="0" dirty="0">
                <a:ln>
                  <a:noFill/>
                </a:ln>
                <a:effectLst/>
                <a:uLnTx/>
                <a:uFillTx/>
              </a:rPr>
              <a:t>Solamente se tributa por la renta, y no en su totalidad. Se aplica la siguiente tabla en función de la edad con la que comienza el rentista (no va cambiando con los años).</a:t>
            </a:r>
          </a:p>
          <a:p>
            <a:pPr marL="280988" marR="0" lvl="2" indent="-277813" algn="just" defTabSz="914400" eaLnBrk="1" fontAlgn="auto" latinLnBrk="0" hangingPunct="1">
              <a:lnSpc>
                <a:spcPct val="130000"/>
              </a:lnSpc>
              <a:spcBef>
                <a:spcPts val="600"/>
              </a:spcBef>
              <a:spcAft>
                <a:spcPts val="0"/>
              </a:spcAft>
              <a:buClrTx/>
              <a:buSzTx/>
              <a:buFontTx/>
              <a:buChar char="•"/>
              <a:tabLst/>
              <a:defRPr/>
            </a:pPr>
            <a:endParaRPr kumimoji="0" lang="es-ES_tradnl" sz="1600" b="0" i="0" u="none" strike="noStrike" kern="0" cap="none" spc="0" normalizeH="0" baseline="0" noProof="0" dirty="0">
              <a:ln>
                <a:noFill/>
              </a:ln>
              <a:solidFill>
                <a:srgbClr val="959BC2">
                  <a:lumMod val="75000"/>
                </a:srgbClr>
              </a:solidFill>
              <a:effectLst/>
              <a:uLnTx/>
              <a:uFillTx/>
            </a:endParaRPr>
          </a:p>
          <a:p>
            <a:pPr marL="280988" marR="0" lvl="2" indent="-277813" algn="just" defTabSz="914400" eaLnBrk="1" fontAlgn="auto" latinLnBrk="0" hangingPunct="1">
              <a:lnSpc>
                <a:spcPct val="130000"/>
              </a:lnSpc>
              <a:spcBef>
                <a:spcPts val="600"/>
              </a:spcBef>
              <a:spcAft>
                <a:spcPts val="0"/>
              </a:spcAft>
              <a:buClrTx/>
              <a:buSzTx/>
              <a:buFontTx/>
              <a:buChar char="•"/>
              <a:tabLst/>
              <a:defRPr/>
            </a:pPr>
            <a:endParaRPr kumimoji="0" lang="es-ES_tradnl" sz="1600" b="0" i="0" u="none" strike="noStrike" kern="0" cap="none" spc="0" normalizeH="0" baseline="0" noProof="0" dirty="0">
              <a:ln>
                <a:noFill/>
              </a:ln>
              <a:solidFill>
                <a:srgbClr val="959BC2">
                  <a:lumMod val="75000"/>
                </a:srgbClr>
              </a:solidFill>
              <a:effectLst/>
              <a:uLnTx/>
              <a:uFillTx/>
            </a:endParaRPr>
          </a:p>
          <a:p>
            <a:pPr marL="280988" marR="0" lvl="2" indent="-277813" algn="just" defTabSz="914400" eaLnBrk="1" fontAlgn="auto" latinLnBrk="0" hangingPunct="1">
              <a:lnSpc>
                <a:spcPct val="130000"/>
              </a:lnSpc>
              <a:spcBef>
                <a:spcPts val="600"/>
              </a:spcBef>
              <a:spcAft>
                <a:spcPts val="0"/>
              </a:spcAft>
              <a:buClrTx/>
              <a:buSzTx/>
              <a:buFontTx/>
              <a:buNone/>
              <a:tabLst/>
              <a:defRPr/>
            </a:pPr>
            <a:endParaRPr kumimoji="0" lang="es-ES_tradnl" sz="1600" b="0" i="0" u="none" strike="noStrike" kern="0" cap="none" spc="0" normalizeH="0" baseline="0" noProof="0" dirty="0">
              <a:ln>
                <a:noFill/>
              </a:ln>
              <a:solidFill>
                <a:srgbClr val="959BC2">
                  <a:lumMod val="75000"/>
                </a:srgbClr>
              </a:solidFill>
              <a:effectLst/>
              <a:uLnTx/>
              <a:uFillTx/>
            </a:endParaRPr>
          </a:p>
          <a:p>
            <a:pPr marL="280988" marR="0" lvl="2" indent="-277813" algn="just" defTabSz="914400" eaLnBrk="1" fontAlgn="auto" latinLnBrk="0" hangingPunct="1">
              <a:lnSpc>
                <a:spcPct val="130000"/>
              </a:lnSpc>
              <a:spcBef>
                <a:spcPts val="600"/>
              </a:spcBef>
              <a:spcAft>
                <a:spcPts val="0"/>
              </a:spcAft>
              <a:buClrTx/>
              <a:buSzTx/>
              <a:buFontTx/>
              <a:buChar char="•"/>
              <a:tabLst/>
              <a:defRPr/>
            </a:pPr>
            <a:endParaRPr kumimoji="0" lang="es-ES_tradnl" sz="1600" b="0" i="0" u="none" strike="noStrike" kern="0" cap="none" spc="0" normalizeH="0" baseline="0" noProof="0" dirty="0">
              <a:ln>
                <a:noFill/>
              </a:ln>
              <a:solidFill>
                <a:srgbClr val="959BC2">
                  <a:lumMod val="75000"/>
                </a:srgbClr>
              </a:solidFill>
              <a:effectLst/>
              <a:uLnTx/>
              <a:uFillTx/>
            </a:endParaRPr>
          </a:p>
          <a:p>
            <a:pPr marL="280988" marR="0" lvl="2" indent="-277813" algn="just" defTabSz="914400" eaLnBrk="1" fontAlgn="auto" latinLnBrk="0" hangingPunct="1">
              <a:lnSpc>
                <a:spcPct val="130000"/>
              </a:lnSpc>
              <a:spcBef>
                <a:spcPts val="600"/>
              </a:spcBef>
              <a:spcAft>
                <a:spcPts val="0"/>
              </a:spcAft>
              <a:buClrTx/>
              <a:buSzTx/>
              <a:buFontTx/>
              <a:buChar char="•"/>
              <a:tabLst/>
              <a:defRPr/>
            </a:pPr>
            <a:endParaRPr kumimoji="0" lang="es-ES_tradnl" sz="1600" b="0" i="0" u="none" strike="noStrike" kern="0" cap="none" spc="0" normalizeH="0" baseline="0" noProof="0" dirty="0">
              <a:ln>
                <a:noFill/>
              </a:ln>
              <a:solidFill>
                <a:srgbClr val="959BC2">
                  <a:lumMod val="75000"/>
                </a:srgbClr>
              </a:solidFill>
              <a:effectLst/>
              <a:uLnTx/>
              <a:uFillTx/>
            </a:endParaRPr>
          </a:p>
          <a:p>
            <a:pPr marL="280988" marR="0" lvl="2" indent="-277813" algn="just" defTabSz="914400" eaLnBrk="1" fontAlgn="auto" latinLnBrk="0" hangingPunct="1">
              <a:lnSpc>
                <a:spcPct val="130000"/>
              </a:lnSpc>
              <a:spcBef>
                <a:spcPts val="600"/>
              </a:spcBef>
              <a:spcAft>
                <a:spcPts val="0"/>
              </a:spcAft>
              <a:buClrTx/>
              <a:buSzTx/>
              <a:buFontTx/>
              <a:buNone/>
              <a:tabLst/>
              <a:defRPr/>
            </a:pPr>
            <a:endParaRPr kumimoji="0" lang="es-ES_tradnl" sz="1200" b="0" i="0" u="none" strike="noStrike" kern="0" cap="none" spc="0" normalizeH="0" baseline="0" noProof="0" dirty="0">
              <a:ln>
                <a:noFill/>
              </a:ln>
              <a:effectLst/>
              <a:uLnTx/>
              <a:uFillTx/>
            </a:endParaRPr>
          </a:p>
          <a:p>
            <a:pPr marL="280988" marR="0" lvl="2" indent="-277813" algn="just" defTabSz="914400" eaLnBrk="1" fontAlgn="auto" latinLnBrk="0" hangingPunct="1">
              <a:lnSpc>
                <a:spcPct val="130000"/>
              </a:lnSpc>
              <a:spcBef>
                <a:spcPts val="600"/>
              </a:spcBef>
              <a:spcAft>
                <a:spcPts val="0"/>
              </a:spcAft>
              <a:buClrTx/>
              <a:buSzTx/>
              <a:buFontTx/>
              <a:buChar char="•"/>
              <a:tabLst/>
              <a:defRPr/>
            </a:pPr>
            <a:r>
              <a:rPr kumimoji="0" lang="es-ES_tradnl" sz="1200" b="0" i="0" u="none" strike="noStrike" kern="0" cap="none" spc="0" normalizeH="0" baseline="0" noProof="0" dirty="0">
                <a:ln>
                  <a:noFill/>
                </a:ln>
                <a:effectLst/>
                <a:uLnTx/>
                <a:uFillTx/>
              </a:rPr>
              <a:t>Sobre la cuantía que tributa, el tipo aplicable es el 20% para los primeros 6.000 €, el 22% entre 6.000 € y 50.000 € y el 24% para el resto (fiscalidad 2015).</a:t>
            </a:r>
          </a:p>
          <a:p>
            <a:pPr marL="280988" marR="0" lvl="2" indent="-277813" algn="just" defTabSz="914400" eaLnBrk="1" fontAlgn="auto" latinLnBrk="0" hangingPunct="1">
              <a:lnSpc>
                <a:spcPct val="130000"/>
              </a:lnSpc>
              <a:spcBef>
                <a:spcPts val="600"/>
              </a:spcBef>
              <a:spcAft>
                <a:spcPts val="0"/>
              </a:spcAft>
              <a:buClrTx/>
              <a:buSzTx/>
              <a:buFontTx/>
              <a:buNone/>
              <a:tabLst/>
              <a:defRPr/>
            </a:pPr>
            <a:endParaRPr kumimoji="0" lang="es-ES_tradnl" sz="1600" b="0" i="0" u="none" strike="noStrike" kern="0" cap="none" spc="0" normalizeH="0" baseline="0" noProof="0" dirty="0">
              <a:ln>
                <a:noFill/>
              </a:ln>
              <a:effectLst/>
              <a:uLnTx/>
              <a:uFillTx/>
            </a:endParaRPr>
          </a:p>
        </p:txBody>
      </p:sp>
      <p:graphicFrame>
        <p:nvGraphicFramePr>
          <p:cNvPr id="6" name="5 Tabla">
            <a:extLst>
              <a:ext uri="{FF2B5EF4-FFF2-40B4-BE49-F238E27FC236}">
                <a16:creationId xmlns:a16="http://schemas.microsoft.com/office/drawing/2014/main" id="{BAA8D390-0833-4F42-ABC8-91296B334280}"/>
              </a:ext>
            </a:extLst>
          </p:cNvPr>
          <p:cNvGraphicFramePr>
            <a:graphicFrameLocks noGrp="1"/>
          </p:cNvGraphicFramePr>
          <p:nvPr/>
        </p:nvGraphicFramePr>
        <p:xfrm>
          <a:off x="1800597" y="2520007"/>
          <a:ext cx="7369051" cy="2219720"/>
        </p:xfrm>
        <a:graphic>
          <a:graphicData uri="http://schemas.openxmlformats.org/drawingml/2006/table">
            <a:tbl>
              <a:tblPr firstRow="1" bandRow="1"/>
              <a:tblGrid>
                <a:gridCol w="3580456">
                  <a:extLst>
                    <a:ext uri="{9D8B030D-6E8A-4147-A177-3AD203B41FA5}">
                      <a16:colId xmlns:a16="http://schemas.microsoft.com/office/drawing/2014/main" val="20000"/>
                    </a:ext>
                  </a:extLst>
                </a:gridCol>
                <a:gridCol w="3788595">
                  <a:extLst>
                    <a:ext uri="{9D8B030D-6E8A-4147-A177-3AD203B41FA5}">
                      <a16:colId xmlns:a16="http://schemas.microsoft.com/office/drawing/2014/main" val="20001"/>
                    </a:ext>
                  </a:extLst>
                </a:gridCol>
              </a:tblGrid>
              <a:tr h="20644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t>Edad</a:t>
                      </a:r>
                      <a:r>
                        <a:rPr lang="es-ES" sz="1200" baseline="0" dirty="0"/>
                        <a:t>  de constitución </a:t>
                      </a:r>
                    </a:p>
                    <a:p>
                      <a:pPr algn="ctr"/>
                      <a:r>
                        <a:rPr lang="es-ES" sz="1200" baseline="0" dirty="0"/>
                        <a:t>de la renta</a:t>
                      </a:r>
                      <a:endParaRPr lang="es-ES" sz="1200" dirty="0"/>
                    </a:p>
                  </a:txBody>
                  <a:tcPr marL="91446" marR="91446" marT="49995" marB="49995"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b="1" kern="1200" baseline="0" dirty="0">
                          <a:solidFill>
                            <a:schemeClr val="lt1"/>
                          </a:solidFill>
                          <a:latin typeface="+mn-lt"/>
                          <a:ea typeface="+mn-ea"/>
                          <a:cs typeface="+mn-cs"/>
                        </a:rPr>
                        <a:t>% de Renta sujeto a tributación.</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&lt; 40</a:t>
                      </a:r>
                    </a:p>
                  </a:txBody>
                  <a:tcPr marL="90006" marR="90006" marT="51176" marB="51176" anchor="ctr" anchorCtr="1"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40%</a:t>
                      </a:r>
                    </a:p>
                  </a:txBody>
                  <a:tcPr marL="90006" marR="90006" marT="51176" marB="51176" anchor="ctr" anchorCtr="1"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40 – 49</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35%</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2"/>
                  </a:ext>
                </a:extLst>
              </a:tr>
              <a:tr h="1392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50 – 59</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28%</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60 – 65</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24%</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4"/>
                  </a:ext>
                </a:extLst>
              </a:tr>
              <a:tr h="3278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66 – 69</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20%</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5"/>
                  </a:ext>
                </a:extLst>
              </a:tr>
              <a:tr h="16355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&gt; = 70</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8%</a:t>
                      </a:r>
                    </a:p>
                  </a:txBody>
                  <a:tcPr marL="90006" marR="90006" marT="51176" marB="51176"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0673421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 calcmode="lin" valueType="num">
                                      <p:cBhvr additive="base">
                                        <p:cTn id="24" dur="500" fill="hold"/>
                                        <p:tgtEl>
                                          <p:spTgt spid="5">
                                            <p:txEl>
                                              <p:pRg st="8" end="8"/>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Renta vitalicia</a:t>
            </a:r>
          </a:p>
        </p:txBody>
      </p:sp>
      <p:graphicFrame>
        <p:nvGraphicFramePr>
          <p:cNvPr id="5" name="2 Tabla">
            <a:extLst>
              <a:ext uri="{FF2B5EF4-FFF2-40B4-BE49-F238E27FC236}">
                <a16:creationId xmlns:a16="http://schemas.microsoft.com/office/drawing/2014/main" id="{1D82EFBD-2C74-4B74-A95A-DD72ADEC6718}"/>
              </a:ext>
            </a:extLst>
          </p:cNvPr>
          <p:cNvGraphicFramePr>
            <a:graphicFrameLocks noGrp="1"/>
          </p:cNvGraphicFramePr>
          <p:nvPr/>
        </p:nvGraphicFramePr>
        <p:xfrm>
          <a:off x="1368549" y="1871935"/>
          <a:ext cx="8578394" cy="2172594"/>
        </p:xfrm>
        <a:graphic>
          <a:graphicData uri="http://schemas.openxmlformats.org/drawingml/2006/table">
            <a:tbl>
              <a:tblPr firstRow="1" bandRow="1"/>
              <a:tblGrid>
                <a:gridCol w="2367529">
                  <a:extLst>
                    <a:ext uri="{9D8B030D-6E8A-4147-A177-3AD203B41FA5}">
                      <a16:colId xmlns:a16="http://schemas.microsoft.com/office/drawing/2014/main" val="20000"/>
                    </a:ext>
                  </a:extLst>
                </a:gridCol>
                <a:gridCol w="2505159">
                  <a:extLst>
                    <a:ext uri="{9D8B030D-6E8A-4147-A177-3AD203B41FA5}">
                      <a16:colId xmlns:a16="http://schemas.microsoft.com/office/drawing/2014/main" val="20001"/>
                    </a:ext>
                  </a:extLst>
                </a:gridCol>
                <a:gridCol w="1628641">
                  <a:extLst>
                    <a:ext uri="{9D8B030D-6E8A-4147-A177-3AD203B41FA5}">
                      <a16:colId xmlns:a16="http://schemas.microsoft.com/office/drawing/2014/main" val="20002"/>
                    </a:ext>
                  </a:extLst>
                </a:gridCol>
                <a:gridCol w="2077065">
                  <a:extLst>
                    <a:ext uri="{9D8B030D-6E8A-4147-A177-3AD203B41FA5}">
                      <a16:colId xmlns:a16="http://schemas.microsoft.com/office/drawing/2014/main" val="20003"/>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latin typeface="+mn-lt"/>
                        </a:rPr>
                        <a:t>Edad</a:t>
                      </a:r>
                      <a:r>
                        <a:rPr lang="es-ES" sz="1200" baseline="0" dirty="0">
                          <a:latin typeface="+mn-lt"/>
                        </a:rPr>
                        <a:t> de constitución de la renta</a:t>
                      </a:r>
                      <a:endParaRPr lang="es-ES" sz="1200" dirty="0">
                        <a:latin typeface="+mn-lt"/>
                      </a:endParaRPr>
                    </a:p>
                  </a:txBody>
                  <a:tcPr marL="91439" marR="91439" marT="49677" marB="4967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b="1" kern="1200" baseline="0" dirty="0">
                          <a:solidFill>
                            <a:schemeClr val="lt1"/>
                          </a:solidFill>
                          <a:latin typeface="+mn-lt"/>
                          <a:ea typeface="+mn-ea"/>
                          <a:cs typeface="+mn-cs"/>
                        </a:rPr>
                        <a:t>% de Renta sujeto a tributación.</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latin typeface="+mn-lt"/>
                        </a:rPr>
                        <a:t>Tipo de Retención *</a:t>
                      </a:r>
                    </a:p>
                  </a:txBody>
                  <a:tcPr marL="91439" marR="91439" marT="49677" marB="4967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latin typeface="+mn-lt"/>
                        </a:rPr>
                        <a:t>Tributación o Retención</a:t>
                      </a:r>
                      <a:r>
                        <a:rPr lang="es-ES" sz="1200" baseline="0" dirty="0">
                          <a:latin typeface="+mn-lt"/>
                        </a:rPr>
                        <a:t> Efectiva</a:t>
                      </a:r>
                      <a:endParaRPr lang="es-ES" sz="1200" dirty="0">
                        <a:latin typeface="+mn-lt"/>
                      </a:endParaRPr>
                    </a:p>
                  </a:txBody>
                  <a:tcPr marL="91439" marR="91439" marT="49677" marB="4967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E4788"/>
                    </a:solidFill>
                  </a:tcPr>
                </a:tc>
                <a:extLst>
                  <a:ext uri="{0D108BD9-81ED-4DB2-BD59-A6C34878D82A}">
                    <a16:rowId xmlns:a16="http://schemas.microsoft.com/office/drawing/2014/main" val="10000"/>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&lt; 40</a:t>
                      </a:r>
                    </a:p>
                  </a:txBody>
                  <a:tcPr marL="89999" marR="89999" marT="50850" marB="50850" anchor="ctr" anchorCtr="1"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40%</a:t>
                      </a:r>
                    </a:p>
                  </a:txBody>
                  <a:tcPr marL="89999" marR="89999" marT="50850" marB="50850" anchor="ctr" anchorCtr="1" horzOverflow="overflow">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n-lt"/>
                        </a:rPr>
                        <a:t>20% *</a:t>
                      </a:r>
                    </a:p>
                  </a:txBody>
                  <a:tcPr marL="91439" marR="91439" marT="49677" marB="4967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solidFill>
                            <a:srgbClr val="FF0000"/>
                          </a:solidFill>
                          <a:latin typeface="+mn-lt"/>
                        </a:rPr>
                        <a:t>8,0%</a:t>
                      </a:r>
                    </a:p>
                  </a:txBody>
                  <a:tcPr marL="91439" marR="91439" marT="49677" marB="4967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40 – 49</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35%</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n-lt"/>
                        </a:rPr>
                        <a:t>20% *</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solidFill>
                            <a:srgbClr val="FF0000"/>
                          </a:solidFill>
                          <a:latin typeface="+mn-lt"/>
                        </a:rPr>
                        <a:t>7,0%</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50 – 59</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28%</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n-lt"/>
                        </a:rPr>
                        <a:t>20% *</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solidFill>
                            <a:srgbClr val="FF0000"/>
                          </a:solidFill>
                          <a:latin typeface="+mn-lt"/>
                        </a:rPr>
                        <a:t>5,6%</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60 – 65</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24%</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n-lt"/>
                        </a:rPr>
                        <a:t>20% *</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solidFill>
                            <a:srgbClr val="FF0000"/>
                          </a:solidFill>
                          <a:latin typeface="+mn-lt"/>
                        </a:rPr>
                        <a:t>4,8%</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4"/>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66 – 69</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20%</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n-lt"/>
                        </a:rPr>
                        <a:t>20% *</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solidFill>
                            <a:srgbClr val="FF0000"/>
                          </a:solidFill>
                          <a:latin typeface="+mn-lt"/>
                        </a:rPr>
                        <a:t>4,0%</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5"/>
                  </a:ext>
                </a:extLst>
              </a:tr>
              <a:tr h="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&gt; = 70</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s-ES" sz="1200" kern="1200" dirty="0">
                          <a:solidFill>
                            <a:schemeClr val="dk1"/>
                          </a:solidFill>
                          <a:latin typeface="+mn-lt"/>
                          <a:ea typeface="+mn-ea"/>
                          <a:cs typeface="+mn-cs"/>
                        </a:rPr>
                        <a:t>8%</a:t>
                      </a:r>
                    </a:p>
                  </a:txBody>
                  <a:tcPr marL="89999" marR="89999" marT="50850" marB="50850" anchor="ctr" anchorCtr="1" horzOverflow="overflow">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dirty="0">
                          <a:latin typeface="+mn-lt"/>
                        </a:rPr>
                        <a:t>20% *</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solidFill>
                            <a:srgbClr val="FF0000"/>
                          </a:solidFill>
                          <a:latin typeface="+mn-lt"/>
                        </a:rPr>
                        <a:t>1,6%</a:t>
                      </a:r>
                    </a:p>
                  </a:txBody>
                  <a:tcPr marL="91439" marR="91439" marT="49677" marB="4967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6"/>
                  </a:ext>
                </a:extLst>
              </a:tr>
            </a:tbl>
          </a:graphicData>
        </a:graphic>
      </p:graphicFrame>
      <p:grpSp>
        <p:nvGrpSpPr>
          <p:cNvPr id="6" name="8 Grupo">
            <a:extLst>
              <a:ext uri="{FF2B5EF4-FFF2-40B4-BE49-F238E27FC236}">
                <a16:creationId xmlns:a16="http://schemas.microsoft.com/office/drawing/2014/main" id="{03F2A3E8-9062-4CD5-8169-F1CD64D30C16}"/>
              </a:ext>
            </a:extLst>
          </p:cNvPr>
          <p:cNvGrpSpPr>
            <a:grpSpLocks/>
          </p:cNvGrpSpPr>
          <p:nvPr/>
        </p:nvGrpSpPr>
        <p:grpSpPr bwMode="auto">
          <a:xfrm>
            <a:off x="1341728" y="4125846"/>
            <a:ext cx="8453072" cy="863508"/>
            <a:chOff x="428625" y="2841194"/>
            <a:chExt cx="7858125" cy="1796435"/>
          </a:xfrm>
        </p:grpSpPr>
        <p:sp>
          <p:nvSpPr>
            <p:cNvPr id="7" name="4 CuadroTexto">
              <a:extLst>
                <a:ext uri="{FF2B5EF4-FFF2-40B4-BE49-F238E27FC236}">
                  <a16:creationId xmlns:a16="http://schemas.microsoft.com/office/drawing/2014/main" id="{BFEADEE9-0031-4157-8097-075D4CAF7964}"/>
                </a:ext>
              </a:extLst>
            </p:cNvPr>
            <p:cNvSpPr txBox="1">
              <a:spLocks noChangeArrowheads="1"/>
            </p:cNvSpPr>
            <p:nvPr/>
          </p:nvSpPr>
          <p:spPr bwMode="auto">
            <a:xfrm>
              <a:off x="428625" y="2841194"/>
              <a:ext cx="7858125" cy="1415572"/>
            </a:xfrm>
            <a:prstGeom prst="rect">
              <a:avLst/>
            </a:prstGeom>
          </p:spPr>
          <p:txBody>
            <a:bodyPr/>
            <a:lstStyle>
              <a:defPPr>
                <a:defRPr lang="de-DE"/>
              </a:defPPr>
              <a:lvl1pPr>
                <a:defRPr sz="1400">
                  <a:solidFill>
                    <a:schemeClr val="accent1">
                      <a:lumMod val="75000"/>
                    </a:schemeClr>
                  </a:solidFill>
                </a:defRPr>
              </a:lvl1pPr>
              <a:lvl3pPr marL="280988" lvl="2" indent="-277813" algn="just">
                <a:lnSpc>
                  <a:spcPct val="130000"/>
                </a:lnSpc>
                <a:spcBef>
                  <a:spcPts val="600"/>
                </a:spcBef>
                <a:buFontTx/>
                <a:buChar char="•"/>
                <a:defRPr sz="1600" kern="0" baseline="0">
                  <a:solidFill>
                    <a:schemeClr val="accent1">
                      <a:lumMod val="75000"/>
                    </a:schemeClr>
                  </a:solidFill>
                  <a:latin typeface="+mj-lt"/>
                </a:defRPr>
              </a:lvl3p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altLang="es-ES" sz="1200" b="0" i="0" u="none" strike="noStrike" kern="0" cap="none" spc="0" normalizeH="0" baseline="0" noProof="0" dirty="0">
                  <a:ln>
                    <a:noFill/>
                  </a:ln>
                  <a:solidFill>
                    <a:schemeClr val="tx1"/>
                  </a:solidFill>
                  <a:effectLst/>
                  <a:uLnTx/>
                  <a:uFillTx/>
                </a:rPr>
                <a:t>Renta Vitalicia de 1.500 € constituyéndola con 66 años:</a:t>
              </a:r>
            </a:p>
            <a:p>
              <a:pPr marL="0" marR="0" lvl="1" indent="0" defTabSz="914400" eaLnBrk="1" fontAlgn="auto" latinLnBrk="0" hangingPunct="1">
                <a:lnSpc>
                  <a:spcPct val="100000"/>
                </a:lnSpc>
                <a:spcBef>
                  <a:spcPts val="0"/>
                </a:spcBef>
                <a:spcAft>
                  <a:spcPts val="0"/>
                </a:spcAft>
                <a:buClrTx/>
                <a:buSzTx/>
                <a:buFontTx/>
                <a:buNone/>
                <a:tabLst/>
                <a:defRPr/>
              </a:pPr>
              <a:r>
                <a:rPr kumimoji="0" lang="es-ES" altLang="es-ES" sz="1200" b="0" i="0" u="none" strike="noStrike" kern="0" cap="none" spc="0" normalizeH="0" baseline="0" noProof="0" dirty="0">
                  <a:ln>
                    <a:noFill/>
                  </a:ln>
                  <a:effectLst/>
                  <a:uLnTx/>
                  <a:uFillTx/>
                </a:rPr>
                <a:t>	</a:t>
              </a:r>
            </a:p>
            <a:p>
              <a:pPr marL="0" marR="0" lvl="1" indent="0" defTabSz="914400" eaLnBrk="1" fontAlgn="auto" latinLnBrk="0" hangingPunct="1">
                <a:lnSpc>
                  <a:spcPct val="100000"/>
                </a:lnSpc>
                <a:spcBef>
                  <a:spcPts val="0"/>
                </a:spcBef>
                <a:spcAft>
                  <a:spcPts val="0"/>
                </a:spcAft>
                <a:buClrTx/>
                <a:buSzTx/>
                <a:buFontTx/>
                <a:buNone/>
                <a:tabLst/>
                <a:defRPr/>
              </a:pPr>
              <a:r>
                <a:rPr kumimoji="0" lang="es-ES" altLang="es-ES" sz="1200" b="0" i="0" u="none" strike="noStrike" kern="0" cap="none" spc="0" normalizeH="0" baseline="0" noProof="0" dirty="0">
                  <a:ln>
                    <a:noFill/>
                  </a:ln>
                  <a:effectLst/>
                  <a:uLnTx/>
                  <a:uFillTx/>
                </a:rPr>
                <a:t>	- 1.500 € x 20% tributa = 300 € X 20% impuestos =  60 €</a:t>
              </a:r>
            </a:p>
            <a:p>
              <a:pPr marL="0" marR="0" lvl="1" indent="0" defTabSz="914400" eaLnBrk="1" fontAlgn="auto" latinLnBrk="0" hangingPunct="1">
                <a:lnSpc>
                  <a:spcPct val="100000"/>
                </a:lnSpc>
                <a:spcBef>
                  <a:spcPts val="0"/>
                </a:spcBef>
                <a:spcAft>
                  <a:spcPts val="0"/>
                </a:spcAft>
                <a:buClrTx/>
                <a:buSzTx/>
                <a:buFontTx/>
                <a:buNone/>
                <a:tabLst/>
                <a:defRPr/>
              </a:pPr>
              <a:endParaRPr kumimoji="0" lang="es-ES" altLang="es-ES" b="0" i="0" u="none" strike="noStrike" kern="0" cap="none" spc="0" normalizeH="0" baseline="0" noProof="0" dirty="0">
                <a:ln>
                  <a:noFill/>
                </a:ln>
                <a:effectLst/>
                <a:uLnTx/>
                <a:uFillTx/>
              </a:endParaRPr>
            </a:p>
            <a:p>
              <a:pPr marL="0" marR="0" lvl="1" indent="0" defTabSz="914400" eaLnBrk="1" fontAlgn="auto" latinLnBrk="0" hangingPunct="1">
                <a:lnSpc>
                  <a:spcPct val="100000"/>
                </a:lnSpc>
                <a:spcBef>
                  <a:spcPts val="0"/>
                </a:spcBef>
                <a:spcAft>
                  <a:spcPts val="0"/>
                </a:spcAft>
                <a:buClrTx/>
                <a:buSzTx/>
                <a:buFontTx/>
                <a:buNone/>
                <a:tabLst/>
                <a:defRPr/>
              </a:pPr>
              <a:r>
                <a:rPr kumimoji="0" lang="es-ES" altLang="es-ES" sz="1200" b="0" i="0" u="none" strike="noStrike" kern="0" cap="none" spc="0" normalizeH="0" baseline="0" noProof="0" dirty="0">
                  <a:ln>
                    <a:noFill/>
                  </a:ln>
                  <a:effectLst/>
                  <a:uLnTx/>
                  <a:uFillTx/>
                </a:rPr>
                <a:t>	- 1.500  € x 4,0%  =                                                    60 €</a:t>
              </a:r>
            </a:p>
            <a:p>
              <a:pPr marL="0" marR="0" lvl="1" indent="0" defTabSz="914400" eaLnBrk="1" fontAlgn="auto" latinLnBrk="0" hangingPunct="1">
                <a:lnSpc>
                  <a:spcPct val="100000"/>
                </a:lnSpc>
                <a:spcBef>
                  <a:spcPts val="0"/>
                </a:spcBef>
                <a:spcAft>
                  <a:spcPts val="0"/>
                </a:spcAft>
                <a:buClrTx/>
                <a:buSzTx/>
                <a:buFontTx/>
                <a:buNone/>
                <a:tabLst/>
                <a:defRPr/>
              </a:pPr>
              <a:endParaRPr kumimoji="0" lang="es-ES" altLang="es-ES" sz="1200" b="0" i="0" u="none" strike="noStrike" kern="0" cap="none" spc="0" normalizeH="0" baseline="0" noProof="0" dirty="0">
                <a:ln>
                  <a:noFill/>
                </a:ln>
                <a:effectLst/>
                <a:uLnTx/>
                <a:uFillTx/>
              </a:endParaRPr>
            </a:p>
          </p:txBody>
        </p:sp>
        <p:cxnSp>
          <p:nvCxnSpPr>
            <p:cNvPr id="8" name="12 Conector recto de flecha">
              <a:extLst>
                <a:ext uri="{FF2B5EF4-FFF2-40B4-BE49-F238E27FC236}">
                  <a16:creationId xmlns:a16="http://schemas.microsoft.com/office/drawing/2014/main" id="{D1015973-57BE-4423-8E3A-4779D5B55CF2}"/>
                </a:ext>
              </a:extLst>
            </p:cNvPr>
            <p:cNvCxnSpPr>
              <a:cxnSpLocks noChangeShapeType="1"/>
            </p:cNvCxnSpPr>
            <p:nvPr/>
          </p:nvCxnSpPr>
          <p:spPr bwMode="auto">
            <a:xfrm>
              <a:off x="5255777" y="4065623"/>
              <a:ext cx="0" cy="572006"/>
            </a:xfrm>
            <a:prstGeom prst="straightConnector1">
              <a:avLst/>
            </a:prstGeom>
            <a:noFill/>
            <a:ln w="25400" algn="ctr">
              <a:solidFill>
                <a:srgbClr val="000000"/>
              </a:solidFill>
              <a:round/>
              <a:headEnd type="arrow" w="med" len="med"/>
              <a:tailEnd type="arrow" w="med" len="med"/>
            </a:ln>
            <a:extLst>
              <a:ext uri="{909E8E84-426E-40DD-AFC4-6F175D3DCCD1}">
                <a14:hiddenFill xmlns:a14="http://schemas.microsoft.com/office/drawing/2010/main">
                  <a:noFill/>
                </a14:hiddenFill>
              </a:ext>
            </a:extLst>
          </p:spPr>
        </p:cxnSp>
      </p:grpSp>
      <p:sp>
        <p:nvSpPr>
          <p:cNvPr id="9" name="13 CuadroTexto">
            <a:extLst>
              <a:ext uri="{FF2B5EF4-FFF2-40B4-BE49-F238E27FC236}">
                <a16:creationId xmlns:a16="http://schemas.microsoft.com/office/drawing/2014/main" id="{0D971EAE-3CEF-4985-93BA-29B94BF6E835}"/>
              </a:ext>
            </a:extLst>
          </p:cNvPr>
          <p:cNvSpPr txBox="1">
            <a:spLocks noChangeArrowheads="1"/>
          </p:cNvSpPr>
          <p:nvPr/>
        </p:nvSpPr>
        <p:spPr bwMode="auto">
          <a:xfrm>
            <a:off x="6885698" y="4289381"/>
            <a:ext cx="24819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200" dirty="0">
                <a:solidFill>
                  <a:schemeClr val="tx1"/>
                </a:solidFill>
                <a:latin typeface="Arial"/>
              </a:rPr>
              <a:t>* Las entidades retienen un 20% en concepto de Rendimiento de Capital Mobiliario, y en caso de que el cliente supere los 6.000 € anuales, el excedente lo regularizará en su declaración de la renta.</a:t>
            </a:r>
          </a:p>
        </p:txBody>
      </p:sp>
      <p:sp>
        <p:nvSpPr>
          <p:cNvPr id="10" name="14 CuadroTexto">
            <a:extLst>
              <a:ext uri="{FF2B5EF4-FFF2-40B4-BE49-F238E27FC236}">
                <a16:creationId xmlns:a16="http://schemas.microsoft.com/office/drawing/2014/main" id="{F67A53DF-E7D1-4927-BFF6-9B538286819C}"/>
              </a:ext>
            </a:extLst>
          </p:cNvPr>
          <p:cNvSpPr txBox="1">
            <a:spLocks noChangeArrowheads="1"/>
          </p:cNvSpPr>
          <p:nvPr/>
        </p:nvSpPr>
        <p:spPr bwMode="auto">
          <a:xfrm>
            <a:off x="1341728" y="1363123"/>
            <a:ext cx="8245865" cy="646331"/>
          </a:xfrm>
          <a:prstGeom prst="rect">
            <a:avLst/>
          </a:prstGeom>
        </p:spPr>
        <p:txBody>
          <a:bodyPr/>
          <a:lstStyle>
            <a:defPPr>
              <a:defRPr lang="de-DE"/>
            </a:defPPr>
            <a:lvl3pPr marL="280988" lvl="2" indent="-277813" algn="just">
              <a:lnSpc>
                <a:spcPct val="130000"/>
              </a:lnSpc>
              <a:spcBef>
                <a:spcPts val="600"/>
              </a:spcBef>
              <a:buFontTx/>
              <a:buChar char="•"/>
              <a:defRPr sz="1600" kern="0" baseline="0">
                <a:solidFill>
                  <a:schemeClr val="accent1">
                    <a:lumMod val="75000"/>
                  </a:schemeClr>
                </a:solidFill>
                <a:latin typeface="+mj-lt"/>
              </a:defRPr>
            </a:lvl3p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 altLang="es-ES" sz="1200" b="0" i="0" u="none" strike="noStrike" kern="0" cap="none" spc="0" normalizeH="0" baseline="0" noProof="0" dirty="0">
                <a:ln>
                  <a:noFill/>
                </a:ln>
                <a:effectLst/>
                <a:uLnTx/>
                <a:uFillTx/>
              </a:rPr>
              <a:t>Las Rentas tienen una tributación independiente de la prestación por jubilación. Tributan en base al siguiente cuadro: </a:t>
            </a:r>
          </a:p>
        </p:txBody>
      </p:sp>
    </p:spTree>
    <p:extLst>
      <p:ext uri="{BB962C8B-B14F-4D97-AF65-F5344CB8AC3E}">
        <p14:creationId xmlns:p14="http://schemas.microsoft.com/office/powerpoint/2010/main" val="9171593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childTnLst>
                                </p:cTn>
                              </p:par>
                            </p:childTnLst>
                          </p:cTn>
                        </p:par>
                        <p:par>
                          <p:cTn id="13" fill="hold">
                            <p:stCondLst>
                              <p:cond delay="2000"/>
                            </p:stCondLst>
                            <p:childTnLst>
                              <p:par>
                                <p:cTn id="14" presetID="42" presetClass="entr" presetSubtype="0" fill="hold" nodeType="afterEffect">
                                  <p:stCondLst>
                                    <p:cond delay="1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9" presetClass="entr" presetSubtype="0" accel="10000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24" dur="5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25" dur="5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Tipos de renta vitalicia</a:t>
            </a:r>
          </a:p>
        </p:txBody>
      </p:sp>
      <p:sp>
        <p:nvSpPr>
          <p:cNvPr id="5" name="Rectangle 70">
            <a:extLst>
              <a:ext uri="{FF2B5EF4-FFF2-40B4-BE49-F238E27FC236}">
                <a16:creationId xmlns:a16="http://schemas.microsoft.com/office/drawing/2014/main" id="{DDB1B502-E5A3-42E2-A091-F493C2C7D45B}"/>
              </a:ext>
            </a:extLst>
          </p:cNvPr>
          <p:cNvSpPr txBox="1">
            <a:spLocks noChangeArrowheads="1"/>
          </p:cNvSpPr>
          <p:nvPr/>
        </p:nvSpPr>
        <p:spPr>
          <a:xfrm>
            <a:off x="648469" y="1583903"/>
            <a:ext cx="7416178" cy="3797027"/>
          </a:xfrm>
          <a:prstGeom prst="rect">
            <a:avLst/>
          </a:prstGeom>
        </p:spPr>
        <p:txBody>
          <a:bodyPr/>
          <a:lstStyle/>
          <a:p>
            <a:pPr marL="280988" lvl="2" indent="-277813" algn="just">
              <a:lnSpc>
                <a:spcPct val="130000"/>
              </a:lnSpc>
              <a:spcBef>
                <a:spcPts val="600"/>
              </a:spcBef>
              <a:buFontTx/>
              <a:buChar char="•"/>
              <a:defRPr/>
            </a:pPr>
            <a:r>
              <a:rPr lang="es-ES_tradnl" sz="1300" b="1" u="sng" kern="0" baseline="0" dirty="0">
                <a:latin typeface="+mj-lt"/>
              </a:rPr>
              <a:t>RENTA VITALICIA PURA.</a:t>
            </a:r>
          </a:p>
          <a:p>
            <a:pPr marL="738188" lvl="3" indent="-277813" algn="just">
              <a:lnSpc>
                <a:spcPct val="130000"/>
              </a:lnSpc>
              <a:spcBef>
                <a:spcPts val="600"/>
              </a:spcBef>
              <a:defRPr/>
            </a:pPr>
            <a:r>
              <a:rPr lang="es-ES_tradnl" sz="1300" kern="0" baseline="0" dirty="0">
                <a:latin typeface="+mj-lt"/>
              </a:rPr>
              <a:t>El rentista recibe una cantidad mensual hasta su fallecimiento.</a:t>
            </a:r>
          </a:p>
          <a:p>
            <a:pPr marL="738188" lvl="3" indent="-277813" algn="just">
              <a:lnSpc>
                <a:spcPct val="130000"/>
              </a:lnSpc>
              <a:spcBef>
                <a:spcPts val="600"/>
              </a:spcBef>
              <a:defRPr/>
            </a:pPr>
            <a:r>
              <a:rPr lang="es-ES_tradnl" sz="1300" kern="0" baseline="0" dirty="0">
                <a:latin typeface="+mj-lt"/>
              </a:rPr>
              <a:t>Si el cliente fallece antes de que se agote el saldo se rescinde el contrato.</a:t>
            </a:r>
          </a:p>
          <a:p>
            <a:pPr marL="280988" lvl="2" indent="-277813" algn="just">
              <a:lnSpc>
                <a:spcPct val="130000"/>
              </a:lnSpc>
              <a:spcBef>
                <a:spcPts val="600"/>
              </a:spcBef>
              <a:buFontTx/>
              <a:buChar char="•"/>
              <a:defRPr/>
            </a:pPr>
            <a:r>
              <a:rPr lang="es-ES_tradnl" sz="1300" b="1" u="sng" kern="0" baseline="0" dirty="0">
                <a:latin typeface="+mj-lt"/>
              </a:rPr>
              <a:t>RENTA CON CAPITAL DE FALLECIMIENTO.</a:t>
            </a:r>
          </a:p>
          <a:p>
            <a:pPr marL="738188" lvl="3" indent="-277813" algn="just">
              <a:lnSpc>
                <a:spcPct val="130000"/>
              </a:lnSpc>
              <a:spcBef>
                <a:spcPts val="600"/>
              </a:spcBef>
              <a:defRPr/>
            </a:pPr>
            <a:r>
              <a:rPr lang="es-ES_tradnl" sz="1300" kern="0" baseline="0" dirty="0">
                <a:latin typeface="+mj-lt"/>
              </a:rPr>
              <a:t>El rentista recibe una cantidad mensual hasta su fallecimiento.</a:t>
            </a:r>
          </a:p>
          <a:p>
            <a:pPr marL="738188" lvl="3" indent="-277813" algn="just">
              <a:lnSpc>
                <a:spcPct val="130000"/>
              </a:lnSpc>
              <a:spcBef>
                <a:spcPts val="600"/>
              </a:spcBef>
              <a:defRPr/>
            </a:pPr>
            <a:r>
              <a:rPr lang="es-ES_tradnl" sz="1300" kern="0" baseline="0" dirty="0">
                <a:latin typeface="+mj-lt"/>
              </a:rPr>
              <a:t>Si el cliente fallece antes de que se agote el saldo, el restante lo pasa a cobrar en forma de capital, como capital por fallecimiento, el/los beneficiario/s designados en el momento de constituir la renta.</a:t>
            </a:r>
          </a:p>
          <a:p>
            <a:pPr marL="280988" lvl="2" indent="-277813" algn="just">
              <a:lnSpc>
                <a:spcPct val="130000"/>
              </a:lnSpc>
              <a:spcBef>
                <a:spcPts val="600"/>
              </a:spcBef>
              <a:buFontTx/>
              <a:buChar char="•"/>
              <a:defRPr/>
            </a:pPr>
            <a:r>
              <a:rPr lang="es-ES_tradnl" sz="1300" b="1" u="sng" kern="0" baseline="0" dirty="0">
                <a:latin typeface="+mj-lt"/>
              </a:rPr>
              <a:t>RENTA REVERSIBLE EN UN % A UN SEGUNDO ASEGURADO</a:t>
            </a:r>
            <a:r>
              <a:rPr lang="es-ES_tradnl" sz="1300" b="1" kern="0" baseline="0" dirty="0">
                <a:latin typeface="+mj-lt"/>
              </a:rPr>
              <a:t>.</a:t>
            </a:r>
          </a:p>
          <a:p>
            <a:pPr marL="738188" lvl="3" indent="-277813" algn="just">
              <a:lnSpc>
                <a:spcPct val="130000"/>
              </a:lnSpc>
              <a:spcBef>
                <a:spcPts val="600"/>
              </a:spcBef>
              <a:defRPr/>
            </a:pPr>
            <a:r>
              <a:rPr lang="es-ES_tradnl" sz="1300" kern="0" baseline="0" dirty="0">
                <a:latin typeface="+mj-lt"/>
              </a:rPr>
              <a:t>El rentista recibe una cantidad mensual hasta su fallecimiento.</a:t>
            </a:r>
          </a:p>
          <a:p>
            <a:pPr marL="738188" lvl="3" indent="-277813" algn="just">
              <a:lnSpc>
                <a:spcPct val="130000"/>
              </a:lnSpc>
              <a:spcBef>
                <a:spcPts val="600"/>
              </a:spcBef>
              <a:defRPr/>
            </a:pPr>
            <a:r>
              <a:rPr lang="es-ES_tradnl" sz="1300" kern="0" baseline="0" dirty="0">
                <a:latin typeface="+mj-lt"/>
              </a:rPr>
              <a:t>Cuando el cliente fallece un segundo asegurado pasa a cobrar un % de la renta. Como si fuera una pensión de viudedad.</a:t>
            </a:r>
          </a:p>
          <a:p>
            <a:pPr marL="738188" lvl="3" indent="-277813" algn="just">
              <a:lnSpc>
                <a:spcPct val="130000"/>
              </a:lnSpc>
              <a:spcBef>
                <a:spcPts val="600"/>
              </a:spcBef>
              <a:defRPr/>
            </a:pPr>
            <a:endParaRPr lang="es-ES_tradnl" sz="1300" kern="0" baseline="0" dirty="0">
              <a:latin typeface="+mj-lt"/>
            </a:endParaRPr>
          </a:p>
          <a:p>
            <a:pPr marL="280988" lvl="2" indent="-277813" algn="just">
              <a:lnSpc>
                <a:spcPct val="130000"/>
              </a:lnSpc>
              <a:spcBef>
                <a:spcPts val="600"/>
              </a:spcBef>
              <a:buFontTx/>
              <a:buChar char="•"/>
              <a:defRPr/>
            </a:pPr>
            <a:endParaRPr lang="es-ES_tradnl" sz="1300" kern="0" baseline="0" dirty="0">
              <a:latin typeface="+mj-lt"/>
            </a:endParaRPr>
          </a:p>
        </p:txBody>
      </p:sp>
    </p:spTree>
    <p:extLst>
      <p:ext uri="{BB962C8B-B14F-4D97-AF65-F5344CB8AC3E}">
        <p14:creationId xmlns:p14="http://schemas.microsoft.com/office/powerpoint/2010/main" val="19206034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Ejemplo</a:t>
            </a:r>
          </a:p>
        </p:txBody>
      </p:sp>
      <p:graphicFrame>
        <p:nvGraphicFramePr>
          <p:cNvPr id="6" name="4 Tabla">
            <a:extLst>
              <a:ext uri="{FF2B5EF4-FFF2-40B4-BE49-F238E27FC236}">
                <a16:creationId xmlns:a16="http://schemas.microsoft.com/office/drawing/2014/main" id="{6CE556D2-6EB3-42F6-AFFE-C0ED6521CC27}"/>
              </a:ext>
            </a:extLst>
          </p:cNvPr>
          <p:cNvGraphicFramePr>
            <a:graphicFrameLocks noGrp="1"/>
          </p:cNvGraphicFramePr>
          <p:nvPr/>
        </p:nvGraphicFramePr>
        <p:xfrm>
          <a:off x="1584573" y="1979947"/>
          <a:ext cx="7887975" cy="2520280"/>
        </p:xfrm>
        <a:graphic>
          <a:graphicData uri="http://schemas.openxmlformats.org/drawingml/2006/table">
            <a:tbl>
              <a:tblPr firstRow="1" bandRow="1"/>
              <a:tblGrid>
                <a:gridCol w="4008250">
                  <a:extLst>
                    <a:ext uri="{9D8B030D-6E8A-4147-A177-3AD203B41FA5}">
                      <a16:colId xmlns:a16="http://schemas.microsoft.com/office/drawing/2014/main" val="20000"/>
                    </a:ext>
                  </a:extLst>
                </a:gridCol>
                <a:gridCol w="3879725">
                  <a:extLst>
                    <a:ext uri="{9D8B030D-6E8A-4147-A177-3AD203B41FA5}">
                      <a16:colId xmlns:a16="http://schemas.microsoft.com/office/drawing/2014/main" val="20001"/>
                    </a:ext>
                  </a:extLst>
                </a:gridCol>
              </a:tblGrid>
              <a:tr h="751672">
                <a:tc gridSpan="2">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400" dirty="0">
                          <a:latin typeface="+mj-lt"/>
                          <a:cs typeface="Arial" pitchFamily="34" charset="0"/>
                        </a:rPr>
                        <a:t>Primer asegurado: Hombre 66 años. Segundo asegurado: Mujer</a:t>
                      </a:r>
                      <a:r>
                        <a:rPr lang="es-ES" sz="1400" baseline="0" dirty="0">
                          <a:latin typeface="+mj-lt"/>
                          <a:cs typeface="Arial" pitchFamily="34" charset="0"/>
                        </a:rPr>
                        <a:t> </a:t>
                      </a:r>
                      <a:r>
                        <a:rPr lang="es-ES" sz="1400" dirty="0">
                          <a:latin typeface="+mj-lt"/>
                          <a:cs typeface="Arial" pitchFamily="34" charset="0"/>
                        </a:rPr>
                        <a:t>64 años. </a:t>
                      </a:r>
                    </a:p>
                    <a:p>
                      <a:pPr algn="ctr"/>
                      <a:r>
                        <a:rPr lang="es-ES" sz="1400" b="1" dirty="0">
                          <a:latin typeface="+mj-lt"/>
                          <a:cs typeface="Arial" pitchFamily="34" charset="0"/>
                        </a:rPr>
                        <a:t>Capital</a:t>
                      </a:r>
                      <a:r>
                        <a:rPr lang="es-ES" sz="1400" b="1" baseline="0" dirty="0">
                          <a:latin typeface="+mj-lt"/>
                          <a:cs typeface="Arial" pitchFamily="34" charset="0"/>
                        </a:rPr>
                        <a:t> Acumulado: 200.000 €</a:t>
                      </a:r>
                      <a:endParaRPr lang="es-ES" sz="1400" b="1" dirty="0">
                        <a:latin typeface="+mj-lt"/>
                        <a:cs typeface="Arial" pitchFamily="34" charset="0"/>
                      </a:endParaRPr>
                    </a:p>
                  </a:txBody>
                  <a:tcPr marL="91445" marR="91445" marT="45713" marB="45713"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36699"/>
                    </a:solidFill>
                  </a:tcPr>
                </a:tc>
                <a:tc hMerge="1">
                  <a:txBody>
                    <a:bodyPr/>
                    <a:lstStyle/>
                    <a:p>
                      <a:endParaRPr lang="es-ES" dirty="0"/>
                    </a:p>
                  </a:txBody>
                  <a:tcPr>
                    <a:solidFill>
                      <a:srgbClr val="336699"/>
                    </a:solidFill>
                  </a:tcPr>
                </a:tc>
                <a:extLst>
                  <a:ext uri="{0D108BD9-81ED-4DB2-BD59-A6C34878D82A}">
                    <a16:rowId xmlns:a16="http://schemas.microsoft.com/office/drawing/2014/main" val="10000"/>
                  </a:ext>
                </a:extLst>
              </a:tr>
              <a:tr h="44215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400" dirty="0">
                          <a:solidFill>
                            <a:schemeClr val="bg1"/>
                          </a:solidFill>
                          <a:latin typeface="+mj-lt"/>
                        </a:rPr>
                        <a:t>TIPO DE RENTA VITALICIA</a:t>
                      </a:r>
                    </a:p>
                  </a:txBody>
                  <a:tcPr marL="91445" marR="91445" marT="45713" marB="45713"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6699"/>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400" dirty="0">
                          <a:solidFill>
                            <a:schemeClr val="bg1"/>
                          </a:solidFill>
                          <a:latin typeface="+mj-lt"/>
                        </a:rPr>
                        <a:t>RENTA</a:t>
                      </a:r>
                      <a:r>
                        <a:rPr lang="es-ES" sz="1400" baseline="0" dirty="0">
                          <a:solidFill>
                            <a:schemeClr val="bg1"/>
                          </a:solidFill>
                          <a:latin typeface="+mj-lt"/>
                        </a:rPr>
                        <a:t> BRUTA MENSUAL</a:t>
                      </a:r>
                      <a:endParaRPr lang="es-ES" sz="1400" dirty="0">
                        <a:solidFill>
                          <a:schemeClr val="bg1"/>
                        </a:solidFill>
                        <a:latin typeface="+mj-lt"/>
                      </a:endParaRPr>
                    </a:p>
                  </a:txBody>
                  <a:tcPr marL="91445" marR="91445" marT="45713" marB="45713"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6699"/>
                    </a:solidFill>
                  </a:tcPr>
                </a:tc>
                <a:extLst>
                  <a:ext uri="{0D108BD9-81ED-4DB2-BD59-A6C34878D82A}">
                    <a16:rowId xmlns:a16="http://schemas.microsoft.com/office/drawing/2014/main" val="10001"/>
                  </a:ext>
                </a:extLst>
              </a:tr>
              <a:tr h="44215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400" dirty="0">
                          <a:solidFill>
                            <a:srgbClr val="336699"/>
                          </a:solidFill>
                          <a:latin typeface="+mj-lt"/>
                          <a:cs typeface="Arial" pitchFamily="34" charset="0"/>
                        </a:rPr>
                        <a:t>Renta Vitalicia</a:t>
                      </a:r>
                    </a:p>
                  </a:txBody>
                  <a:tcPr marL="91445" marR="91445" marT="45713" marB="45713"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1DA">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400" dirty="0">
                          <a:solidFill>
                            <a:srgbClr val="336699"/>
                          </a:solidFill>
                          <a:latin typeface="+mj-lt"/>
                        </a:rPr>
                        <a:t>1.095 €/mes</a:t>
                      </a:r>
                    </a:p>
                  </a:txBody>
                  <a:tcPr marL="91445" marR="91445" marT="45713" marB="45713"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1DA">
                        <a:tint val="20000"/>
                      </a:srgbClr>
                    </a:solidFill>
                  </a:tcPr>
                </a:tc>
                <a:extLst>
                  <a:ext uri="{0D108BD9-81ED-4DB2-BD59-A6C34878D82A}">
                    <a16:rowId xmlns:a16="http://schemas.microsoft.com/office/drawing/2014/main" val="10002"/>
                  </a:ext>
                </a:extLst>
              </a:tr>
              <a:tr h="44215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400" dirty="0">
                          <a:solidFill>
                            <a:srgbClr val="336699"/>
                          </a:solidFill>
                          <a:latin typeface="+mj-lt"/>
                          <a:cs typeface="Arial" pitchFamily="34" charset="0"/>
                        </a:rPr>
                        <a:t>Renta Vitalicia</a:t>
                      </a:r>
                      <a:r>
                        <a:rPr lang="es-ES" sz="1400" baseline="0" dirty="0">
                          <a:solidFill>
                            <a:srgbClr val="336699"/>
                          </a:solidFill>
                          <a:latin typeface="+mj-lt"/>
                          <a:cs typeface="Arial" pitchFamily="34" charset="0"/>
                        </a:rPr>
                        <a:t> con K de fallecimiento</a:t>
                      </a:r>
                      <a:endParaRPr lang="es-ES" sz="1400" dirty="0">
                        <a:solidFill>
                          <a:srgbClr val="336699"/>
                        </a:solidFill>
                        <a:latin typeface="+mj-lt"/>
                        <a:cs typeface="Arial" pitchFamily="34" charset="0"/>
                      </a:endParaRPr>
                    </a:p>
                  </a:txBody>
                  <a:tcPr marL="91445" marR="91445" marT="45713" marB="45713"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1DA">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400" dirty="0">
                          <a:solidFill>
                            <a:srgbClr val="336699"/>
                          </a:solidFill>
                          <a:latin typeface="+mj-lt"/>
                        </a:rPr>
                        <a:t>930 €/mes</a:t>
                      </a:r>
                    </a:p>
                  </a:txBody>
                  <a:tcPr marL="91445" marR="91445" marT="45713" marB="45713"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1DA">
                        <a:tint val="40000"/>
                      </a:srgbClr>
                    </a:solidFill>
                  </a:tcPr>
                </a:tc>
                <a:extLst>
                  <a:ext uri="{0D108BD9-81ED-4DB2-BD59-A6C34878D82A}">
                    <a16:rowId xmlns:a16="http://schemas.microsoft.com/office/drawing/2014/main" val="10003"/>
                  </a:ext>
                </a:extLst>
              </a:tr>
              <a:tr h="44215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400" dirty="0">
                          <a:solidFill>
                            <a:srgbClr val="336699"/>
                          </a:solidFill>
                          <a:latin typeface="+mj-lt"/>
                          <a:cs typeface="Arial" pitchFamily="34" charset="0"/>
                        </a:rPr>
                        <a:t>Renta Reversible al 75% al segundo asegurado</a:t>
                      </a:r>
                    </a:p>
                  </a:txBody>
                  <a:tcPr marL="91445" marR="91445" marT="45713" marB="45713"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1DA">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400" dirty="0">
                          <a:solidFill>
                            <a:srgbClr val="336699"/>
                          </a:solidFill>
                          <a:latin typeface="+mj-lt"/>
                        </a:rPr>
                        <a:t>726 €/mes</a:t>
                      </a:r>
                    </a:p>
                  </a:txBody>
                  <a:tcPr marL="91445" marR="91445" marT="45713" marB="45713"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0C1DA">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3559337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Rescate del capital</a:t>
            </a:r>
          </a:p>
        </p:txBody>
      </p:sp>
      <p:sp>
        <p:nvSpPr>
          <p:cNvPr id="5" name="Rectangle 70">
            <a:extLst>
              <a:ext uri="{FF2B5EF4-FFF2-40B4-BE49-F238E27FC236}">
                <a16:creationId xmlns:a16="http://schemas.microsoft.com/office/drawing/2014/main" id="{FD8A2E50-1F32-4B14-9FFF-FA16321C935C}"/>
              </a:ext>
            </a:extLst>
          </p:cNvPr>
          <p:cNvSpPr txBox="1">
            <a:spLocks noChangeArrowheads="1"/>
          </p:cNvSpPr>
          <p:nvPr/>
        </p:nvSpPr>
        <p:spPr>
          <a:xfrm>
            <a:off x="2101668" y="1223863"/>
            <a:ext cx="7416178" cy="937742"/>
          </a:xfrm>
          <a:prstGeom prst="rect">
            <a:avLst/>
          </a:prstGeom>
        </p:spPr>
        <p:txBody>
          <a:bodyPr/>
          <a:lstStyle>
            <a:defPPr>
              <a:defRPr lang="de-DE"/>
            </a:defPPr>
            <a:lvl3pPr marL="280988" lvl="2" indent="-277813">
              <a:lnSpc>
                <a:spcPct val="130000"/>
              </a:lnSpc>
              <a:spcBef>
                <a:spcPts val="600"/>
              </a:spcBef>
              <a:buFontTx/>
              <a:buChar char="•"/>
              <a:defRPr sz="1700" kern="0" baseline="0">
                <a:solidFill>
                  <a:schemeClr val="accent1">
                    <a:lumMod val="75000"/>
                  </a:schemeClr>
                </a:solidFill>
                <a:latin typeface="+mj-lt"/>
              </a:defRPr>
            </a:lvl3pPr>
            <a:lvl4pPr marL="738188" lvl="3" indent="-277813">
              <a:lnSpc>
                <a:spcPct val="130000"/>
              </a:lnSpc>
              <a:spcBef>
                <a:spcPts val="600"/>
              </a:spcBef>
              <a:defRPr sz="1700" kern="0" baseline="0">
                <a:solidFill>
                  <a:schemeClr val="accent1">
                    <a:lumMod val="75000"/>
                  </a:schemeClr>
                </a:solidFill>
                <a:latin typeface="+mj-lt"/>
              </a:defRPr>
            </a:lvl4pPr>
          </a:lstStyle>
          <a:p>
            <a:pPr marL="280988" marR="0" lvl="2" indent="-277813" defTabSz="914400" eaLnBrk="1" fontAlgn="auto" latinLnBrk="0" hangingPunct="1">
              <a:lnSpc>
                <a:spcPct val="130000"/>
              </a:lnSpc>
              <a:spcBef>
                <a:spcPts val="600"/>
              </a:spcBef>
              <a:spcAft>
                <a:spcPts val="0"/>
              </a:spcAft>
              <a:buClrTx/>
              <a:buSzTx/>
              <a:buFontTx/>
              <a:buChar char="•"/>
              <a:tabLst/>
              <a:defRPr/>
            </a:pPr>
            <a:r>
              <a:rPr kumimoji="0" lang="es-ES_tradnl" sz="1200" b="0" i="0" u="none" strike="noStrike" kern="0" cap="none" spc="0" normalizeH="0" baseline="0" noProof="0" dirty="0">
                <a:ln>
                  <a:noFill/>
                </a:ln>
                <a:solidFill>
                  <a:schemeClr val="tx1"/>
                </a:solidFill>
                <a:effectLst/>
                <a:uLnTx/>
                <a:uFillTx/>
                <a:latin typeface="Arial"/>
              </a:rPr>
              <a:t>Desde enero de 2007 todos los productos de ahorro, a excepción de los Planes de Pensiones y PPA tienen la misma fiscalidad.</a:t>
            </a:r>
          </a:p>
          <a:p>
            <a:pPr marL="280988" marR="0" lvl="2" indent="-277813" defTabSz="914400" eaLnBrk="1" fontAlgn="auto" latinLnBrk="0" hangingPunct="1">
              <a:lnSpc>
                <a:spcPct val="130000"/>
              </a:lnSpc>
              <a:spcBef>
                <a:spcPts val="600"/>
              </a:spcBef>
              <a:spcAft>
                <a:spcPts val="0"/>
              </a:spcAft>
              <a:buClrTx/>
              <a:buSzTx/>
              <a:buFontTx/>
              <a:buChar char="•"/>
              <a:tabLst/>
              <a:defRPr/>
            </a:pPr>
            <a:r>
              <a:rPr kumimoji="0" lang="es-ES_tradnl" sz="1200" b="0" i="0" u="none" strike="noStrike" kern="0" cap="none" spc="0" normalizeH="0" baseline="0" noProof="0" dirty="0">
                <a:ln>
                  <a:noFill/>
                </a:ln>
                <a:solidFill>
                  <a:schemeClr val="tx1"/>
                </a:solidFill>
                <a:effectLst/>
                <a:uLnTx/>
                <a:uFillTx/>
                <a:latin typeface="Arial"/>
              </a:rPr>
              <a:t>Se integrará dentro de las rentas del ahorro y tributarán solo las plusvalías al tipo:</a:t>
            </a:r>
            <a:endParaRPr kumimoji="0" lang="es-ES_tradnl" sz="1200" b="0" i="0" u="none" strike="noStrike" kern="0" cap="none" spc="0" normalizeH="0" baseline="0" noProof="0" dirty="0">
              <a:ln>
                <a:noFill/>
              </a:ln>
              <a:solidFill>
                <a:schemeClr val="tx1"/>
              </a:solidFill>
              <a:effectLst/>
              <a:uLnTx/>
              <a:uFillTx/>
            </a:endParaRPr>
          </a:p>
        </p:txBody>
      </p:sp>
      <p:graphicFrame>
        <p:nvGraphicFramePr>
          <p:cNvPr id="6" name="Tabla 5">
            <a:extLst>
              <a:ext uri="{FF2B5EF4-FFF2-40B4-BE49-F238E27FC236}">
                <a16:creationId xmlns:a16="http://schemas.microsoft.com/office/drawing/2014/main" id="{AAC3A78B-3D56-4850-96A3-7EB4CF87F48D}"/>
              </a:ext>
            </a:extLst>
          </p:cNvPr>
          <p:cNvGraphicFramePr>
            <a:graphicFrameLocks noGrp="1"/>
          </p:cNvGraphicFramePr>
          <p:nvPr/>
        </p:nvGraphicFramePr>
        <p:xfrm>
          <a:off x="3109134" y="2126340"/>
          <a:ext cx="5640287" cy="1097280"/>
        </p:xfrm>
        <a:graphic>
          <a:graphicData uri="http://schemas.openxmlformats.org/drawingml/2006/table">
            <a:tbl>
              <a:tblPr firstRow="1" bandRow="1"/>
              <a:tblGrid>
                <a:gridCol w="1921927">
                  <a:extLst>
                    <a:ext uri="{9D8B030D-6E8A-4147-A177-3AD203B41FA5}">
                      <a16:colId xmlns:a16="http://schemas.microsoft.com/office/drawing/2014/main" val="20000"/>
                    </a:ext>
                  </a:extLst>
                </a:gridCol>
                <a:gridCol w="1859180">
                  <a:extLst>
                    <a:ext uri="{9D8B030D-6E8A-4147-A177-3AD203B41FA5}">
                      <a16:colId xmlns:a16="http://schemas.microsoft.com/office/drawing/2014/main" val="20001"/>
                    </a:ext>
                  </a:extLst>
                </a:gridCol>
                <a:gridCol w="1859180">
                  <a:extLst>
                    <a:ext uri="{9D8B030D-6E8A-4147-A177-3AD203B41FA5}">
                      <a16:colId xmlns:a16="http://schemas.microsoft.com/office/drawing/2014/main" val="20002"/>
                    </a:ext>
                  </a:extLst>
                </a:gridCol>
              </a:tblGrid>
              <a:tr h="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200" dirty="0"/>
                        <a:t>Beneficio</a:t>
                      </a:r>
                      <a:endParaRPr lang="es-ES" sz="12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200" dirty="0"/>
                        <a:t>2015</a:t>
                      </a:r>
                      <a:endParaRPr lang="es-ES" sz="12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_tradnl" sz="1200" dirty="0"/>
                        <a:t>2020</a:t>
                      </a:r>
                      <a:endParaRPr lang="es-ES" sz="1200"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extLst>
                  <a:ext uri="{0D108BD9-81ED-4DB2-BD59-A6C34878D82A}">
                    <a16:rowId xmlns:a16="http://schemas.microsoft.com/office/drawing/2014/main" val="10000"/>
                  </a:ext>
                </a:extLst>
              </a:tr>
              <a:tr h="15791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&lt; 6.000</a:t>
                      </a:r>
                      <a:r>
                        <a:rPr lang="es-ES_tradnl" sz="1200" baseline="0" dirty="0"/>
                        <a:t> €</a:t>
                      </a:r>
                      <a:endParaRPr lang="es-ES" sz="12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20</a:t>
                      </a:r>
                      <a:r>
                        <a:rPr lang="es-ES_tradnl" sz="1200" baseline="0" dirty="0"/>
                        <a:t>%</a:t>
                      </a:r>
                      <a:endParaRPr lang="es-ES" sz="12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19%</a:t>
                      </a:r>
                      <a:endParaRPr lang="es-ES" sz="120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1"/>
                  </a:ext>
                </a:extLst>
              </a:tr>
              <a:tr h="15791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6.000 €</a:t>
                      </a:r>
                      <a:r>
                        <a:rPr lang="es-ES_tradnl" sz="1200" baseline="0" dirty="0"/>
                        <a:t> - 50.000 €</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22%</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21%</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extLst>
                  <a:ext uri="{0D108BD9-81ED-4DB2-BD59-A6C34878D82A}">
                    <a16:rowId xmlns:a16="http://schemas.microsoft.com/office/drawing/2014/main" val="10002"/>
                  </a:ext>
                </a:extLst>
              </a:tr>
              <a:tr h="15791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&gt; 50.000 €</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24%</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_tradnl" sz="1200" dirty="0"/>
                        <a:t>23%</a:t>
                      </a:r>
                      <a:endParaRPr lang="es-ES" sz="120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3"/>
                  </a:ext>
                </a:extLst>
              </a:tr>
            </a:tbl>
          </a:graphicData>
        </a:graphic>
      </p:graphicFrame>
      <p:sp>
        <p:nvSpPr>
          <p:cNvPr id="7" name="9 CuadroTexto">
            <a:extLst>
              <a:ext uri="{FF2B5EF4-FFF2-40B4-BE49-F238E27FC236}">
                <a16:creationId xmlns:a16="http://schemas.microsoft.com/office/drawing/2014/main" id="{43AFF1E3-38D8-456A-8E66-FF6E90F6123E}"/>
              </a:ext>
            </a:extLst>
          </p:cNvPr>
          <p:cNvSpPr txBox="1">
            <a:spLocks noChangeArrowheads="1"/>
          </p:cNvSpPr>
          <p:nvPr/>
        </p:nvSpPr>
        <p:spPr bwMode="auto">
          <a:xfrm>
            <a:off x="2101667" y="3281593"/>
            <a:ext cx="7416179" cy="371465"/>
          </a:xfrm>
          <a:prstGeom prst="rect">
            <a:avLst/>
          </a:prstGeom>
        </p:spPr>
        <p:txBody>
          <a:bodyPr/>
          <a:lstStyle>
            <a:defPPr>
              <a:defRPr lang="de-DE"/>
            </a:defPPr>
            <a:lvl1pPr marL="285750" indent="-285750" algn="just" fontAlgn="base">
              <a:spcBef>
                <a:spcPct val="20000"/>
              </a:spcBef>
              <a:spcAft>
                <a:spcPct val="20000"/>
              </a:spcAft>
              <a:buClr>
                <a:srgbClr val="4164AB"/>
              </a:buClr>
              <a:buSzPct val="75000"/>
              <a:buFont typeface="Wingdings" pitchFamily="2" charset="2"/>
              <a:buChar char="n"/>
              <a:defRPr kern="0">
                <a:solidFill>
                  <a:schemeClr val="accent1">
                    <a:lumMod val="75000"/>
                  </a:schemeClr>
                </a:solidFill>
                <a:latin typeface="+mj-lt"/>
              </a:defRPr>
            </a:lvl1pPr>
          </a:lstStyle>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 altLang="es-ES" sz="1200" b="0" i="0" u="none" strike="noStrike" kern="0" cap="none" spc="0" normalizeH="0" baseline="0" noProof="0" dirty="0">
                <a:ln>
                  <a:noFill/>
                </a:ln>
                <a:solidFill>
                  <a:schemeClr val="tx1"/>
                </a:solidFill>
                <a:effectLst/>
                <a:uLnTx/>
                <a:uFillTx/>
                <a:latin typeface="Arial"/>
              </a:rPr>
              <a:t>Ejemplo: Un cliente realiza una aportación  mensual de 200 € durante 30 años a un 8% de interés</a:t>
            </a:r>
          </a:p>
        </p:txBody>
      </p:sp>
      <p:sp>
        <p:nvSpPr>
          <p:cNvPr id="8" name="10 CuadroTexto">
            <a:extLst>
              <a:ext uri="{FF2B5EF4-FFF2-40B4-BE49-F238E27FC236}">
                <a16:creationId xmlns:a16="http://schemas.microsoft.com/office/drawing/2014/main" id="{287C7FC4-4D49-494B-B583-1EB706EF8200}"/>
              </a:ext>
            </a:extLst>
          </p:cNvPr>
          <p:cNvSpPr txBox="1">
            <a:spLocks noChangeArrowheads="1"/>
          </p:cNvSpPr>
          <p:nvPr/>
        </p:nvSpPr>
        <p:spPr bwMode="auto">
          <a:xfrm>
            <a:off x="2101667" y="3563404"/>
            <a:ext cx="7416179" cy="1607220"/>
          </a:xfrm>
          <a:prstGeom prst="rect">
            <a:avLst/>
          </a:prstGeom>
        </p:spPr>
        <p:txBody>
          <a:bodyPr/>
          <a:lstStyle>
            <a:defPPr>
              <a:defRPr lang="de-DE"/>
            </a:defPPr>
            <a:lvl1pPr marL="285750" indent="-285750" algn="just" fontAlgn="base">
              <a:spcBef>
                <a:spcPct val="20000"/>
              </a:spcBef>
              <a:spcAft>
                <a:spcPct val="20000"/>
              </a:spcAft>
              <a:buClr>
                <a:srgbClr val="4164AB"/>
              </a:buClr>
              <a:buSzPct val="75000"/>
              <a:buFont typeface="Wingdings" pitchFamily="2" charset="2"/>
              <a:buChar char="n"/>
              <a:defRPr kern="0">
                <a:solidFill>
                  <a:schemeClr val="accent1">
                    <a:lumMod val="75000"/>
                  </a:schemeClr>
                </a:solidFill>
                <a:latin typeface="+mj-lt"/>
              </a:defRPr>
            </a:lvl1pPr>
          </a:lstStyle>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 altLang="es-ES" sz="1200" b="0" i="0" u="none" strike="noStrike" kern="0" cap="none" spc="0" normalizeH="0" baseline="0" noProof="0" dirty="0">
                <a:ln>
                  <a:noFill/>
                </a:ln>
                <a:solidFill>
                  <a:schemeClr val="tx1"/>
                </a:solidFill>
                <a:effectLst/>
                <a:uLnTx/>
                <a:uFillTx/>
                <a:latin typeface="Arial"/>
              </a:rPr>
              <a:t>Capital aportado: 200 x 12 x 30 = 72.000 €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 altLang="es-ES" sz="1200" b="0" i="0" u="none" strike="noStrike" kern="0" cap="none" spc="0" normalizeH="0" baseline="0" noProof="0" dirty="0">
                <a:ln>
                  <a:noFill/>
                </a:ln>
                <a:solidFill>
                  <a:schemeClr val="tx1"/>
                </a:solidFill>
                <a:effectLst/>
                <a:uLnTx/>
                <a:uFillTx/>
                <a:latin typeface="Arial"/>
              </a:rPr>
              <a:t>Capital conseguido: 298.071 €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 altLang="es-ES" sz="1200" b="0" i="0" u="none" strike="noStrike" kern="0" cap="none" spc="0" normalizeH="0" baseline="0" noProof="0" dirty="0">
                <a:ln>
                  <a:noFill/>
                </a:ln>
                <a:solidFill>
                  <a:schemeClr val="tx1"/>
                </a:solidFill>
                <a:effectLst/>
                <a:uLnTx/>
                <a:uFillTx/>
                <a:latin typeface="Arial"/>
              </a:rPr>
              <a:t>Plusvalía / Rendimientos: 298.071 – 72.000  =  226.071 €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_tradnl" altLang="es-ES" sz="1200" b="0" i="0" u="none" strike="noStrike" kern="0" cap="none" spc="0" normalizeH="0" baseline="0" noProof="0" dirty="0">
                <a:ln>
                  <a:noFill/>
                </a:ln>
                <a:solidFill>
                  <a:schemeClr val="tx1"/>
                </a:solidFill>
                <a:effectLst/>
                <a:uLnTx/>
                <a:uFillTx/>
                <a:latin typeface="Arial"/>
              </a:rPr>
              <a:t>6.000 € * 20% = 720 €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_tradnl" altLang="es-ES" sz="1200" b="0" i="0" u="none" strike="noStrike" kern="0" cap="none" spc="0" normalizeH="0" baseline="0" noProof="0" dirty="0">
                <a:ln>
                  <a:noFill/>
                </a:ln>
                <a:solidFill>
                  <a:schemeClr val="tx1"/>
                </a:solidFill>
                <a:effectLst/>
                <a:uLnTx/>
                <a:uFillTx/>
                <a:latin typeface="Arial"/>
              </a:rPr>
              <a:t>44.000 € * 22% = 9.680 €		</a:t>
            </a:r>
            <a:r>
              <a:rPr kumimoji="0" lang="es-ES_tradnl" altLang="es-ES" sz="1200" b="1" i="0" u="none" strike="noStrike" kern="0" cap="none" spc="0" normalizeH="0" baseline="0" noProof="0" dirty="0">
                <a:ln>
                  <a:noFill/>
                </a:ln>
                <a:solidFill>
                  <a:schemeClr val="tx1"/>
                </a:solidFill>
                <a:effectLst/>
                <a:uLnTx/>
                <a:uFillTx/>
                <a:latin typeface="Arial"/>
              </a:rPr>
              <a:t>TOTAL = 52.657 €</a:t>
            </a:r>
          </a:p>
          <a:p>
            <a:pPr marR="0" lvl="0" algn="just" defTabSz="914400" eaLnBrk="1" fontAlgn="base" latinLnBrk="0" hangingPunct="1">
              <a:lnSpc>
                <a:spcPct val="100000"/>
              </a:lnSpc>
              <a:spcBef>
                <a:spcPct val="20000"/>
              </a:spcBef>
              <a:spcAft>
                <a:spcPct val="20000"/>
              </a:spcAft>
              <a:buClrTx/>
              <a:buSzPct val="75000"/>
              <a:buFont typeface="Arial" panose="020B0604020202020204" pitchFamily="34" charset="0"/>
              <a:buChar char="•"/>
              <a:tabLst/>
              <a:defRPr/>
            </a:pPr>
            <a:r>
              <a:rPr kumimoji="0" lang="es-ES_tradnl" altLang="es-ES" sz="1200" b="0" i="0" u="none" strike="noStrike" kern="0" cap="none" spc="0" normalizeH="0" baseline="0" noProof="0" dirty="0">
                <a:ln>
                  <a:noFill/>
                </a:ln>
                <a:solidFill>
                  <a:schemeClr val="tx1"/>
                </a:solidFill>
                <a:effectLst/>
                <a:uLnTx/>
                <a:uFillTx/>
                <a:latin typeface="Arial"/>
              </a:rPr>
              <a:t>176.071 € * 24% = 42.257 €		CAPITAL NETO = 245.414 €</a:t>
            </a:r>
            <a:endParaRPr kumimoji="0" lang="es-ES" altLang="es-ES" sz="1200" b="0" i="0" u="none" strike="noStrike" kern="0" cap="none" spc="0" normalizeH="0" baseline="0" noProof="0" dirty="0">
              <a:ln>
                <a:noFill/>
              </a:ln>
              <a:solidFill>
                <a:schemeClr val="tx1"/>
              </a:solidFill>
              <a:effectLst/>
              <a:uLnTx/>
              <a:uFillTx/>
              <a:latin typeface="Arial"/>
            </a:endParaRPr>
          </a:p>
        </p:txBody>
      </p:sp>
    </p:spTree>
    <p:extLst>
      <p:ext uri="{BB962C8B-B14F-4D97-AF65-F5344CB8AC3E}">
        <p14:creationId xmlns:p14="http://schemas.microsoft.com/office/powerpoint/2010/main" val="26927608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P spid="7" grpId="0" autoUpdateAnimBg="0"/>
      <p:bldP spid="8"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8F3B1-624A-4D99-AC8A-0127714FBFA3}"/>
              </a:ext>
            </a:extLst>
          </p:cNvPr>
          <p:cNvSpPr>
            <a:spLocks noGrp="1"/>
          </p:cNvSpPr>
          <p:nvPr>
            <p:ph type="ctrTitle"/>
          </p:nvPr>
        </p:nvSpPr>
        <p:spPr>
          <a:xfrm>
            <a:off x="1656581" y="2231975"/>
            <a:ext cx="2880000" cy="1294172"/>
          </a:xfrm>
        </p:spPr>
        <p:txBody>
          <a:bodyPr/>
          <a:lstStyle/>
          <a:p>
            <a:r>
              <a:rPr lang="es-ES" sz="3200" dirty="0"/>
              <a:t>Planes de Pensiones</a:t>
            </a:r>
          </a:p>
        </p:txBody>
      </p:sp>
    </p:spTree>
    <p:extLst>
      <p:ext uri="{BB962C8B-B14F-4D97-AF65-F5344CB8AC3E}">
        <p14:creationId xmlns:p14="http://schemas.microsoft.com/office/powerpoint/2010/main" val="19861022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Concepto</a:t>
            </a:r>
          </a:p>
        </p:txBody>
      </p:sp>
      <p:sp>
        <p:nvSpPr>
          <p:cNvPr id="7" name="Rectangle 5">
            <a:extLst>
              <a:ext uri="{FF2B5EF4-FFF2-40B4-BE49-F238E27FC236}">
                <a16:creationId xmlns:a16="http://schemas.microsoft.com/office/drawing/2014/main" id="{710C26D9-F88E-4F6D-B4C6-F96FE4C32EBE}"/>
              </a:ext>
            </a:extLst>
          </p:cNvPr>
          <p:cNvSpPr txBox="1">
            <a:spLocks noChangeArrowheads="1"/>
          </p:cNvSpPr>
          <p:nvPr/>
        </p:nvSpPr>
        <p:spPr>
          <a:xfrm>
            <a:off x="751065" y="1943943"/>
            <a:ext cx="10117384" cy="3198911"/>
          </a:xfrm>
          <a:prstGeom prst="rect">
            <a:avLst/>
          </a:prstGeom>
        </p:spPr>
        <p:txBody>
          <a:bodyPr/>
          <a:lstStyle>
            <a:lvl1pPr marL="4763" indent="-4763" algn="l" rtl="0" eaLnBrk="1" fontAlgn="base" hangingPunct="1">
              <a:spcBef>
                <a:spcPct val="20000"/>
              </a:spcBef>
              <a:spcAft>
                <a:spcPct val="20000"/>
              </a:spcAft>
              <a:buClr>
                <a:schemeClr val="tx2"/>
              </a:buClr>
              <a:buSzPct val="120000"/>
              <a:buFont typeface="Arial" charset="0"/>
              <a:buChar char="•"/>
              <a:defRPr sz="3200">
                <a:solidFill>
                  <a:schemeClr val="tx1"/>
                </a:solidFill>
                <a:latin typeface="+mn-lt"/>
                <a:ea typeface="+mn-ea"/>
                <a:cs typeface="+mn-cs"/>
              </a:defRPr>
            </a:lvl1pPr>
            <a:lvl2pPr marL="268288" indent="-261938" algn="l" rtl="0" eaLnBrk="1" fontAlgn="base" hangingPunct="1">
              <a:spcBef>
                <a:spcPct val="20000"/>
              </a:spcBef>
              <a:spcAft>
                <a:spcPct val="20000"/>
              </a:spcAft>
              <a:buClr>
                <a:schemeClr val="tx2"/>
              </a:buClr>
              <a:buFont typeface="Arial" charset="0"/>
              <a:buChar char="■"/>
              <a:defRPr sz="2800">
                <a:solidFill>
                  <a:schemeClr val="tx1"/>
                </a:solidFill>
                <a:latin typeface="+mn-lt"/>
              </a:defRPr>
            </a:lvl2pPr>
            <a:lvl3pPr marL="498475" indent="-228600" algn="l" rtl="0" eaLnBrk="1" fontAlgn="base" hangingPunct="1">
              <a:spcBef>
                <a:spcPct val="20000"/>
              </a:spcBef>
              <a:spcAft>
                <a:spcPct val="20000"/>
              </a:spcAft>
              <a:buClr>
                <a:schemeClr val="hlink"/>
              </a:buClr>
              <a:buFont typeface="Arial" charset="0"/>
              <a:buChar char="■"/>
              <a:defRPr sz="1600">
                <a:solidFill>
                  <a:schemeClr val="tx1"/>
                </a:solidFill>
                <a:latin typeface="+mn-lt"/>
              </a:defRPr>
            </a:lvl3pPr>
            <a:lvl4pPr marL="728663"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4pPr>
            <a:lvl5pPr marL="2117725" indent="-228600" algn="l" rtl="0" eaLnBrk="1" fontAlgn="base" hangingPunct="1">
              <a:spcBef>
                <a:spcPct val="20000"/>
              </a:spcBef>
              <a:spcAft>
                <a:spcPct val="0"/>
              </a:spcAft>
              <a:buChar char="»"/>
              <a:defRPr sz="2000">
                <a:solidFill>
                  <a:schemeClr val="tx2"/>
                </a:solidFill>
                <a:latin typeface="+mn-lt"/>
              </a:defRPr>
            </a:lvl5pPr>
            <a:lvl6pPr marL="2574925" indent="-228600" algn="l" rtl="0" eaLnBrk="1" fontAlgn="base" hangingPunct="1">
              <a:spcBef>
                <a:spcPct val="20000"/>
              </a:spcBef>
              <a:spcAft>
                <a:spcPct val="0"/>
              </a:spcAft>
              <a:buChar char="»"/>
              <a:defRPr sz="2000">
                <a:solidFill>
                  <a:schemeClr val="tx2"/>
                </a:solidFill>
                <a:latin typeface="+mn-lt"/>
              </a:defRPr>
            </a:lvl6pPr>
            <a:lvl7pPr marL="3032125" indent="-228600" algn="l" rtl="0" eaLnBrk="1" fontAlgn="base" hangingPunct="1">
              <a:spcBef>
                <a:spcPct val="20000"/>
              </a:spcBef>
              <a:spcAft>
                <a:spcPct val="0"/>
              </a:spcAft>
              <a:buChar char="»"/>
              <a:defRPr sz="2000">
                <a:solidFill>
                  <a:schemeClr val="tx2"/>
                </a:solidFill>
                <a:latin typeface="+mn-lt"/>
              </a:defRPr>
            </a:lvl7pPr>
            <a:lvl8pPr marL="3489325" indent="-228600" algn="l" rtl="0" eaLnBrk="1" fontAlgn="base" hangingPunct="1">
              <a:spcBef>
                <a:spcPct val="20000"/>
              </a:spcBef>
              <a:spcAft>
                <a:spcPct val="0"/>
              </a:spcAft>
              <a:buChar char="»"/>
              <a:defRPr sz="2000">
                <a:solidFill>
                  <a:schemeClr val="tx2"/>
                </a:solidFill>
                <a:latin typeface="+mn-lt"/>
              </a:defRPr>
            </a:lvl8pPr>
            <a:lvl9pPr marL="3946525" indent="-228600" algn="l" rtl="0" eaLnBrk="1" fontAlgn="base" hangingPunct="1">
              <a:spcBef>
                <a:spcPct val="20000"/>
              </a:spcBef>
              <a:spcAft>
                <a:spcPct val="0"/>
              </a:spcAft>
              <a:buChar char="»"/>
              <a:defRPr sz="2000">
                <a:solidFill>
                  <a:schemeClr val="tx2"/>
                </a:solidFill>
                <a:latin typeface="+mn-lt"/>
              </a:defRPr>
            </a:lvl9pPr>
          </a:lstStyle>
          <a:p>
            <a:pPr marL="285750" indent="-285750" algn="just">
              <a:buClr>
                <a:schemeClr val="tx1"/>
              </a:buClr>
              <a:buFont typeface="Arial" panose="020B0604020202020204" pitchFamily="34" charset="0"/>
              <a:buChar char="•"/>
              <a:defRPr/>
            </a:pPr>
            <a:r>
              <a:rPr lang="es-ES" sz="1800" kern="0" dirty="0"/>
              <a:t>Es un producto financiero destinado a la constitución de un ahorro a largo plazo que sirva de complemento a la pensión de la Seguridad Social, para poder mantener el nivel de vida a la jubilación.</a:t>
            </a:r>
          </a:p>
          <a:p>
            <a:pPr marL="285750" indent="-285750" algn="just">
              <a:buClr>
                <a:schemeClr val="tx1"/>
              </a:buClr>
              <a:buFont typeface="Arial" panose="020B0604020202020204" pitchFamily="34" charset="0"/>
              <a:buChar char="•"/>
              <a:defRPr/>
            </a:pPr>
            <a:endParaRPr lang="es-ES_tradnl" sz="1800" kern="0" dirty="0"/>
          </a:p>
          <a:p>
            <a:pPr marL="285750" indent="-285750" algn="just">
              <a:buClr>
                <a:schemeClr val="tx1"/>
              </a:buClr>
              <a:buFont typeface="Arial" panose="020B0604020202020204" pitchFamily="34" charset="0"/>
              <a:buChar char="•"/>
              <a:defRPr/>
            </a:pPr>
            <a:r>
              <a:rPr lang="es-ES" sz="1800" kern="0" dirty="0"/>
              <a:t>Este sistema de ahorro permite, mediante aportaciones, constituir un capital y/o una renta para el momento de la jubilación.</a:t>
            </a:r>
          </a:p>
          <a:p>
            <a:pPr marL="285750" indent="-285750" algn="just">
              <a:buClr>
                <a:schemeClr val="tx1"/>
              </a:buClr>
              <a:buFont typeface="Arial" panose="020B0604020202020204" pitchFamily="34" charset="0"/>
              <a:buChar char="•"/>
              <a:defRPr/>
            </a:pPr>
            <a:endParaRPr lang="es-ES" sz="1800" kern="0" dirty="0"/>
          </a:p>
          <a:p>
            <a:pPr marL="285750" indent="-285750" algn="just">
              <a:buClr>
                <a:schemeClr val="tx1"/>
              </a:buClr>
              <a:buFont typeface="Arial" panose="020B0604020202020204" pitchFamily="34" charset="0"/>
              <a:buChar char="•"/>
              <a:defRPr/>
            </a:pPr>
            <a:r>
              <a:rPr lang="es-ES" sz="1800" kern="0" dirty="0"/>
              <a:t>Goza de ventajas fiscales para las aportaciones</a:t>
            </a:r>
          </a:p>
        </p:txBody>
      </p:sp>
    </p:spTree>
    <p:extLst>
      <p:ext uri="{BB962C8B-B14F-4D97-AF65-F5344CB8AC3E}">
        <p14:creationId xmlns:p14="http://schemas.microsoft.com/office/powerpoint/2010/main" val="34624137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Concepto</a:t>
            </a:r>
          </a:p>
        </p:txBody>
      </p:sp>
      <p:sp>
        <p:nvSpPr>
          <p:cNvPr id="5" name="Rectangle 4">
            <a:extLst>
              <a:ext uri="{FF2B5EF4-FFF2-40B4-BE49-F238E27FC236}">
                <a16:creationId xmlns:a16="http://schemas.microsoft.com/office/drawing/2014/main" id="{08542E23-2EF7-4D3E-A04B-89EEFFEB5A75}"/>
              </a:ext>
            </a:extLst>
          </p:cNvPr>
          <p:cNvSpPr txBox="1">
            <a:spLocks noChangeArrowheads="1"/>
          </p:cNvSpPr>
          <p:nvPr/>
        </p:nvSpPr>
        <p:spPr>
          <a:xfrm>
            <a:off x="682198" y="1657758"/>
            <a:ext cx="9613328" cy="3164657"/>
          </a:xfrm>
          <a:prstGeom prst="rect">
            <a:avLst/>
          </a:prstGeom>
        </p:spPr>
        <p:txBody>
          <a:bodyPr/>
          <a:lstStyle>
            <a:defPPr>
              <a:defRPr lang="de-DE"/>
            </a:defPPr>
            <a:lvl1pPr marL="4763" indent="-4763" algn="just" fontAlgn="base">
              <a:spcBef>
                <a:spcPct val="20000"/>
              </a:spcBef>
              <a:spcAft>
                <a:spcPct val="20000"/>
              </a:spcAft>
              <a:buClr>
                <a:schemeClr val="tx2"/>
              </a:buClr>
              <a:buSzPct val="120000"/>
              <a:buFont typeface="Arial" charset="0"/>
              <a:buChar char="•"/>
              <a:defRPr kern="0">
                <a:solidFill>
                  <a:schemeClr val="accent1">
                    <a:lumMod val="75000"/>
                  </a:schemeClr>
                </a:solidFill>
              </a:defRPr>
            </a:lvl1pPr>
            <a:lvl2pPr marL="549275"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498475" indent="-228600" fontAlgn="base">
              <a:spcBef>
                <a:spcPct val="20000"/>
              </a:spcBef>
              <a:spcAft>
                <a:spcPct val="20000"/>
              </a:spcAft>
              <a:buClr>
                <a:schemeClr val="hlink"/>
              </a:buClr>
              <a:buFont typeface="Arial" charset="0"/>
              <a:buChar char="■"/>
              <a:defRPr sz="1600"/>
            </a:lvl3pPr>
            <a:lvl4pPr marL="728663" indent="-228600" fontAlgn="base">
              <a:spcBef>
                <a:spcPct val="20000"/>
              </a:spcBef>
              <a:spcAft>
                <a:spcPct val="0"/>
              </a:spcAft>
              <a:buClr>
                <a:schemeClr val="bg2"/>
              </a:buClr>
              <a:buFont typeface="Arial" charset="0"/>
              <a:buChar char="■"/>
              <a:defRPr sz="1600"/>
            </a:lvl4pPr>
            <a:lvl5pPr marL="2117725" indent="-228600" fontAlgn="base">
              <a:spcBef>
                <a:spcPct val="20000"/>
              </a:spcBef>
              <a:spcAft>
                <a:spcPct val="0"/>
              </a:spcAft>
              <a:buChar char="»"/>
              <a:defRPr sz="2000">
                <a:solidFill>
                  <a:schemeClr val="tx2"/>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285750" indent="-285750">
              <a:buClr>
                <a:schemeClr val="tx1"/>
              </a:buClr>
              <a:buFont typeface="Arial" panose="020B0604020202020204" pitchFamily="34" charset="0"/>
              <a:buChar char="•"/>
              <a:defRPr/>
            </a:pPr>
            <a:r>
              <a:rPr lang="es-ES" dirty="0">
                <a:solidFill>
                  <a:schemeClr val="tx1"/>
                </a:solidFill>
              </a:rPr>
              <a:t>FONDO DE PENSIONES</a:t>
            </a:r>
          </a:p>
          <a:p>
            <a:pPr marL="1066800" lvl="3" indent="-285750">
              <a:buClrTx/>
              <a:buFont typeface="Arial" panose="020B0604020202020204" pitchFamily="34" charset="0"/>
              <a:buChar char="•"/>
            </a:pPr>
            <a:r>
              <a:rPr lang="es-ES" sz="1800" kern="0" dirty="0"/>
              <a:t>Son patrimonios sin personalidad jurídica</a:t>
            </a:r>
          </a:p>
          <a:p>
            <a:pPr marL="1066800" lvl="3" indent="-285750">
              <a:buClrTx/>
              <a:buFont typeface="Arial" panose="020B0604020202020204" pitchFamily="34" charset="0"/>
              <a:buChar char="•"/>
            </a:pPr>
            <a:r>
              <a:rPr lang="es-ES" sz="1800" kern="0" dirty="0"/>
              <a:t>Son administrados por una Entidad Gestora </a:t>
            </a:r>
          </a:p>
          <a:p>
            <a:pPr marL="1066800" lvl="3" indent="-285750">
              <a:buClrTx/>
              <a:buFont typeface="Arial" panose="020B0604020202020204" pitchFamily="34" charset="0"/>
              <a:buChar char="•"/>
            </a:pPr>
            <a:r>
              <a:rPr lang="es-ES" sz="1800" kern="0" dirty="0"/>
              <a:t>En él pueden estar integrados varios Planes de Pensiones</a:t>
            </a:r>
          </a:p>
          <a:p>
            <a:pPr>
              <a:buClrTx/>
              <a:buFont typeface="Arial" panose="020B0604020202020204" pitchFamily="34" charset="0"/>
              <a:buChar char="•"/>
            </a:pPr>
            <a:endParaRPr lang="es-ES" dirty="0">
              <a:solidFill>
                <a:schemeClr val="tx1"/>
              </a:solidFill>
            </a:endParaRPr>
          </a:p>
          <a:p>
            <a:pPr marL="285750" indent="-285750">
              <a:buClr>
                <a:schemeClr val="tx1"/>
              </a:buClr>
              <a:buFont typeface="Arial" panose="020B0604020202020204" pitchFamily="34" charset="0"/>
              <a:buChar char="•"/>
              <a:defRPr/>
            </a:pPr>
            <a:r>
              <a:rPr lang="es-ES" dirty="0">
                <a:solidFill>
                  <a:schemeClr val="tx1"/>
                </a:solidFill>
              </a:rPr>
              <a:t>PLAN DE PENSIONES</a:t>
            </a:r>
          </a:p>
          <a:p>
            <a:pPr marL="1066800" lvl="3" indent="-285750">
              <a:buClrTx/>
              <a:buFont typeface="Arial" panose="020B0604020202020204" pitchFamily="34" charset="0"/>
              <a:buChar char="•"/>
            </a:pPr>
            <a:r>
              <a:rPr lang="es-ES" sz="1800" kern="0" dirty="0"/>
              <a:t>Contrato que establece derechos y obligaciones de las partes así como reglas de constitución y funcionamiento del patrimonio.</a:t>
            </a:r>
          </a:p>
          <a:p>
            <a:pPr>
              <a:buClrTx/>
              <a:buFont typeface="Arial" panose="020B0604020202020204" pitchFamily="34" charset="0"/>
              <a:buChar char="•"/>
            </a:pPr>
            <a:endParaRPr lang="es-ES" dirty="0">
              <a:solidFill>
                <a:schemeClr val="tx1"/>
              </a:solidFill>
            </a:endParaRPr>
          </a:p>
        </p:txBody>
      </p:sp>
    </p:spTree>
    <p:extLst>
      <p:ext uri="{BB962C8B-B14F-4D97-AF65-F5344CB8AC3E}">
        <p14:creationId xmlns:p14="http://schemas.microsoft.com/office/powerpoint/2010/main" val="27809345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 calcmode="lin" valueType="num">
                                      <p:cBhvr additive="base">
                                        <p:cTn id="25"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C4FA0D-EB9A-4E52-88E4-D0167E2EC891}"/>
              </a:ext>
            </a:extLst>
          </p:cNvPr>
          <p:cNvSpPr>
            <a:spLocks noGrp="1"/>
          </p:cNvSpPr>
          <p:nvPr>
            <p:ph type="title"/>
          </p:nvPr>
        </p:nvSpPr>
        <p:spPr/>
        <p:txBody>
          <a:bodyPr/>
          <a:lstStyle/>
          <a:p>
            <a:r>
              <a:rPr lang="es-ES" dirty="0"/>
              <a:t>Renta variable</a:t>
            </a:r>
          </a:p>
        </p:txBody>
      </p:sp>
      <p:pic>
        <p:nvPicPr>
          <p:cNvPr id="4" name="Picture 2" descr="C:\Users\Public\Pictures\wikipedia.jpg">
            <a:extLst>
              <a:ext uri="{FF2B5EF4-FFF2-40B4-BE49-F238E27FC236}">
                <a16:creationId xmlns:a16="http://schemas.microsoft.com/office/drawing/2014/main" id="{720EE685-3B3E-439B-88B9-1D9D3975E9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36443" y="1586505"/>
            <a:ext cx="939941" cy="62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Inhaltsplatzhalter 1">
            <a:extLst>
              <a:ext uri="{FF2B5EF4-FFF2-40B4-BE49-F238E27FC236}">
                <a16:creationId xmlns:a16="http://schemas.microsoft.com/office/drawing/2014/main" id="{D65E6FB7-ED9A-4F40-BA4D-338D1D42EDE6}"/>
              </a:ext>
            </a:extLst>
          </p:cNvPr>
          <p:cNvSpPr txBox="1">
            <a:spLocks/>
          </p:cNvSpPr>
          <p:nvPr/>
        </p:nvSpPr>
        <p:spPr bwMode="auto">
          <a:xfrm>
            <a:off x="648469" y="1381397"/>
            <a:ext cx="9505056" cy="4594993"/>
          </a:xfrm>
          <a:prstGeom prst="rect">
            <a:avLst/>
          </a:prstGeom>
          <a:noFill/>
          <a:ln w="9525" algn="ctr">
            <a:noFill/>
            <a:prstDash val="dash"/>
            <a:miter lim="800000"/>
            <a:headEnd/>
            <a:tailEnd/>
          </a:ln>
        </p:spPr>
        <p:txBody>
          <a:bodyPr vert="horz" wrap="square" lIns="0" tIns="45720" rIns="91440" bIns="45720" numCol="1" anchor="t" anchorCtr="0" compatLnSpc="1">
            <a:prstTxWarp prst="textNoShape">
              <a:avLst/>
            </a:prstTxWarp>
          </a:bodyPr>
          <a:lstStyle/>
          <a:p>
            <a:pPr marL="182563" eaLnBrk="0" fontAlgn="base" hangingPunct="0">
              <a:spcBef>
                <a:spcPct val="20000"/>
              </a:spcBef>
              <a:spcAft>
                <a:spcPct val="20000"/>
              </a:spcAft>
              <a:buClr>
                <a:schemeClr val="tx2"/>
              </a:buClr>
              <a:buSzPct val="120000"/>
              <a:defRPr/>
            </a:pPr>
            <a:r>
              <a:rPr lang="es-ES" altLang="es-ES" sz="1400" dirty="0"/>
              <a:t>De Wikipedia, la enciclopedia libre</a:t>
            </a:r>
          </a:p>
          <a:p>
            <a:pPr marL="182563" eaLnBrk="0" fontAlgn="base" hangingPunct="0">
              <a:spcBef>
                <a:spcPct val="20000"/>
              </a:spcBef>
              <a:spcAft>
                <a:spcPct val="20000"/>
              </a:spcAft>
              <a:buClr>
                <a:schemeClr val="tx2"/>
              </a:buClr>
              <a:buSzPct val="120000"/>
              <a:defRPr/>
            </a:pPr>
            <a:r>
              <a:rPr lang="es-ES" altLang="es-ES" sz="1400" b="1" dirty="0"/>
              <a:t>Los instrumentos de renta variable son especialmente aquellos que son parte de un capital, como las acciones de las compañías anónimas.</a:t>
            </a:r>
          </a:p>
          <a:p>
            <a:pPr marL="182563" eaLnBrk="0" fontAlgn="base" hangingPunct="0">
              <a:spcBef>
                <a:spcPct val="20000"/>
              </a:spcBef>
              <a:spcAft>
                <a:spcPct val="20000"/>
              </a:spcAft>
              <a:buClr>
                <a:schemeClr val="tx2"/>
              </a:buClr>
              <a:buSzPct val="120000"/>
              <a:defRPr/>
            </a:pPr>
            <a:r>
              <a:rPr lang="es-ES" altLang="es-ES" sz="1400" dirty="0"/>
              <a:t>La denominación "variable" se relaciona con la variación que puede haber en los montos percibidos por concepto de dividendos. En tanto, los dividendos pueden ser en efectivo o en acciones.</a:t>
            </a:r>
          </a:p>
          <a:p>
            <a:pPr marL="182563" eaLnBrk="0" fontAlgn="base" hangingPunct="0">
              <a:spcBef>
                <a:spcPct val="20000"/>
              </a:spcBef>
              <a:spcAft>
                <a:spcPct val="20000"/>
              </a:spcAft>
              <a:buClr>
                <a:schemeClr val="tx2"/>
              </a:buClr>
              <a:buSzPct val="120000"/>
              <a:defRPr/>
            </a:pPr>
            <a:endParaRPr lang="es-ES" altLang="es-ES" sz="1400" dirty="0"/>
          </a:p>
          <a:p>
            <a:pPr marL="182563" eaLnBrk="0" fontAlgn="base" hangingPunct="0">
              <a:spcBef>
                <a:spcPct val="20000"/>
              </a:spcBef>
              <a:spcAft>
                <a:spcPct val="20000"/>
              </a:spcAft>
              <a:buClr>
                <a:schemeClr val="tx2"/>
              </a:buClr>
              <a:buSzPct val="120000"/>
              <a:defRPr/>
            </a:pPr>
            <a:r>
              <a:rPr lang="es-ES" altLang="es-ES" sz="1400" b="1" dirty="0"/>
              <a:t>Por lo general, los instrumentos de renta variable reportan a sus tenedores ganancias o rendimiento en el largo plazo.</a:t>
            </a:r>
          </a:p>
          <a:p>
            <a:pPr marL="182563" eaLnBrk="0" fontAlgn="base" hangingPunct="0">
              <a:spcBef>
                <a:spcPct val="20000"/>
              </a:spcBef>
              <a:spcAft>
                <a:spcPct val="20000"/>
              </a:spcAft>
              <a:buClr>
                <a:schemeClr val="tx2"/>
              </a:buClr>
              <a:buSzPct val="120000"/>
              <a:defRPr/>
            </a:pPr>
            <a:r>
              <a:rPr lang="es-ES" altLang="es-ES" sz="1400" dirty="0"/>
              <a:t>Las acciones son representativas del capital de una empresa, por tanto, los accionistas son copropietarios. </a:t>
            </a:r>
          </a:p>
          <a:p>
            <a:pPr marL="182563" eaLnBrk="0" fontAlgn="base" hangingPunct="0">
              <a:spcBef>
                <a:spcPct val="20000"/>
              </a:spcBef>
              <a:spcAft>
                <a:spcPct val="20000"/>
              </a:spcAft>
              <a:buClr>
                <a:schemeClr val="tx2"/>
              </a:buClr>
              <a:buSzPct val="120000"/>
              <a:defRPr/>
            </a:pPr>
            <a:r>
              <a:rPr lang="es-ES" altLang="es-ES" sz="1400" dirty="0"/>
              <a:t>En el mercado bursátil, los accionistas pueden resultar beneficiados o perjudicados. De este modo, si una empresa es conducida con eficiencia y esto es apreciado por el mercado, los accionistas recibirán mayores dividendos y el o los títulos que emita esa sociedad tenderán a aumentar de precio. Si, en cambio, el desempeño es erróneo, disminuirán los dividendos y la cotización de la acción de esa firma en la Bolsa.</a:t>
            </a:r>
          </a:p>
        </p:txBody>
      </p:sp>
    </p:spTree>
    <p:extLst>
      <p:ext uri="{BB962C8B-B14F-4D97-AF65-F5344CB8AC3E}">
        <p14:creationId xmlns:p14="http://schemas.microsoft.com/office/powerpoint/2010/main" val="362134137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Derechos consolidados</a:t>
            </a:r>
          </a:p>
        </p:txBody>
      </p:sp>
      <p:sp>
        <p:nvSpPr>
          <p:cNvPr id="5" name="Rectangle 4">
            <a:extLst>
              <a:ext uri="{FF2B5EF4-FFF2-40B4-BE49-F238E27FC236}">
                <a16:creationId xmlns:a16="http://schemas.microsoft.com/office/drawing/2014/main" id="{31DBD9A5-3B4E-4FAE-8610-78D59E3DDC4B}"/>
              </a:ext>
            </a:extLst>
          </p:cNvPr>
          <p:cNvSpPr txBox="1">
            <a:spLocks noChangeArrowheads="1"/>
          </p:cNvSpPr>
          <p:nvPr/>
        </p:nvSpPr>
        <p:spPr>
          <a:xfrm>
            <a:off x="1028476" y="1655912"/>
            <a:ext cx="9465121" cy="1584175"/>
          </a:xfrm>
          <a:prstGeom prst="rect">
            <a:avLst/>
          </a:prstGeom>
        </p:spPr>
        <p:txBody>
          <a:bodyPr/>
          <a:lstStyle>
            <a:defPPr>
              <a:defRPr lang="de-DE"/>
            </a:defPPr>
            <a:lvl1pPr marL="4763" indent="-4763" algn="just" fontAlgn="base">
              <a:spcBef>
                <a:spcPct val="20000"/>
              </a:spcBef>
              <a:spcAft>
                <a:spcPct val="20000"/>
              </a:spcAft>
              <a:buClr>
                <a:schemeClr val="tx2"/>
              </a:buClr>
              <a:buSzPct val="120000"/>
              <a:buFont typeface="Arial" charset="0"/>
              <a:buChar char="•"/>
              <a:defRPr kern="0">
                <a:solidFill>
                  <a:schemeClr val="accent1">
                    <a:lumMod val="75000"/>
                  </a:schemeClr>
                </a:solidFill>
              </a:defRPr>
            </a:lvl1pPr>
            <a:lvl2pPr marL="830262"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498475" indent="-228600" fontAlgn="base">
              <a:spcBef>
                <a:spcPct val="20000"/>
              </a:spcBef>
              <a:spcAft>
                <a:spcPct val="20000"/>
              </a:spcAft>
              <a:buClr>
                <a:schemeClr val="hlink"/>
              </a:buClr>
              <a:buFont typeface="Arial" charset="0"/>
              <a:buChar char="■"/>
              <a:defRPr sz="1600"/>
            </a:lvl3pPr>
            <a:lvl4pPr marL="1066800" lvl="3" indent="-285750" fontAlgn="base">
              <a:spcBef>
                <a:spcPct val="20000"/>
              </a:spcBef>
              <a:spcAft>
                <a:spcPct val="0"/>
              </a:spcAft>
              <a:buClr>
                <a:schemeClr val="bg2"/>
              </a:buClr>
              <a:buFont typeface="Arial" charset="0"/>
              <a:buChar char="■"/>
              <a:defRPr kern="0">
                <a:solidFill>
                  <a:schemeClr val="accent1">
                    <a:lumMod val="75000"/>
                  </a:schemeClr>
                </a:solidFill>
              </a:defRPr>
            </a:lvl4pPr>
            <a:lvl5pPr marL="2117725" indent="-228600" fontAlgn="base">
              <a:spcBef>
                <a:spcPct val="20000"/>
              </a:spcBef>
              <a:spcAft>
                <a:spcPct val="0"/>
              </a:spcAft>
              <a:buChar char="»"/>
              <a:defRPr sz="2000">
                <a:solidFill>
                  <a:schemeClr val="tx2"/>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285750" lvl="1">
              <a:buClr>
                <a:schemeClr val="tx1"/>
              </a:buClr>
              <a:buSzPct val="120000"/>
              <a:buFont typeface="Arial" panose="020B0604020202020204" pitchFamily="34" charset="0"/>
              <a:buChar char="•"/>
              <a:defRPr/>
            </a:pPr>
            <a:r>
              <a:rPr lang="es-ES" sz="1600" dirty="0">
                <a:solidFill>
                  <a:schemeClr val="tx1"/>
                </a:solidFill>
              </a:rPr>
              <a:t>CAPITALIZACION</a:t>
            </a:r>
          </a:p>
          <a:p>
            <a:pPr marL="568325" lvl="3" indent="-331787">
              <a:buClr>
                <a:schemeClr val="tx1"/>
              </a:buClr>
              <a:buSzPct val="120000"/>
              <a:buFont typeface="Arial" panose="020B0604020202020204" pitchFamily="34" charset="0"/>
              <a:buChar char="•"/>
              <a:defRPr/>
            </a:pPr>
            <a:r>
              <a:rPr lang="es-ES" sz="1600" dirty="0">
                <a:solidFill>
                  <a:schemeClr val="tx1"/>
                </a:solidFill>
              </a:rPr>
              <a:t>Los Planes de Pensiones están basados en sistemas financieros en el que el capital necesario para pagar las prestaciones está generado por:</a:t>
            </a:r>
          </a:p>
          <a:p>
            <a:pPr marL="1619250" lvl="4" indent="-331787">
              <a:buClr>
                <a:schemeClr val="tx1"/>
              </a:buClr>
              <a:buSzPct val="120000"/>
              <a:buFont typeface="Arial" panose="020B0604020202020204" pitchFamily="34" charset="0"/>
              <a:buChar char="•"/>
              <a:defRPr/>
            </a:pPr>
            <a:r>
              <a:rPr lang="es-ES" sz="1600" dirty="0">
                <a:solidFill>
                  <a:schemeClr val="tx1"/>
                </a:solidFill>
              </a:rPr>
              <a:t>Las APORTACIONES realizadas al Plan y</a:t>
            </a:r>
          </a:p>
          <a:p>
            <a:pPr marL="1619250" lvl="4" indent="-331787">
              <a:buClr>
                <a:schemeClr val="tx1"/>
              </a:buClr>
              <a:buSzPct val="120000"/>
              <a:buFont typeface="Arial" panose="020B0604020202020204" pitchFamily="34" charset="0"/>
              <a:buChar char="•"/>
              <a:defRPr/>
            </a:pPr>
            <a:r>
              <a:rPr lang="es-ES" sz="1600" dirty="0">
                <a:solidFill>
                  <a:schemeClr val="tx1"/>
                </a:solidFill>
              </a:rPr>
              <a:t>Sus RENDIMIENTOS.</a:t>
            </a:r>
          </a:p>
        </p:txBody>
      </p:sp>
      <p:sp>
        <p:nvSpPr>
          <p:cNvPr id="7" name="Rectangle 4">
            <a:extLst>
              <a:ext uri="{FF2B5EF4-FFF2-40B4-BE49-F238E27FC236}">
                <a16:creationId xmlns:a16="http://schemas.microsoft.com/office/drawing/2014/main" id="{9739D2E1-E71A-43DE-8754-4C0476B46498}"/>
              </a:ext>
            </a:extLst>
          </p:cNvPr>
          <p:cNvSpPr txBox="1">
            <a:spLocks noChangeArrowheads="1"/>
          </p:cNvSpPr>
          <p:nvPr/>
        </p:nvSpPr>
        <p:spPr>
          <a:xfrm>
            <a:off x="1028475" y="3273183"/>
            <a:ext cx="9465122" cy="2016224"/>
          </a:xfrm>
          <a:prstGeom prst="rect">
            <a:avLst/>
          </a:prstGeom>
        </p:spPr>
        <p:txBody>
          <a:bodyPr/>
          <a:lstStyle>
            <a:defPPr>
              <a:defRPr lang="de-DE"/>
            </a:defPPr>
            <a:lvl1pPr marL="4763" indent="-4763" algn="just" fontAlgn="base">
              <a:spcBef>
                <a:spcPct val="20000"/>
              </a:spcBef>
              <a:spcAft>
                <a:spcPct val="20000"/>
              </a:spcAft>
              <a:buClr>
                <a:schemeClr val="tx2"/>
              </a:buClr>
              <a:buSzPct val="120000"/>
              <a:buFont typeface="Arial" charset="0"/>
              <a:buChar char="•"/>
              <a:defRPr kern="0">
                <a:solidFill>
                  <a:schemeClr val="accent1">
                    <a:lumMod val="75000"/>
                  </a:schemeClr>
                </a:solidFill>
              </a:defRPr>
            </a:lvl1pPr>
            <a:lvl2pPr marL="830262"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498475" indent="-228600" fontAlgn="base">
              <a:spcBef>
                <a:spcPct val="20000"/>
              </a:spcBef>
              <a:spcAft>
                <a:spcPct val="20000"/>
              </a:spcAft>
              <a:buClr>
                <a:schemeClr val="hlink"/>
              </a:buClr>
              <a:buFont typeface="Arial" charset="0"/>
              <a:buChar char="■"/>
              <a:defRPr sz="1600"/>
            </a:lvl3pPr>
            <a:lvl4pPr marL="1066800" lvl="3" indent="-285750" fontAlgn="base">
              <a:spcBef>
                <a:spcPct val="20000"/>
              </a:spcBef>
              <a:spcAft>
                <a:spcPct val="0"/>
              </a:spcAft>
              <a:buClr>
                <a:schemeClr val="bg2"/>
              </a:buClr>
              <a:buFont typeface="Arial" charset="0"/>
              <a:buChar char="■"/>
              <a:defRPr kern="0">
                <a:solidFill>
                  <a:schemeClr val="accent1">
                    <a:lumMod val="75000"/>
                  </a:schemeClr>
                </a:solidFill>
              </a:defRPr>
            </a:lvl4pPr>
            <a:lvl5pPr marL="2117725" lvl="4" indent="-228600" fontAlgn="base">
              <a:spcBef>
                <a:spcPct val="20000"/>
              </a:spcBef>
              <a:spcAft>
                <a:spcPct val="0"/>
              </a:spcAft>
              <a:buChar char="»"/>
              <a:defRPr sz="2000">
                <a:solidFill>
                  <a:schemeClr val="tx2"/>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285750" lvl="1">
              <a:buClr>
                <a:schemeClr val="tx1"/>
              </a:buClr>
              <a:buSzPct val="120000"/>
              <a:buFont typeface="Arial" panose="020B0604020202020204" pitchFamily="34" charset="0"/>
              <a:buChar char="•"/>
              <a:defRPr/>
            </a:pPr>
            <a:r>
              <a:rPr lang="es-ES" sz="1600" dirty="0">
                <a:solidFill>
                  <a:schemeClr val="tx1"/>
                </a:solidFill>
              </a:rPr>
              <a:t>DERECHOS CONSOLIDADOS</a:t>
            </a:r>
          </a:p>
          <a:p>
            <a:pPr marL="568325" lvl="3" indent="-331787">
              <a:buClr>
                <a:schemeClr val="tx1"/>
              </a:buClr>
              <a:buSzPct val="120000"/>
              <a:buFont typeface="Arial" panose="020B0604020202020204" pitchFamily="34" charset="0"/>
              <a:buChar char="•"/>
              <a:defRPr/>
            </a:pPr>
            <a:r>
              <a:rPr lang="es-ES" sz="1600" dirty="0">
                <a:solidFill>
                  <a:schemeClr val="tx1"/>
                </a:solidFill>
              </a:rPr>
              <a:t>Son los derechos económicos derivados de las aportaciones realizadas y su correspondiente capitalización.</a:t>
            </a:r>
          </a:p>
          <a:p>
            <a:pPr marL="568325" lvl="3" indent="-331787">
              <a:buClr>
                <a:schemeClr val="tx1"/>
              </a:buClr>
              <a:buSzPct val="120000"/>
              <a:buFont typeface="Arial" panose="020B0604020202020204" pitchFamily="34" charset="0"/>
              <a:buChar char="•"/>
              <a:defRPr/>
            </a:pPr>
            <a:r>
              <a:rPr lang="es-ES" sz="1600" dirty="0">
                <a:solidFill>
                  <a:schemeClr val="tx1"/>
                </a:solidFill>
              </a:rPr>
              <a:t>En un plan de pensiones el importe de los derechos consolidados del partícipe en cada momento, es el equivalente a la suma asegurada en los seguros tradicionales. </a:t>
            </a:r>
          </a:p>
          <a:p>
            <a:pPr marL="568325" lvl="3" indent="-331787">
              <a:buClr>
                <a:schemeClr val="tx1"/>
              </a:buClr>
              <a:buSzPct val="120000"/>
              <a:buFont typeface="Arial" panose="020B0604020202020204" pitchFamily="34" charset="0"/>
              <a:buChar char="•"/>
              <a:defRPr/>
            </a:pPr>
            <a:r>
              <a:rPr lang="es-ES" sz="1600" dirty="0">
                <a:solidFill>
                  <a:schemeClr val="tx1"/>
                </a:solidFill>
              </a:rPr>
              <a:t>LA SUMA DE LAS APORTACIONES MAS LOS BENEFICIOS</a:t>
            </a:r>
          </a:p>
        </p:txBody>
      </p:sp>
    </p:spTree>
    <p:extLst>
      <p:ext uri="{BB962C8B-B14F-4D97-AF65-F5344CB8AC3E}">
        <p14:creationId xmlns:p14="http://schemas.microsoft.com/office/powerpoint/2010/main" val="36259928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9"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 calcmode="lin" valueType="num">
                                      <p:cBhvr additive="base">
                                        <p:cTn id="29"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
                                            <p:txEl>
                                              <p:pRg st="1" end="1"/>
                                            </p:txEl>
                                          </p:spTgt>
                                        </p:tgtEl>
                                        <p:attrNameLst>
                                          <p:attrName>ppt_y</p:attrName>
                                        </p:attrNameLst>
                                      </p:cBhvr>
                                      <p:tavLst>
                                        <p:tav tm="0">
                                          <p:val>
                                            <p:strVal val="0-#ppt_h/2"/>
                                          </p:val>
                                        </p:tav>
                                        <p:tav tm="100000">
                                          <p:val>
                                            <p:strVal val="#ppt_y"/>
                                          </p:val>
                                        </p:tav>
                                      </p:tavLst>
                                    </p:anim>
                                  </p:childTnLst>
                                </p:cTn>
                              </p:par>
                              <p:par>
                                <p:cTn id="31" presetID="2" presetClass="entr" presetSubtype="9" fill="hold" grpId="0" nodeType="with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 calcmode="lin" valueType="num">
                                      <p:cBhvr additive="base">
                                        <p:cTn id="33"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7">
                                            <p:txEl>
                                              <p:pRg st="2" end="2"/>
                                            </p:txEl>
                                          </p:spTgt>
                                        </p:tgtEl>
                                        <p:attrNameLst>
                                          <p:attrName>ppt_y</p:attrName>
                                        </p:attrNameLst>
                                      </p:cBhvr>
                                      <p:tavLst>
                                        <p:tav tm="0">
                                          <p:val>
                                            <p:strVal val="0-#ppt_h/2"/>
                                          </p:val>
                                        </p:tav>
                                        <p:tav tm="100000">
                                          <p:val>
                                            <p:strVal val="#ppt_y"/>
                                          </p:val>
                                        </p:tav>
                                      </p:tavLst>
                                    </p:anim>
                                  </p:childTnLst>
                                </p:cTn>
                              </p:par>
                              <p:par>
                                <p:cTn id="35" presetID="2" presetClass="entr" presetSubtype="9" fill="hold" grpId="0"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 calcmode="lin" valueType="num">
                                      <p:cBhvr additive="base">
                                        <p:cTn id="37"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7"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Traspasos</a:t>
            </a:r>
          </a:p>
        </p:txBody>
      </p:sp>
      <p:sp>
        <p:nvSpPr>
          <p:cNvPr id="5" name="Rectangle 4">
            <a:extLst>
              <a:ext uri="{FF2B5EF4-FFF2-40B4-BE49-F238E27FC236}">
                <a16:creationId xmlns:a16="http://schemas.microsoft.com/office/drawing/2014/main" id="{FD0A74C3-939C-468F-BA55-659344DC9189}"/>
              </a:ext>
            </a:extLst>
          </p:cNvPr>
          <p:cNvSpPr txBox="1">
            <a:spLocks noChangeArrowheads="1"/>
          </p:cNvSpPr>
          <p:nvPr/>
        </p:nvSpPr>
        <p:spPr bwMode="auto">
          <a:xfrm>
            <a:off x="504453" y="1799927"/>
            <a:ext cx="10405415" cy="3312368"/>
          </a:xfrm>
          <a:prstGeom prst="rect">
            <a:avLst/>
          </a:prstGeom>
        </p:spPr>
        <p:txBody>
          <a:bodyPr/>
          <a:lstStyle>
            <a:defPPr>
              <a:defRPr lang="de-DE"/>
            </a:defPPr>
            <a:lvl1pPr marL="4763" indent="-4763" algn="just" fontAlgn="base">
              <a:spcBef>
                <a:spcPct val="20000"/>
              </a:spcBef>
              <a:spcAft>
                <a:spcPct val="20000"/>
              </a:spcAft>
              <a:buClr>
                <a:schemeClr val="tx2"/>
              </a:buClr>
              <a:buSzPct val="120000"/>
              <a:buFont typeface="Arial" charset="0"/>
              <a:buChar char="•"/>
              <a:defRPr kern="0">
                <a:solidFill>
                  <a:schemeClr val="accent1">
                    <a:lumMod val="75000"/>
                  </a:schemeClr>
                </a:solidFill>
              </a:defRPr>
            </a:lvl1pPr>
            <a:lvl2pPr marL="830262"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498475" indent="-228600" fontAlgn="base">
              <a:spcBef>
                <a:spcPct val="20000"/>
              </a:spcBef>
              <a:spcAft>
                <a:spcPct val="20000"/>
              </a:spcAft>
              <a:buClr>
                <a:schemeClr val="hlink"/>
              </a:buClr>
              <a:buFont typeface="Arial" charset="0"/>
              <a:buChar char="■"/>
              <a:defRPr sz="1600"/>
            </a:lvl3pPr>
            <a:lvl4pPr marL="1066800" lvl="3" indent="-285750" fontAlgn="base">
              <a:spcBef>
                <a:spcPct val="20000"/>
              </a:spcBef>
              <a:spcAft>
                <a:spcPct val="0"/>
              </a:spcAft>
              <a:buClr>
                <a:schemeClr val="bg2"/>
              </a:buClr>
              <a:buFont typeface="Arial" charset="0"/>
              <a:buChar char="■"/>
              <a:defRPr kern="0">
                <a:solidFill>
                  <a:schemeClr val="accent1">
                    <a:lumMod val="75000"/>
                  </a:schemeClr>
                </a:solidFill>
              </a:defRPr>
            </a:lvl4pPr>
            <a:lvl5pPr marL="2117725"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285750" lvl="1">
              <a:lnSpc>
                <a:spcPts val="2100"/>
              </a:lnSpc>
              <a:buClr>
                <a:schemeClr val="tx1"/>
              </a:buClr>
              <a:buSzPct val="120000"/>
              <a:buFont typeface="Arial" panose="020B0604020202020204" pitchFamily="34" charset="0"/>
              <a:buChar char="•"/>
              <a:defRPr/>
            </a:pPr>
            <a:r>
              <a:rPr lang="es-ES" altLang="es-ES" sz="1600" dirty="0">
                <a:solidFill>
                  <a:schemeClr val="tx1"/>
                </a:solidFill>
              </a:rPr>
              <a:t>TRASPASO</a:t>
            </a:r>
          </a:p>
          <a:p>
            <a:pPr marL="568325" lvl="3" indent="-331787">
              <a:lnSpc>
                <a:spcPts val="2100"/>
              </a:lnSpc>
              <a:buClr>
                <a:schemeClr val="tx1"/>
              </a:buClr>
              <a:buSzPct val="120000"/>
              <a:buFont typeface="Arial" panose="020B0604020202020204" pitchFamily="34" charset="0"/>
              <a:buChar char="•"/>
              <a:defRPr/>
            </a:pPr>
            <a:r>
              <a:rPr lang="es-ES" altLang="es-ES" sz="1600" dirty="0">
                <a:solidFill>
                  <a:schemeClr val="tx1"/>
                </a:solidFill>
              </a:rPr>
              <a:t>Movilización de derechos consolidados</a:t>
            </a:r>
          </a:p>
          <a:p>
            <a:pPr marL="1619250" lvl="4" indent="-331787">
              <a:lnSpc>
                <a:spcPts val="2100"/>
              </a:lnSpc>
              <a:buClr>
                <a:schemeClr val="tx1"/>
              </a:buClr>
              <a:buSzPct val="120000"/>
              <a:buFont typeface="Arial" panose="020B0604020202020204" pitchFamily="34" charset="0"/>
              <a:buChar char="•"/>
              <a:defRPr/>
            </a:pPr>
            <a:r>
              <a:rPr lang="es-ES" altLang="es-ES" sz="1600" dirty="0">
                <a:solidFill>
                  <a:schemeClr val="tx1"/>
                </a:solidFill>
              </a:rPr>
              <a:t>TRASPASO INTERNO: cambio entre planes de pensiones de una misma entidad gestora</a:t>
            </a:r>
          </a:p>
          <a:p>
            <a:pPr marL="1619250" lvl="4" indent="-331787">
              <a:lnSpc>
                <a:spcPts val="2100"/>
              </a:lnSpc>
              <a:buClr>
                <a:schemeClr val="tx1"/>
              </a:buClr>
              <a:buSzPct val="120000"/>
              <a:buFont typeface="Arial" panose="020B0604020202020204" pitchFamily="34" charset="0"/>
              <a:buChar char="•"/>
              <a:defRPr/>
            </a:pPr>
            <a:r>
              <a:rPr lang="es-ES" altLang="es-ES" sz="1600" dirty="0">
                <a:solidFill>
                  <a:schemeClr val="tx1"/>
                </a:solidFill>
              </a:rPr>
              <a:t>TRASPASO EXTERNO: cambio entre planes de pensiones de distintas gestoras</a:t>
            </a:r>
          </a:p>
          <a:p>
            <a:pPr marL="568325" lvl="3" indent="-331787">
              <a:lnSpc>
                <a:spcPts val="2100"/>
              </a:lnSpc>
              <a:buClr>
                <a:schemeClr val="tx1"/>
              </a:buClr>
              <a:buSzPct val="120000"/>
              <a:buFont typeface="Arial" panose="020B0604020202020204" pitchFamily="34" charset="0"/>
              <a:buChar char="•"/>
              <a:defRPr/>
            </a:pPr>
            <a:r>
              <a:rPr lang="es-ES" altLang="es-ES" sz="1600" dirty="0">
                <a:solidFill>
                  <a:schemeClr val="tx1"/>
                </a:solidFill>
              </a:rPr>
              <a:t>El plazo legal máximo para realizar un traspaso externo de un plan de pensiones individual es de 7 días hábiles. En el caso de planes de pensiones del sistema de empleo solo podrá realizarse un traspaso externo ante determinados casos de extinción laboral, siendo el plazo máximo de 1 mes</a:t>
            </a:r>
          </a:p>
        </p:txBody>
      </p:sp>
    </p:spTree>
    <p:extLst>
      <p:ext uri="{BB962C8B-B14F-4D97-AF65-F5344CB8AC3E}">
        <p14:creationId xmlns:p14="http://schemas.microsoft.com/office/powerpoint/2010/main" val="4342088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Figuras</a:t>
            </a:r>
          </a:p>
        </p:txBody>
      </p:sp>
      <p:sp>
        <p:nvSpPr>
          <p:cNvPr id="5" name="Rectangle 4">
            <a:extLst>
              <a:ext uri="{FF2B5EF4-FFF2-40B4-BE49-F238E27FC236}">
                <a16:creationId xmlns:a16="http://schemas.microsoft.com/office/drawing/2014/main" id="{169AB80F-01A6-46C7-AD0E-1319F83280E4}"/>
              </a:ext>
            </a:extLst>
          </p:cNvPr>
          <p:cNvSpPr txBox="1">
            <a:spLocks noChangeArrowheads="1"/>
          </p:cNvSpPr>
          <p:nvPr/>
        </p:nvSpPr>
        <p:spPr bwMode="auto">
          <a:xfrm>
            <a:off x="610049" y="1062778"/>
            <a:ext cx="4824536" cy="3103190"/>
          </a:xfrm>
          <a:prstGeom prst="rect">
            <a:avLst/>
          </a:prstGeom>
        </p:spPr>
        <p:txBody>
          <a:bodyPr/>
          <a:lstStyle>
            <a:defPPr>
              <a:defRPr lang="de-DE"/>
            </a:defPPr>
            <a:lvl1pPr marL="4763" indent="-4763" algn="just" fontAlgn="base">
              <a:spcBef>
                <a:spcPct val="20000"/>
              </a:spcBef>
              <a:spcAft>
                <a:spcPct val="20000"/>
              </a:spcAft>
              <a:buClr>
                <a:schemeClr val="tx2"/>
              </a:buClr>
              <a:buSzPct val="120000"/>
              <a:buFont typeface="Arial" charset="0"/>
              <a:buChar char="•"/>
              <a:defRPr kern="0">
                <a:solidFill>
                  <a:schemeClr val="accent1">
                    <a:lumMod val="75000"/>
                  </a:schemeClr>
                </a:solidFill>
              </a:defRPr>
            </a:lvl1pPr>
            <a:lvl2pPr marL="1111249"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498475" indent="-228600" fontAlgn="base">
              <a:spcBef>
                <a:spcPct val="20000"/>
              </a:spcBef>
              <a:spcAft>
                <a:spcPct val="20000"/>
              </a:spcAft>
              <a:buClr>
                <a:schemeClr val="hlink"/>
              </a:buClr>
              <a:buFont typeface="Arial" charset="0"/>
              <a:buChar char="■"/>
              <a:defRPr sz="1600"/>
            </a:lvl3pPr>
            <a:lvl4pPr marL="1347787" lvl="3" indent="-285750" fontAlgn="base">
              <a:spcBef>
                <a:spcPct val="20000"/>
              </a:spcBef>
              <a:spcAft>
                <a:spcPct val="0"/>
              </a:spcAft>
              <a:buClr>
                <a:schemeClr val="bg2"/>
              </a:buClr>
              <a:buFont typeface="Arial" charset="0"/>
              <a:buChar char="■"/>
              <a:defRPr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342900" lvl="1" indent="-342900">
              <a:lnSpc>
                <a:spcPts val="2100"/>
              </a:lnSpc>
              <a:buClr>
                <a:schemeClr val="tx1"/>
              </a:buClr>
              <a:buSzPct val="120000"/>
              <a:buFont typeface="Arial" panose="020B0604020202020204" pitchFamily="34" charset="0"/>
              <a:buChar char="•"/>
              <a:defRPr/>
            </a:pPr>
            <a:r>
              <a:rPr lang="es-ES" altLang="es-ES" sz="1400" dirty="0">
                <a:solidFill>
                  <a:schemeClr val="tx1"/>
                </a:solidFill>
              </a:rPr>
              <a:t>PROMOTOR DEL PLAN:</a:t>
            </a:r>
          </a:p>
          <a:p>
            <a:pPr marL="1392236" lvl="1">
              <a:buClrTx/>
              <a:buFont typeface="Arial" panose="020B0604020202020204" pitchFamily="34" charset="0"/>
              <a:buChar char="•"/>
            </a:pPr>
            <a:r>
              <a:rPr lang="es-ES" altLang="es-ES" sz="1400" dirty="0">
                <a:solidFill>
                  <a:schemeClr val="tx1"/>
                </a:solidFill>
              </a:rPr>
              <a:t>Entidad jurídica que impulsa la creación y el desarrollo del Plan.</a:t>
            </a:r>
          </a:p>
          <a:p>
            <a:pPr marL="1392236" lvl="1">
              <a:buClrTx/>
              <a:buFont typeface="Arial" panose="020B0604020202020204" pitchFamily="34" charset="0"/>
              <a:buChar char="•"/>
            </a:pPr>
            <a:r>
              <a:rPr lang="es-ES" altLang="es-ES" sz="1400" dirty="0">
                <a:solidFill>
                  <a:schemeClr val="tx1"/>
                </a:solidFill>
              </a:rPr>
              <a:t>Es cualquier entidad, agrupación, etc. que decide la creación de un plan de pensiones.</a:t>
            </a:r>
          </a:p>
          <a:p>
            <a:pPr marL="1392236" lvl="1">
              <a:buClrTx/>
              <a:buFont typeface="Arial" panose="020B0604020202020204" pitchFamily="34" charset="0"/>
              <a:buChar char="•"/>
            </a:pPr>
            <a:r>
              <a:rPr lang="es-ES" altLang="es-ES" sz="1400" dirty="0">
                <a:solidFill>
                  <a:schemeClr val="tx1"/>
                </a:solidFill>
              </a:rPr>
              <a:t>En los P.P. del sistema individual el promotor debe ser una entidad financiera y/o aseguradora inscrita en el correspondiente registro especial y sometida a los controles que determina la ley.</a:t>
            </a:r>
          </a:p>
          <a:p>
            <a:pPr marL="1392236" lvl="1">
              <a:buClrTx/>
              <a:buFont typeface="Arial" panose="020B0604020202020204" pitchFamily="34" charset="0"/>
              <a:buChar char="•"/>
            </a:pPr>
            <a:r>
              <a:rPr lang="es-ES" altLang="es-ES" sz="1400" dirty="0">
                <a:solidFill>
                  <a:schemeClr val="tx1"/>
                </a:solidFill>
              </a:rPr>
              <a:t>La entidad promotora no puede realizar, en ningún, caso aportaciones a los P.P.I. </a:t>
            </a:r>
          </a:p>
        </p:txBody>
      </p:sp>
      <p:sp>
        <p:nvSpPr>
          <p:cNvPr id="7" name="Rectangle 4">
            <a:extLst>
              <a:ext uri="{FF2B5EF4-FFF2-40B4-BE49-F238E27FC236}">
                <a16:creationId xmlns:a16="http://schemas.microsoft.com/office/drawing/2014/main" id="{2FA155AB-F4ED-491E-B717-24F89896627F}"/>
              </a:ext>
            </a:extLst>
          </p:cNvPr>
          <p:cNvSpPr txBox="1">
            <a:spLocks noChangeArrowheads="1"/>
          </p:cNvSpPr>
          <p:nvPr/>
        </p:nvSpPr>
        <p:spPr bwMode="auto">
          <a:xfrm>
            <a:off x="650471" y="4392215"/>
            <a:ext cx="10318571" cy="1656184"/>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b="1"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498475" indent="-228600" fontAlgn="base">
              <a:spcBef>
                <a:spcPct val="20000"/>
              </a:spcBef>
              <a:spcAft>
                <a:spcPct val="20000"/>
              </a:spcAft>
              <a:buClr>
                <a:schemeClr val="hlink"/>
              </a:buClr>
              <a:buFont typeface="Arial" charset="0"/>
              <a:buChar char="■"/>
              <a:defRPr sz="1600"/>
            </a:lvl3pPr>
            <a:lvl4pPr marL="1347787" lvl="3" indent="-285750" fontAlgn="base">
              <a:spcBef>
                <a:spcPct val="20000"/>
              </a:spcBef>
              <a:spcAft>
                <a:spcPct val="0"/>
              </a:spcAft>
              <a:buClr>
                <a:schemeClr val="bg2"/>
              </a:buClr>
              <a:buFont typeface="Arial" charset="0"/>
              <a:buChar char="■"/>
              <a:defRPr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285750" indent="-285750">
              <a:buClrTx/>
              <a:buFont typeface="Arial" panose="020B0604020202020204" pitchFamily="34" charset="0"/>
              <a:buChar char="•"/>
            </a:pPr>
            <a:r>
              <a:rPr lang="es-ES" altLang="es-ES" sz="1400" b="0" dirty="0">
                <a:solidFill>
                  <a:schemeClr val="tx1"/>
                </a:solidFill>
              </a:rPr>
              <a:t>PARTICIPE</a:t>
            </a:r>
          </a:p>
          <a:p>
            <a:pPr marL="1677986" lvl="1">
              <a:buClrTx/>
              <a:buFont typeface="Arial" panose="020B0604020202020204" pitchFamily="34" charset="0"/>
              <a:buChar char="•"/>
            </a:pPr>
            <a:r>
              <a:rPr lang="es-ES" altLang="es-ES" sz="1400" dirty="0">
                <a:solidFill>
                  <a:schemeClr val="tx1"/>
                </a:solidFill>
              </a:rPr>
              <a:t>Es la persona física que realiza las aportaciones económicas al Plan</a:t>
            </a:r>
          </a:p>
          <a:p>
            <a:pPr marL="1677986" lvl="1">
              <a:buClrTx/>
              <a:buFont typeface="Arial" panose="020B0604020202020204" pitchFamily="34" charset="0"/>
              <a:buChar char="•"/>
            </a:pPr>
            <a:r>
              <a:rPr lang="es-ES" altLang="es-ES" sz="1400" dirty="0">
                <a:solidFill>
                  <a:schemeClr val="tx1"/>
                </a:solidFill>
              </a:rPr>
              <a:t>Puede ser cualquier persona física, residente o no, que tenga capacidad para contratar. </a:t>
            </a:r>
          </a:p>
          <a:p>
            <a:pPr marL="1677986" lvl="1">
              <a:buClrTx/>
              <a:buFont typeface="Arial" panose="020B0604020202020204" pitchFamily="34" charset="0"/>
              <a:buChar char="•"/>
            </a:pPr>
            <a:r>
              <a:rPr lang="es-ES" altLang="es-ES" sz="1400" dirty="0">
                <a:solidFill>
                  <a:schemeClr val="tx1"/>
                </a:solidFill>
              </a:rPr>
              <a:t>Es la persona física en cuyo interés se crea el plan. Es el equivalente al tomador en las pólizas de seguro de vida.</a:t>
            </a:r>
          </a:p>
        </p:txBody>
      </p:sp>
      <p:sp>
        <p:nvSpPr>
          <p:cNvPr id="8" name="Rectangle 4">
            <a:extLst>
              <a:ext uri="{FF2B5EF4-FFF2-40B4-BE49-F238E27FC236}">
                <a16:creationId xmlns:a16="http://schemas.microsoft.com/office/drawing/2014/main" id="{5AB3ADBC-83D5-41CE-A5E1-BAA0EA112599}"/>
              </a:ext>
            </a:extLst>
          </p:cNvPr>
          <p:cNvSpPr txBox="1">
            <a:spLocks noChangeArrowheads="1"/>
          </p:cNvSpPr>
          <p:nvPr/>
        </p:nvSpPr>
        <p:spPr>
          <a:xfrm>
            <a:off x="5664891" y="1153203"/>
            <a:ext cx="4752529" cy="2016224"/>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b="1"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498475" indent="-228600" fontAlgn="base">
              <a:spcBef>
                <a:spcPct val="20000"/>
              </a:spcBef>
              <a:spcAft>
                <a:spcPct val="20000"/>
              </a:spcAft>
              <a:buClr>
                <a:schemeClr val="hlink"/>
              </a:buClr>
              <a:buFont typeface="Arial" charset="0"/>
              <a:buChar char="■"/>
              <a:defRPr sz="1600"/>
            </a:lvl3pPr>
            <a:lvl4pPr marL="1347787" lvl="3" indent="-285750" fontAlgn="base">
              <a:spcBef>
                <a:spcPct val="20000"/>
              </a:spcBef>
              <a:spcAft>
                <a:spcPct val="0"/>
              </a:spcAft>
              <a:buClr>
                <a:schemeClr val="bg2"/>
              </a:buClr>
              <a:buFont typeface="Arial" charset="0"/>
              <a:buChar char="■"/>
              <a:defRPr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285750" indent="-285750">
              <a:buClrTx/>
              <a:buFont typeface="Arial" panose="020B0604020202020204" pitchFamily="34" charset="0"/>
              <a:buChar char="•"/>
            </a:pPr>
            <a:r>
              <a:rPr lang="es-ES" sz="1400" b="0" dirty="0">
                <a:solidFill>
                  <a:schemeClr val="tx1"/>
                </a:solidFill>
              </a:rPr>
              <a:t>BENEFICIARIOS</a:t>
            </a:r>
          </a:p>
          <a:p>
            <a:pPr marL="1677986" lvl="1">
              <a:buClrTx/>
              <a:buFont typeface="Arial" panose="020B0604020202020204" pitchFamily="34" charset="0"/>
              <a:buChar char="•"/>
            </a:pPr>
            <a:r>
              <a:rPr lang="es-ES" sz="1400" dirty="0">
                <a:solidFill>
                  <a:schemeClr val="tx1"/>
                </a:solidFill>
              </a:rPr>
              <a:t>Personas físicas con derecho a la prestación, en el momento en que se produzca la Jubilación, la Invalidez o el Fallecimiento.</a:t>
            </a:r>
          </a:p>
          <a:p>
            <a:pPr marL="1677986" lvl="1">
              <a:buClrTx/>
              <a:buFont typeface="Arial" panose="020B0604020202020204" pitchFamily="34" charset="0"/>
              <a:buChar char="•"/>
            </a:pPr>
            <a:r>
              <a:rPr lang="es-ES" sz="1400" dirty="0">
                <a:solidFill>
                  <a:schemeClr val="tx1"/>
                </a:solidFill>
              </a:rPr>
              <a:t>Si el beneficiario es el propio partícipe, lo será por las contingencias de jubilación o invalidez.</a:t>
            </a:r>
          </a:p>
          <a:p>
            <a:pPr marL="1677986" lvl="1">
              <a:buClrTx/>
              <a:buFont typeface="Arial" panose="020B0604020202020204" pitchFamily="34" charset="0"/>
              <a:buChar char="•"/>
            </a:pPr>
            <a:r>
              <a:rPr lang="es-ES" sz="1400" dirty="0">
                <a:solidFill>
                  <a:schemeClr val="tx1"/>
                </a:solidFill>
              </a:rPr>
              <a:t>Si el beneficiario es una persona distinta del partícipe lo será por las contingencias derivadas del fallecimiento del partícipe.</a:t>
            </a:r>
          </a:p>
          <a:p>
            <a:endParaRPr lang="es-ES" sz="1400" b="0" dirty="0">
              <a:solidFill>
                <a:schemeClr val="tx1"/>
              </a:solidFill>
            </a:endParaRPr>
          </a:p>
          <a:p>
            <a:endParaRPr lang="es-ES" sz="1400" b="0" dirty="0">
              <a:solidFill>
                <a:schemeClr val="tx1"/>
              </a:solidFill>
            </a:endParaRPr>
          </a:p>
          <a:p>
            <a:endParaRPr lang="es-ES" sz="1400" b="0" dirty="0">
              <a:solidFill>
                <a:schemeClr val="tx1"/>
              </a:solidFill>
            </a:endParaRPr>
          </a:p>
          <a:p>
            <a:endParaRPr lang="es-ES" sz="1400" b="0" dirty="0">
              <a:solidFill>
                <a:schemeClr val="tx1"/>
              </a:solidFill>
            </a:endParaRPr>
          </a:p>
          <a:p>
            <a:r>
              <a:rPr lang="es-ES" sz="1400" b="0" dirty="0">
                <a:solidFill>
                  <a:schemeClr val="tx1"/>
                </a:solidFill>
              </a:rPr>
              <a:t> </a:t>
            </a:r>
          </a:p>
        </p:txBody>
      </p:sp>
    </p:spTree>
    <p:extLst>
      <p:ext uri="{BB962C8B-B14F-4D97-AF65-F5344CB8AC3E}">
        <p14:creationId xmlns:p14="http://schemas.microsoft.com/office/powerpoint/2010/main" val="19669022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anim calcmode="lin" valueType="num">
                                      <p:cBhvr additive="base">
                                        <p:cTn id="6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8">
                                            <p:txEl>
                                              <p:pRg st="1" end="1"/>
                                            </p:txEl>
                                          </p:spTgt>
                                        </p:tgtEl>
                                        <p:attrNameLst>
                                          <p:attrName>style.visibility</p:attrName>
                                        </p:attrNameLst>
                                      </p:cBhvr>
                                      <p:to>
                                        <p:strVal val="visible"/>
                                      </p:to>
                                    </p:set>
                                    <p:anim calcmode="lin" valueType="num">
                                      <p:cBhvr additive="base">
                                        <p:cTn id="67"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8">
                                            <p:txEl>
                                              <p:pRg st="2" end="2"/>
                                            </p:txEl>
                                          </p:spTgt>
                                        </p:tgtEl>
                                        <p:attrNameLst>
                                          <p:attrName>style.visibility</p:attrName>
                                        </p:attrNameLst>
                                      </p:cBhvr>
                                      <p:to>
                                        <p:strVal val="visible"/>
                                      </p:to>
                                    </p:set>
                                    <p:anim calcmode="lin" valueType="num">
                                      <p:cBhvr additive="base">
                                        <p:cTn id="7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8">
                                            <p:txEl>
                                              <p:pRg st="3" end="3"/>
                                            </p:txEl>
                                          </p:spTgt>
                                        </p:tgtEl>
                                        <p:attrNameLst>
                                          <p:attrName>style.visibility</p:attrName>
                                        </p:attrNameLst>
                                      </p:cBhvr>
                                      <p:to>
                                        <p:strVal val="visible"/>
                                      </p:to>
                                    </p:set>
                                    <p:anim calcmode="lin" valueType="num">
                                      <p:cBhvr additive="base">
                                        <p:cTn id="79"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8">
                                            <p:txEl>
                                              <p:pRg st="8" end="8"/>
                                            </p:txEl>
                                          </p:spTgt>
                                        </p:tgtEl>
                                        <p:attrNameLst>
                                          <p:attrName>style.visibility</p:attrName>
                                        </p:attrNameLst>
                                      </p:cBhvr>
                                      <p:to>
                                        <p:strVal val="visible"/>
                                      </p:to>
                                    </p:set>
                                    <p:anim calcmode="lin" valueType="num">
                                      <p:cBhvr additive="base">
                                        <p:cTn id="85" dur="5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86" dur="5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autoUpdateAnimBg="0"/>
      <p:bldP spid="7" grpId="0" build="p" bldLvl="2" autoUpdateAnimBg="0"/>
      <p:bldP spid="8" grpId="0" build="p" bldLvl="2"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Tipos</a:t>
            </a:r>
          </a:p>
        </p:txBody>
      </p:sp>
      <p:sp>
        <p:nvSpPr>
          <p:cNvPr id="5" name="Rectangle 4">
            <a:extLst>
              <a:ext uri="{FF2B5EF4-FFF2-40B4-BE49-F238E27FC236}">
                <a16:creationId xmlns:a16="http://schemas.microsoft.com/office/drawing/2014/main" id="{650FF10F-3D22-437D-B4D6-38AC51DC993E}"/>
              </a:ext>
            </a:extLst>
          </p:cNvPr>
          <p:cNvSpPr txBox="1">
            <a:spLocks noChangeArrowheads="1"/>
          </p:cNvSpPr>
          <p:nvPr/>
        </p:nvSpPr>
        <p:spPr>
          <a:xfrm>
            <a:off x="1008509" y="1655911"/>
            <a:ext cx="7416178" cy="3654152"/>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b="1"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498475" indent="-228600" fontAlgn="base">
              <a:spcBef>
                <a:spcPct val="20000"/>
              </a:spcBef>
              <a:spcAft>
                <a:spcPct val="20000"/>
              </a:spcAft>
              <a:buClr>
                <a:schemeClr val="hlink"/>
              </a:buClr>
              <a:buFont typeface="Arial" charset="0"/>
              <a:buChar char="■"/>
              <a:defRPr sz="1600"/>
            </a:lvl3pPr>
            <a:lvl4pPr marL="1347787" lvl="3" indent="-285750" fontAlgn="base">
              <a:spcBef>
                <a:spcPct val="20000"/>
              </a:spcBef>
              <a:spcAft>
                <a:spcPct val="0"/>
              </a:spcAft>
              <a:buClr>
                <a:schemeClr val="bg2"/>
              </a:buClr>
              <a:buFont typeface="Arial" charset="0"/>
              <a:buChar char="■"/>
              <a:defRPr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r>
              <a:rPr lang="en-US" sz="1400" dirty="0">
                <a:solidFill>
                  <a:schemeClr val="tx1"/>
                </a:solidFill>
              </a:rPr>
              <a:t>SEGUN EL VINCULO DE LOS PARTICIPES</a:t>
            </a:r>
          </a:p>
          <a:p>
            <a:r>
              <a:rPr lang="en-US" sz="1400" dirty="0">
                <a:solidFill>
                  <a:schemeClr val="tx1"/>
                </a:solidFill>
              </a:rPr>
              <a:t>	</a:t>
            </a:r>
          </a:p>
          <a:p>
            <a:r>
              <a:rPr lang="en-US" sz="1400" dirty="0">
                <a:solidFill>
                  <a:schemeClr val="tx1"/>
                </a:solidFill>
              </a:rPr>
              <a:t>	PLANES DEL SISTEMA INDIVIDUAL</a:t>
            </a:r>
          </a:p>
          <a:p>
            <a:pPr lvl="1">
              <a:buClrTx/>
            </a:pPr>
            <a:r>
              <a:rPr lang="es-ES" sz="1400" dirty="0">
                <a:solidFill>
                  <a:schemeClr val="tx1"/>
                </a:solidFill>
              </a:rPr>
              <a:t>Son los promovidos por una entidad financiera, y cuyos partícipes son cualquier persona física.</a:t>
            </a:r>
            <a:endParaRPr lang="en-US" sz="1400" dirty="0">
              <a:solidFill>
                <a:schemeClr val="tx1"/>
              </a:solidFill>
            </a:endParaRPr>
          </a:p>
          <a:p>
            <a:pPr marL="269875" lvl="2" indent="0" algn="just">
              <a:buClr>
                <a:schemeClr val="tx2"/>
              </a:buClr>
              <a:buNone/>
            </a:pPr>
            <a:endParaRPr lang="en-US" sz="1400" b="1" dirty="0"/>
          </a:p>
          <a:p>
            <a:pPr marL="269875" lvl="2" indent="0" algn="just">
              <a:buClr>
                <a:schemeClr val="tx2"/>
              </a:buClr>
              <a:buNone/>
            </a:pPr>
            <a:r>
              <a:rPr lang="en-US" sz="1400" b="1" kern="0" dirty="0"/>
              <a:t>	PLANES DEL SISTEMA ASOCIADO</a:t>
            </a:r>
          </a:p>
          <a:p>
            <a:pPr lvl="1">
              <a:buClrTx/>
            </a:pPr>
            <a:r>
              <a:rPr lang="es-ES" sz="1400" dirty="0">
                <a:solidFill>
                  <a:schemeClr val="tx1"/>
                </a:solidFill>
              </a:rPr>
              <a:t>Son los promovidos por cualquier asociación, sindicato o colectivo,  y cuyos partícipes son sus afiliados o miembros.</a:t>
            </a:r>
            <a:endParaRPr lang="en-US" sz="1400" dirty="0">
              <a:solidFill>
                <a:schemeClr val="tx1"/>
              </a:solidFill>
            </a:endParaRPr>
          </a:p>
          <a:p>
            <a:pPr lvl="3" algn="just">
              <a:spcAft>
                <a:spcPct val="20000"/>
              </a:spcAft>
              <a:buClr>
                <a:schemeClr val="tx2"/>
              </a:buClr>
            </a:pPr>
            <a:endParaRPr lang="en-US" sz="1400" b="1" dirty="0">
              <a:solidFill>
                <a:schemeClr val="tx1"/>
              </a:solidFill>
            </a:endParaRPr>
          </a:p>
          <a:p>
            <a:pPr marL="269875" lvl="2" indent="0" algn="just">
              <a:buClr>
                <a:schemeClr val="tx2"/>
              </a:buClr>
              <a:buNone/>
            </a:pPr>
            <a:r>
              <a:rPr lang="en-US" sz="1400" b="1" kern="0" dirty="0"/>
              <a:t>	PLANES DEL SISTEMA DE EMPLEO</a:t>
            </a:r>
          </a:p>
          <a:p>
            <a:pPr lvl="1">
              <a:buClrTx/>
            </a:pPr>
            <a:r>
              <a:rPr lang="es-ES" sz="1400" dirty="0">
                <a:solidFill>
                  <a:schemeClr val="tx1"/>
                </a:solidFill>
              </a:rPr>
              <a:t>Son aquellos promovidos por una entidad o empresa, y cuyos partícipes son sus empleados.</a:t>
            </a:r>
            <a:endParaRPr lang="en-US" sz="1400" dirty="0">
              <a:solidFill>
                <a:schemeClr val="tx1"/>
              </a:solidFill>
            </a:endParaRPr>
          </a:p>
          <a:p>
            <a:pPr lvl="2" algn="just">
              <a:buClr>
                <a:schemeClr val="tx2"/>
              </a:buClr>
            </a:pPr>
            <a:endParaRPr lang="en-US" sz="1400" b="1" kern="0" dirty="0"/>
          </a:p>
        </p:txBody>
      </p:sp>
    </p:spTree>
    <p:extLst>
      <p:ext uri="{BB962C8B-B14F-4D97-AF65-F5344CB8AC3E}">
        <p14:creationId xmlns:p14="http://schemas.microsoft.com/office/powerpoint/2010/main" val="418369823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3" end="3"/>
                                            </p:txEl>
                                          </p:spTgt>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 calcmode="lin" valueType="num">
                                      <p:cBhvr additive="base">
                                        <p:cTn id="3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8" end="8"/>
                                            </p:txEl>
                                          </p:spTgt>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 calcmode="lin" valueType="num">
                                      <p:cBhvr additive="base">
                                        <p:cTn id="3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9" end="9"/>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Tipos</a:t>
            </a:r>
          </a:p>
        </p:txBody>
      </p:sp>
      <p:graphicFrame>
        <p:nvGraphicFramePr>
          <p:cNvPr id="5" name="4 Tabla">
            <a:extLst>
              <a:ext uri="{FF2B5EF4-FFF2-40B4-BE49-F238E27FC236}">
                <a16:creationId xmlns:a16="http://schemas.microsoft.com/office/drawing/2014/main" id="{470A834D-8C4C-4D88-8646-A7A181D3C2AC}"/>
              </a:ext>
            </a:extLst>
          </p:cNvPr>
          <p:cNvGraphicFramePr>
            <a:graphicFrameLocks noGrp="1"/>
          </p:cNvGraphicFramePr>
          <p:nvPr/>
        </p:nvGraphicFramePr>
        <p:xfrm>
          <a:off x="1008509" y="1411259"/>
          <a:ext cx="8482851" cy="3657656"/>
        </p:xfrm>
        <a:graphic>
          <a:graphicData uri="http://schemas.openxmlformats.org/drawingml/2006/table">
            <a:tbl>
              <a:tblPr firstRow="1" bandRow="1"/>
              <a:tblGrid>
                <a:gridCol w="2271000">
                  <a:extLst>
                    <a:ext uri="{9D8B030D-6E8A-4147-A177-3AD203B41FA5}">
                      <a16:colId xmlns:a16="http://schemas.microsoft.com/office/drawing/2014/main" val="20000"/>
                    </a:ext>
                  </a:extLst>
                </a:gridCol>
                <a:gridCol w="2337793">
                  <a:extLst>
                    <a:ext uri="{9D8B030D-6E8A-4147-A177-3AD203B41FA5}">
                      <a16:colId xmlns:a16="http://schemas.microsoft.com/office/drawing/2014/main" val="20001"/>
                    </a:ext>
                  </a:extLst>
                </a:gridCol>
                <a:gridCol w="1870235">
                  <a:extLst>
                    <a:ext uri="{9D8B030D-6E8A-4147-A177-3AD203B41FA5}">
                      <a16:colId xmlns:a16="http://schemas.microsoft.com/office/drawing/2014/main" val="20002"/>
                    </a:ext>
                  </a:extLst>
                </a:gridCol>
                <a:gridCol w="2003823">
                  <a:extLst>
                    <a:ext uri="{9D8B030D-6E8A-4147-A177-3AD203B41FA5}">
                      <a16:colId xmlns:a16="http://schemas.microsoft.com/office/drawing/2014/main" val="20003"/>
                    </a:ext>
                  </a:extLst>
                </a:gridCol>
              </a:tblGrid>
              <a:tr h="462937">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s-ES" sz="2000" dirty="0"/>
                    </a:p>
                  </a:txBody>
                  <a:tcPr marL="91439" marR="91439" marT="45727" marB="4572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2000" dirty="0"/>
                        <a:t>PLANES</a:t>
                      </a:r>
                      <a:r>
                        <a:rPr lang="es-ES" sz="2000" baseline="0" dirty="0"/>
                        <a:t> </a:t>
                      </a:r>
                    </a:p>
                    <a:p>
                      <a:pPr algn="ctr"/>
                      <a:r>
                        <a:rPr lang="es-ES" sz="2000" baseline="0" dirty="0"/>
                        <a:t>INDIVIDUALES</a:t>
                      </a:r>
                      <a:endParaRPr lang="es-ES" sz="2000" dirty="0"/>
                    </a:p>
                  </a:txBody>
                  <a:tcPr marL="91439" marR="91439" marT="45727" marB="4572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2000" dirty="0"/>
                        <a:t>PLANES DE </a:t>
                      </a:r>
                    </a:p>
                    <a:p>
                      <a:pPr algn="ctr"/>
                      <a:r>
                        <a:rPr lang="es-ES" sz="2000" dirty="0"/>
                        <a:t>EMPLEO</a:t>
                      </a:r>
                    </a:p>
                  </a:txBody>
                  <a:tcPr marL="91439" marR="91439" marT="45727" marB="4572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lumMod val="75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2000" dirty="0"/>
                        <a:t>PLANES </a:t>
                      </a:r>
                    </a:p>
                    <a:p>
                      <a:pPr algn="ctr"/>
                      <a:r>
                        <a:rPr lang="es-ES" sz="2000" dirty="0"/>
                        <a:t>ASOCIADOS</a:t>
                      </a:r>
                    </a:p>
                  </a:txBody>
                  <a:tcPr marL="91439" marR="91439" marT="45727" marB="4572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lumMod val="75000"/>
                      </a:srgbClr>
                    </a:solidFill>
                  </a:tcPr>
                </a:tc>
                <a:extLst>
                  <a:ext uri="{0D108BD9-81ED-4DB2-BD59-A6C34878D82A}">
                    <a16:rowId xmlns:a16="http://schemas.microsoft.com/office/drawing/2014/main" val="10000"/>
                  </a:ext>
                </a:extLst>
              </a:tr>
              <a:tr h="5925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2000" b="1" dirty="0">
                          <a:solidFill>
                            <a:schemeClr val="bg1"/>
                          </a:solidFill>
                        </a:rPr>
                        <a:t>PROMOTOR</a:t>
                      </a:r>
                    </a:p>
                  </a:txBody>
                  <a:tcPr marL="91439" marR="91439" marT="45727" marB="4572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lumMod val="7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solidFill>
                            <a:srgbClr val="002B5E"/>
                          </a:solidFill>
                        </a:rPr>
                        <a:t>ENTIDADES</a:t>
                      </a:r>
                      <a:r>
                        <a:rPr lang="es-ES" sz="1600" baseline="0" dirty="0">
                          <a:solidFill>
                            <a:srgbClr val="002B5E"/>
                          </a:solidFill>
                        </a:rPr>
                        <a:t> FINANCIERAS</a:t>
                      </a:r>
                      <a:endParaRPr lang="es-ES" sz="1600" dirty="0">
                        <a:solidFill>
                          <a:srgbClr val="002B5E"/>
                        </a:solidFill>
                      </a:endParaRPr>
                    </a:p>
                  </a:txBody>
                  <a:tcPr marL="91439" marR="91439" marT="45727" marB="4572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solidFill>
                            <a:srgbClr val="002B5E"/>
                          </a:solidFill>
                        </a:rPr>
                        <a:t>CUALQUIER EMPRESA O ENTIDAD</a:t>
                      </a:r>
                    </a:p>
                  </a:txBody>
                  <a:tcPr marL="91439" marR="91439" marT="45727" marB="4572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solidFill>
                            <a:srgbClr val="002B5E"/>
                          </a:solidFill>
                        </a:rPr>
                        <a:t>CUALQUIER ASOCIACIÓN,</a:t>
                      </a:r>
                      <a:r>
                        <a:rPr lang="es-ES" sz="1600" baseline="0" dirty="0">
                          <a:solidFill>
                            <a:srgbClr val="002B5E"/>
                          </a:solidFill>
                        </a:rPr>
                        <a:t> GREMIO, SINDICATO…</a:t>
                      </a:r>
                      <a:endParaRPr lang="es-ES" sz="1600" dirty="0">
                        <a:solidFill>
                          <a:srgbClr val="002B5E"/>
                        </a:solidFill>
                      </a:endParaRPr>
                    </a:p>
                  </a:txBody>
                  <a:tcPr marL="91439" marR="91439" marT="45727" marB="4572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1"/>
                  </a:ext>
                </a:extLst>
              </a:tr>
              <a:tr h="519911">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2000" b="1" dirty="0">
                          <a:solidFill>
                            <a:schemeClr val="bg1"/>
                          </a:solidFill>
                        </a:rPr>
                        <a:t>PARTÍCIPES</a:t>
                      </a:r>
                    </a:p>
                  </a:txBody>
                  <a:tcPr marL="91439" marR="91439" marT="45727" marB="4572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lumMod val="7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solidFill>
                            <a:srgbClr val="002B5E"/>
                          </a:solidFill>
                        </a:rPr>
                        <a:t>CUALQUIER PERSONA</a:t>
                      </a:r>
                    </a:p>
                  </a:txBody>
                  <a:tcPr marL="91439" marR="91439" marT="45727" marB="4572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solidFill>
                            <a:srgbClr val="002B5E"/>
                          </a:solidFill>
                        </a:rPr>
                        <a:t>LOS EMPLEADOS DE LA EMPRESA</a:t>
                      </a:r>
                    </a:p>
                  </a:txBody>
                  <a:tcPr marL="91439" marR="91439" marT="45727" marB="4572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solidFill>
                            <a:srgbClr val="002B5E"/>
                          </a:solidFill>
                        </a:rPr>
                        <a:t>LOS ASOCIADOS, AFILIADOS O MIEMBROS</a:t>
                      </a:r>
                    </a:p>
                  </a:txBody>
                  <a:tcPr marL="91439" marR="91439" marT="45727" marB="4572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20000"/>
                      </a:srgbClr>
                    </a:solidFill>
                  </a:tcPr>
                </a:tc>
                <a:extLst>
                  <a:ext uri="{0D108BD9-81ED-4DB2-BD59-A6C34878D82A}">
                    <a16:rowId xmlns:a16="http://schemas.microsoft.com/office/drawing/2014/main" val="10002"/>
                  </a:ext>
                </a:extLst>
              </a:tr>
              <a:tr h="59255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2000" b="1" dirty="0">
                          <a:solidFill>
                            <a:schemeClr val="bg1"/>
                          </a:solidFill>
                        </a:rPr>
                        <a:t>APORTACIONES</a:t>
                      </a:r>
                    </a:p>
                  </a:txBody>
                  <a:tcPr marL="91439" marR="91439" marT="45727" marB="4572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lumMod val="7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solidFill>
                            <a:srgbClr val="002B5E"/>
                          </a:solidFill>
                        </a:rPr>
                        <a:t>SOLO APORTA EL PARTÍCIPE</a:t>
                      </a:r>
                    </a:p>
                  </a:txBody>
                  <a:tcPr marL="91439" marR="91439" marT="45727" marB="4572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solidFill>
                            <a:srgbClr val="002B5E"/>
                          </a:solidFill>
                        </a:rPr>
                        <a:t>PUEDEN APORTAR EL PROMOTOR Y</a:t>
                      </a:r>
                      <a:r>
                        <a:rPr lang="es-ES" sz="1600" baseline="0" dirty="0">
                          <a:solidFill>
                            <a:srgbClr val="002B5E"/>
                          </a:solidFill>
                        </a:rPr>
                        <a:t> EL PARTÍCIPE</a:t>
                      </a:r>
                      <a:endParaRPr lang="es-ES" sz="1600" dirty="0">
                        <a:solidFill>
                          <a:srgbClr val="002B5E"/>
                        </a:solidFill>
                      </a:endParaRPr>
                    </a:p>
                  </a:txBody>
                  <a:tcPr marL="91439" marR="91439" marT="45727" marB="4572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600" dirty="0">
                          <a:solidFill>
                            <a:srgbClr val="002B5E"/>
                          </a:solidFill>
                        </a:rPr>
                        <a:t>SOLO APORTA</a:t>
                      </a:r>
                      <a:r>
                        <a:rPr lang="es-ES" sz="1600" baseline="0" dirty="0">
                          <a:solidFill>
                            <a:srgbClr val="002B5E"/>
                          </a:solidFill>
                        </a:rPr>
                        <a:t> EL</a:t>
                      </a:r>
                      <a:r>
                        <a:rPr lang="es-ES" sz="1600" dirty="0">
                          <a:solidFill>
                            <a:srgbClr val="002B5E"/>
                          </a:solidFill>
                        </a:rPr>
                        <a:t> PARTÍCIPE</a:t>
                      </a:r>
                    </a:p>
                  </a:txBody>
                  <a:tcPr marL="91439" marR="91439" marT="45727" marB="4572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0000">
                        <a:tint val="4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480066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PPI</a:t>
            </a:r>
          </a:p>
        </p:txBody>
      </p:sp>
      <p:sp>
        <p:nvSpPr>
          <p:cNvPr id="5" name="Rectangle 5">
            <a:extLst>
              <a:ext uri="{FF2B5EF4-FFF2-40B4-BE49-F238E27FC236}">
                <a16:creationId xmlns:a16="http://schemas.microsoft.com/office/drawing/2014/main" id="{C6420D2D-2A3A-4F32-B454-872B28F66324}"/>
              </a:ext>
            </a:extLst>
          </p:cNvPr>
          <p:cNvSpPr txBox="1">
            <a:spLocks noChangeArrowheads="1"/>
          </p:cNvSpPr>
          <p:nvPr/>
        </p:nvSpPr>
        <p:spPr bwMode="auto">
          <a:xfrm>
            <a:off x="1872605" y="2087959"/>
            <a:ext cx="7416178" cy="2138363"/>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b="1"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342900" lvl="1" indent="-342900">
              <a:lnSpc>
                <a:spcPts val="2100"/>
              </a:lnSpc>
              <a:buClr>
                <a:schemeClr val="tx1"/>
              </a:buClr>
              <a:buSzPct val="120000"/>
              <a:buFont typeface="Arial" panose="020B0604020202020204" pitchFamily="34" charset="0"/>
              <a:buChar char="•"/>
              <a:defRPr/>
            </a:pPr>
            <a:r>
              <a:rPr lang="es-ES" altLang="es-ES" dirty="0">
                <a:solidFill>
                  <a:schemeClr val="tx1"/>
                </a:solidFill>
              </a:rPr>
              <a:t>Tienen la consideración de partícipes, las personas físicas en cuyo interés se crea el plan, con independencia de que realicen o no aportaciones.</a:t>
            </a:r>
          </a:p>
          <a:p>
            <a:pPr marL="0" lvl="1" indent="0">
              <a:lnSpc>
                <a:spcPts val="2100"/>
              </a:lnSpc>
              <a:buClr>
                <a:schemeClr val="tx1"/>
              </a:buClr>
              <a:buSzPct val="120000"/>
              <a:buNone/>
              <a:defRPr/>
            </a:pPr>
            <a:endParaRPr lang="es-ES" altLang="es-ES" dirty="0">
              <a:solidFill>
                <a:schemeClr val="tx1"/>
              </a:solidFill>
            </a:endParaRPr>
          </a:p>
          <a:p>
            <a:pPr marL="342900" lvl="1" indent="-342900">
              <a:lnSpc>
                <a:spcPts val="2100"/>
              </a:lnSpc>
              <a:buClr>
                <a:schemeClr val="tx1"/>
              </a:buClr>
              <a:buSzPct val="120000"/>
              <a:buFont typeface="Arial" panose="020B0604020202020204" pitchFamily="34" charset="0"/>
              <a:buChar char="•"/>
              <a:defRPr/>
            </a:pPr>
            <a:r>
              <a:rPr lang="es-ES" altLang="es-ES" dirty="0">
                <a:solidFill>
                  <a:schemeClr val="tx1"/>
                </a:solidFill>
              </a:rPr>
              <a:t>Puede ser partícipe de un plan de pensiones, cualquier persona física con capacidad legal para obligarse. Es decir, mayores de 18 años o menores emancipados.</a:t>
            </a:r>
          </a:p>
        </p:txBody>
      </p:sp>
    </p:spTree>
    <p:extLst>
      <p:ext uri="{BB962C8B-B14F-4D97-AF65-F5344CB8AC3E}">
        <p14:creationId xmlns:p14="http://schemas.microsoft.com/office/powerpoint/2010/main" val="18939934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Partícipe jubilado</a:t>
            </a:r>
          </a:p>
        </p:txBody>
      </p:sp>
      <p:sp>
        <p:nvSpPr>
          <p:cNvPr id="5" name="Rectangle 3">
            <a:extLst>
              <a:ext uri="{FF2B5EF4-FFF2-40B4-BE49-F238E27FC236}">
                <a16:creationId xmlns:a16="http://schemas.microsoft.com/office/drawing/2014/main" id="{99DA1BB1-76B7-48A9-89F4-47285524B33B}"/>
              </a:ext>
            </a:extLst>
          </p:cNvPr>
          <p:cNvSpPr txBox="1">
            <a:spLocks noChangeArrowheads="1"/>
          </p:cNvSpPr>
          <p:nvPr/>
        </p:nvSpPr>
        <p:spPr bwMode="auto">
          <a:xfrm>
            <a:off x="648469" y="1509788"/>
            <a:ext cx="9325295" cy="3460598"/>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0" lvl="1" indent="0">
              <a:lnSpc>
                <a:spcPts val="2100"/>
              </a:lnSpc>
              <a:buClr>
                <a:schemeClr val="tx1"/>
              </a:buClr>
              <a:buSzPct val="120000"/>
              <a:buNone/>
              <a:defRPr/>
            </a:pPr>
            <a:r>
              <a:rPr lang="es-ES" altLang="es-ES" sz="1400" dirty="0">
                <a:solidFill>
                  <a:schemeClr val="tx1"/>
                </a:solidFill>
              </a:rPr>
              <a:t>Ciertamente si, sólo que tendrá que tener en cuenta algunos aspectos:</a:t>
            </a:r>
          </a:p>
          <a:p>
            <a:pPr marL="342900" lvl="1" indent="-342900">
              <a:lnSpc>
                <a:spcPts val="2100"/>
              </a:lnSpc>
              <a:buClr>
                <a:schemeClr val="tx1"/>
              </a:buClr>
              <a:buSzPct val="120000"/>
              <a:buFont typeface="Arial" panose="020B0604020202020204" pitchFamily="34" charset="0"/>
              <a:buChar char="•"/>
              <a:defRPr/>
            </a:pPr>
            <a:endParaRPr lang="es-ES" altLang="es-ES" sz="1400" dirty="0">
              <a:solidFill>
                <a:schemeClr val="tx1"/>
              </a:solidFill>
            </a:endParaRPr>
          </a:p>
          <a:p>
            <a:pPr marL="342900" lvl="1" indent="-342900">
              <a:lnSpc>
                <a:spcPts val="2100"/>
              </a:lnSpc>
              <a:buClr>
                <a:schemeClr val="tx1"/>
              </a:buClr>
              <a:buSzPct val="120000"/>
              <a:buFont typeface="Arial" panose="020B0604020202020204" pitchFamily="34" charset="0"/>
              <a:buChar char="•"/>
              <a:defRPr/>
            </a:pPr>
            <a:r>
              <a:rPr lang="es-ES" altLang="es-ES" sz="1400" dirty="0">
                <a:solidFill>
                  <a:schemeClr val="tx1"/>
                </a:solidFill>
              </a:rPr>
              <a:t>En primer lugar hay que recordar, que las deducciones fiscales se realizan sobre lo rendimientos netos del trabajo. Por lo tanto tienen que existir R. del T. </a:t>
            </a:r>
          </a:p>
          <a:p>
            <a:pPr marL="342900" lvl="1" indent="-342900">
              <a:lnSpc>
                <a:spcPts val="2100"/>
              </a:lnSpc>
              <a:buClr>
                <a:schemeClr val="tx1"/>
              </a:buClr>
              <a:buSzPct val="120000"/>
              <a:buFont typeface="Arial" panose="020B0604020202020204" pitchFamily="34" charset="0"/>
              <a:buChar char="•"/>
              <a:defRPr/>
            </a:pPr>
            <a:r>
              <a:rPr lang="es-ES" altLang="es-ES" sz="1400" dirty="0">
                <a:solidFill>
                  <a:schemeClr val="tx1"/>
                </a:solidFill>
              </a:rPr>
              <a:t>Se consideran R. del T. las pensiones percibidas a través de la S.S. o los ingresos por actividades económicas.</a:t>
            </a:r>
          </a:p>
          <a:p>
            <a:pPr marL="342900" lvl="1" indent="-342900">
              <a:lnSpc>
                <a:spcPts val="2100"/>
              </a:lnSpc>
              <a:buClr>
                <a:schemeClr val="tx1"/>
              </a:buClr>
              <a:buSzPct val="120000"/>
              <a:buFont typeface="Arial" panose="020B0604020202020204" pitchFamily="34" charset="0"/>
              <a:buChar char="•"/>
              <a:defRPr/>
            </a:pPr>
            <a:r>
              <a:rPr lang="es-ES" altLang="es-ES" sz="1400" dirty="0">
                <a:solidFill>
                  <a:schemeClr val="tx1"/>
                </a:solidFill>
              </a:rPr>
              <a:t>Es decir, si un jubilado quiere aprovechar las ventajas fiscales de los p.p. debe saber que no podrá disfrutar de los derechos consolidados, una vez rescatado podrá seguir aportando pero no se desgravará por las aportaciones.</a:t>
            </a:r>
          </a:p>
          <a:p>
            <a:pPr marL="342900" lvl="1" indent="-342900">
              <a:lnSpc>
                <a:spcPts val="2100"/>
              </a:lnSpc>
              <a:buClr>
                <a:schemeClr val="tx1"/>
              </a:buClr>
              <a:buSzPct val="120000"/>
              <a:buFont typeface="Arial" panose="020B0604020202020204" pitchFamily="34" charset="0"/>
              <a:buChar char="•"/>
              <a:defRPr/>
            </a:pPr>
            <a:r>
              <a:rPr lang="es-ES_tradnl" altLang="es-ES" sz="1400" dirty="0">
                <a:solidFill>
                  <a:schemeClr val="tx1"/>
                </a:solidFill>
              </a:rPr>
              <a:t>Una vez rescatado un p.p. por jubilación, las nuevas aportaciones eran destinadas a la contingencia de fallecimiento</a:t>
            </a:r>
            <a:endParaRPr lang="es-ES" altLang="es-ES" sz="1400" dirty="0">
              <a:solidFill>
                <a:schemeClr val="tx1"/>
              </a:solidFill>
            </a:endParaRPr>
          </a:p>
        </p:txBody>
      </p:sp>
    </p:spTree>
    <p:extLst>
      <p:ext uri="{BB962C8B-B14F-4D97-AF65-F5344CB8AC3E}">
        <p14:creationId xmlns:p14="http://schemas.microsoft.com/office/powerpoint/2010/main" val="35659391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2000"/>
                                        <p:tgtEl>
                                          <p:spTgt spid="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2000"/>
                                        <p:tgtEl>
                                          <p:spTgt spid="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2000"/>
                                        <p:tgtEl>
                                          <p:spTgt spid="5">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2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Contingencias aseguradas</a:t>
            </a:r>
          </a:p>
        </p:txBody>
      </p:sp>
      <p:sp>
        <p:nvSpPr>
          <p:cNvPr id="5" name="Rectangle 3">
            <a:extLst>
              <a:ext uri="{FF2B5EF4-FFF2-40B4-BE49-F238E27FC236}">
                <a16:creationId xmlns:a16="http://schemas.microsoft.com/office/drawing/2014/main" id="{55C3655C-6E56-44F3-98E0-5D695CBEFFEC}"/>
              </a:ext>
            </a:extLst>
          </p:cNvPr>
          <p:cNvSpPr txBox="1">
            <a:spLocks noChangeArrowheads="1"/>
          </p:cNvSpPr>
          <p:nvPr/>
        </p:nvSpPr>
        <p:spPr bwMode="auto">
          <a:xfrm>
            <a:off x="1103438" y="1647444"/>
            <a:ext cx="9289032" cy="3380680"/>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0" lvl="1" indent="0">
              <a:lnSpc>
                <a:spcPts val="2100"/>
              </a:lnSpc>
              <a:buClr>
                <a:schemeClr val="tx1"/>
              </a:buClr>
              <a:buSzPct val="120000"/>
              <a:buNone/>
              <a:defRPr/>
            </a:pPr>
            <a:r>
              <a:rPr lang="es-ES" altLang="es-ES" dirty="0">
                <a:solidFill>
                  <a:schemeClr val="tx1"/>
                </a:solidFill>
              </a:rPr>
              <a:t>Los Riesgos cubiertos tal como se denominan en la legislación, pueden ser:</a:t>
            </a:r>
          </a:p>
          <a:p>
            <a:endParaRPr lang="es-ES" altLang="es-ES" dirty="0">
              <a:solidFill>
                <a:schemeClr val="tx1"/>
              </a:solidFill>
            </a:endParaRPr>
          </a:p>
          <a:p>
            <a:pPr marL="342900" lvl="1" indent="-342900">
              <a:lnSpc>
                <a:spcPts val="2100"/>
              </a:lnSpc>
              <a:buClr>
                <a:schemeClr val="tx1"/>
              </a:buClr>
              <a:buSzPct val="120000"/>
              <a:buFont typeface="Arial" panose="020B0604020202020204" pitchFamily="34" charset="0"/>
              <a:buChar char="•"/>
              <a:defRPr/>
            </a:pPr>
            <a:r>
              <a:rPr lang="es-ES" altLang="es-ES" dirty="0">
                <a:solidFill>
                  <a:schemeClr val="tx1"/>
                </a:solidFill>
              </a:rPr>
              <a:t>Jubilación o situación asimilable.</a:t>
            </a:r>
          </a:p>
          <a:p>
            <a:pPr marL="342900" lvl="1" indent="-342900">
              <a:lnSpc>
                <a:spcPts val="2100"/>
              </a:lnSpc>
              <a:buClr>
                <a:schemeClr val="tx1"/>
              </a:buClr>
              <a:buSzPct val="120000"/>
              <a:buFont typeface="Arial" panose="020B0604020202020204" pitchFamily="34" charset="0"/>
              <a:buChar char="•"/>
              <a:defRPr/>
            </a:pPr>
            <a:r>
              <a:rPr lang="es-ES" altLang="es-ES" dirty="0">
                <a:solidFill>
                  <a:schemeClr val="tx1"/>
                </a:solidFill>
              </a:rPr>
              <a:t>Invalidez permanente total.</a:t>
            </a:r>
          </a:p>
          <a:p>
            <a:pPr marL="342900" lvl="1" indent="-342900">
              <a:lnSpc>
                <a:spcPts val="2100"/>
              </a:lnSpc>
              <a:buClr>
                <a:schemeClr val="tx1"/>
              </a:buClr>
              <a:buSzPct val="120000"/>
              <a:buFont typeface="Arial" panose="020B0604020202020204" pitchFamily="34" charset="0"/>
              <a:buChar char="•"/>
              <a:defRPr/>
            </a:pPr>
            <a:r>
              <a:rPr lang="es-ES" altLang="es-ES" dirty="0">
                <a:solidFill>
                  <a:schemeClr val="tx1"/>
                </a:solidFill>
              </a:rPr>
              <a:t>Invalidez permanente absoluta.</a:t>
            </a:r>
          </a:p>
          <a:p>
            <a:pPr marL="342900" lvl="1" indent="-342900">
              <a:lnSpc>
                <a:spcPts val="2100"/>
              </a:lnSpc>
              <a:buClr>
                <a:schemeClr val="tx1"/>
              </a:buClr>
              <a:buSzPct val="120000"/>
              <a:buFont typeface="Arial" panose="020B0604020202020204" pitchFamily="34" charset="0"/>
              <a:buChar char="•"/>
              <a:defRPr/>
            </a:pPr>
            <a:r>
              <a:rPr lang="es-ES" altLang="es-ES" dirty="0">
                <a:solidFill>
                  <a:schemeClr val="tx1"/>
                </a:solidFill>
              </a:rPr>
              <a:t>Gran invalidez.</a:t>
            </a:r>
          </a:p>
          <a:p>
            <a:pPr marL="342900" lvl="1" indent="-342900">
              <a:lnSpc>
                <a:spcPts val="2100"/>
              </a:lnSpc>
              <a:buClr>
                <a:schemeClr val="tx1"/>
              </a:buClr>
              <a:buSzPct val="120000"/>
              <a:buFont typeface="Arial" panose="020B0604020202020204" pitchFamily="34" charset="0"/>
              <a:buChar char="•"/>
              <a:defRPr/>
            </a:pPr>
            <a:r>
              <a:rPr lang="es-ES" altLang="es-ES" dirty="0">
                <a:solidFill>
                  <a:schemeClr val="tx1"/>
                </a:solidFill>
              </a:rPr>
              <a:t>Viudedad y orfandad.</a:t>
            </a:r>
          </a:p>
          <a:p>
            <a:pPr marL="342900" lvl="1" indent="-342900">
              <a:lnSpc>
                <a:spcPts val="2100"/>
              </a:lnSpc>
              <a:buClr>
                <a:schemeClr val="tx1"/>
              </a:buClr>
              <a:buSzPct val="120000"/>
              <a:buFont typeface="Arial" panose="020B0604020202020204" pitchFamily="34" charset="0"/>
              <a:buChar char="•"/>
              <a:defRPr/>
            </a:pPr>
            <a:r>
              <a:rPr lang="es-ES" altLang="es-ES" dirty="0">
                <a:solidFill>
                  <a:schemeClr val="tx1"/>
                </a:solidFill>
              </a:rPr>
              <a:t>Fallecimiento del partícipe.</a:t>
            </a:r>
          </a:p>
        </p:txBody>
      </p:sp>
    </p:spTree>
    <p:extLst>
      <p:ext uri="{BB962C8B-B14F-4D97-AF65-F5344CB8AC3E}">
        <p14:creationId xmlns:p14="http://schemas.microsoft.com/office/powerpoint/2010/main" val="27143728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Régimen fiscal</a:t>
            </a:r>
          </a:p>
        </p:txBody>
      </p:sp>
      <p:sp>
        <p:nvSpPr>
          <p:cNvPr id="5" name="Rectangle 3">
            <a:extLst>
              <a:ext uri="{FF2B5EF4-FFF2-40B4-BE49-F238E27FC236}">
                <a16:creationId xmlns:a16="http://schemas.microsoft.com/office/drawing/2014/main" id="{F9555E62-6CD0-4C9A-B266-81A915C2A0B5}"/>
              </a:ext>
            </a:extLst>
          </p:cNvPr>
          <p:cNvSpPr txBox="1">
            <a:spLocks noChangeArrowheads="1"/>
          </p:cNvSpPr>
          <p:nvPr/>
        </p:nvSpPr>
        <p:spPr bwMode="auto">
          <a:xfrm>
            <a:off x="792485" y="1736517"/>
            <a:ext cx="9325295" cy="1899543"/>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sz="2000"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sz="2000"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r>
              <a:rPr lang="es-ES" altLang="es-ES" sz="1700" dirty="0">
                <a:solidFill>
                  <a:schemeClr val="tx1"/>
                </a:solidFill>
              </a:rPr>
              <a:t>A partir del 1 de enero de 2015 se reduce de la base imponible del I.R.P.F. la totalidad de las aportaciones realizadas por el partícipe, con los siguientes límites anuales:</a:t>
            </a:r>
          </a:p>
          <a:p>
            <a:pPr lvl="1">
              <a:buClrTx/>
              <a:buFont typeface="Arial" panose="020B0604020202020204" pitchFamily="34" charset="0"/>
              <a:buChar char="•"/>
            </a:pPr>
            <a:r>
              <a:rPr lang="es-ES" altLang="es-ES" sz="1700" dirty="0">
                <a:solidFill>
                  <a:schemeClr val="tx1"/>
                </a:solidFill>
              </a:rPr>
              <a:t>Límite máximo de aportación será de 8.000 €</a:t>
            </a:r>
          </a:p>
          <a:p>
            <a:pPr lvl="1">
              <a:buClrTx/>
              <a:buFont typeface="Arial" panose="020B0604020202020204" pitchFamily="34" charset="0"/>
              <a:buChar char="•"/>
            </a:pPr>
            <a:r>
              <a:rPr lang="es-ES" altLang="es-ES" sz="1700" dirty="0">
                <a:solidFill>
                  <a:schemeClr val="tx1"/>
                </a:solidFill>
              </a:rPr>
              <a:t>Desgravable el mínimo entre lo aportado y el 30% de los ingresos por trabajo y actividades económicas.</a:t>
            </a:r>
          </a:p>
        </p:txBody>
      </p:sp>
      <p:sp>
        <p:nvSpPr>
          <p:cNvPr id="7" name="Rectangle 3">
            <a:extLst>
              <a:ext uri="{FF2B5EF4-FFF2-40B4-BE49-F238E27FC236}">
                <a16:creationId xmlns:a16="http://schemas.microsoft.com/office/drawing/2014/main" id="{6FD76058-FF64-4CE9-8745-47213BAD9955}"/>
              </a:ext>
            </a:extLst>
          </p:cNvPr>
          <p:cNvSpPr txBox="1">
            <a:spLocks noChangeArrowheads="1"/>
          </p:cNvSpPr>
          <p:nvPr/>
        </p:nvSpPr>
        <p:spPr bwMode="auto">
          <a:xfrm>
            <a:off x="792487" y="3714914"/>
            <a:ext cx="9325294" cy="1224136"/>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r>
              <a:rPr lang="es-ES" sz="1700" dirty="0">
                <a:solidFill>
                  <a:schemeClr val="tx1"/>
                </a:solidFill>
              </a:rPr>
              <a:t>Además del límite personal existen otras posibilidades de reducción en el I.R.P.F.: las aportaciones a P.P.I. para cónyuges que no obtengan rentas a integrar en la base imponible o las obtenga en cuantía inferior a 8.000 € podrá reducirse las mismas hasta el límite máximo de 2.500 €.</a:t>
            </a:r>
          </a:p>
        </p:txBody>
      </p:sp>
    </p:spTree>
    <p:extLst>
      <p:ext uri="{BB962C8B-B14F-4D97-AF65-F5344CB8AC3E}">
        <p14:creationId xmlns:p14="http://schemas.microsoft.com/office/powerpoint/2010/main" val="38727992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down)">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down)">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Tipos de prestación</a:t>
            </a:r>
          </a:p>
        </p:txBody>
      </p:sp>
      <p:sp>
        <p:nvSpPr>
          <p:cNvPr id="5" name="Rectangle 5">
            <a:extLst>
              <a:ext uri="{FF2B5EF4-FFF2-40B4-BE49-F238E27FC236}">
                <a16:creationId xmlns:a16="http://schemas.microsoft.com/office/drawing/2014/main" id="{295895A5-97E1-4F9D-857D-2C95D5C90D8D}"/>
              </a:ext>
            </a:extLst>
          </p:cNvPr>
          <p:cNvSpPr txBox="1">
            <a:spLocks noChangeArrowheads="1"/>
          </p:cNvSpPr>
          <p:nvPr/>
        </p:nvSpPr>
        <p:spPr>
          <a:xfrm>
            <a:off x="720477" y="1799927"/>
            <a:ext cx="9825518" cy="3312368"/>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sz="1700"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sz="1700"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r>
              <a:rPr lang="es-ES" sz="1400" dirty="0">
                <a:solidFill>
                  <a:schemeClr val="tx1"/>
                </a:solidFill>
              </a:rPr>
              <a:t>En caso de producirse cualquier contingencia asegurada en el Plan, el beneficiario podrá elegir la forma de percibir la prestación.</a:t>
            </a:r>
          </a:p>
          <a:p>
            <a:endParaRPr lang="es-ES" sz="1400" dirty="0">
              <a:solidFill>
                <a:schemeClr val="tx1"/>
              </a:solidFill>
            </a:endParaRPr>
          </a:p>
          <a:p>
            <a:r>
              <a:rPr lang="es-ES" sz="1400" dirty="0">
                <a:solidFill>
                  <a:schemeClr val="tx1"/>
                </a:solidFill>
              </a:rPr>
              <a:t>Podremos elegir entre 3 posibilidades:</a:t>
            </a:r>
          </a:p>
          <a:p>
            <a:endParaRPr lang="es-ES" sz="1400" dirty="0">
              <a:solidFill>
                <a:schemeClr val="tx1"/>
              </a:solidFill>
            </a:endParaRPr>
          </a:p>
          <a:p>
            <a:pPr lvl="1">
              <a:buClrTx/>
              <a:buFont typeface="Arial" panose="020B0604020202020204" pitchFamily="34" charset="0"/>
              <a:buChar char="•"/>
            </a:pPr>
            <a:r>
              <a:rPr lang="es-ES" sz="1400" dirty="0">
                <a:solidFill>
                  <a:schemeClr val="tx1"/>
                </a:solidFill>
              </a:rPr>
              <a:t>CAPITAL: Es un pago único y se puede elegir la fecha en la que se quiere recibir el importe, con carácter inmediato o diferido a un momento posterior.</a:t>
            </a:r>
          </a:p>
          <a:p>
            <a:pPr lvl="1">
              <a:buClrTx/>
              <a:buFont typeface="Arial" panose="020B0604020202020204" pitchFamily="34" charset="0"/>
              <a:buChar char="•"/>
            </a:pPr>
            <a:r>
              <a:rPr lang="es-ES" sz="1400" dirty="0">
                <a:solidFill>
                  <a:schemeClr val="tx1"/>
                </a:solidFill>
              </a:rPr>
              <a:t>RENTA: </a:t>
            </a:r>
          </a:p>
          <a:p>
            <a:pPr lvl="4">
              <a:buFont typeface="Arial" panose="020B0604020202020204" pitchFamily="34" charset="0"/>
              <a:buChar char="•"/>
            </a:pPr>
            <a:r>
              <a:rPr lang="es-ES" sz="1400" dirty="0">
                <a:solidFill>
                  <a:schemeClr val="tx1"/>
                </a:solidFill>
              </a:rPr>
              <a:t>Renta Temporal, se cobrará durante un número de años determinado.</a:t>
            </a:r>
          </a:p>
          <a:p>
            <a:pPr lvl="4">
              <a:buFont typeface="Arial" panose="020B0604020202020204" pitchFamily="34" charset="0"/>
              <a:buChar char="•"/>
            </a:pPr>
            <a:r>
              <a:rPr lang="es-ES" sz="1400" dirty="0">
                <a:solidFill>
                  <a:schemeClr val="tx1"/>
                </a:solidFill>
              </a:rPr>
              <a:t>Renta Vitalicia, se cobrará mientras viva el beneficiario.</a:t>
            </a:r>
          </a:p>
          <a:p>
            <a:pPr lvl="3">
              <a:buClrTx/>
              <a:buFont typeface="Arial" panose="020B0604020202020204" pitchFamily="34" charset="0"/>
              <a:buChar char="•"/>
            </a:pPr>
            <a:r>
              <a:rPr lang="es-ES" sz="1400" b="0" dirty="0">
                <a:solidFill>
                  <a:schemeClr val="tx1"/>
                </a:solidFill>
              </a:rPr>
              <a:t>MIXTA: Parte en forma de capital y la otra en forma de renta.</a:t>
            </a:r>
          </a:p>
          <a:p>
            <a:endParaRPr lang="es-ES" sz="1400" dirty="0">
              <a:solidFill>
                <a:schemeClr val="tx1"/>
              </a:solidFill>
            </a:endParaRPr>
          </a:p>
          <a:p>
            <a:endParaRPr lang="es-ES" sz="1400" dirty="0">
              <a:solidFill>
                <a:schemeClr val="tx1"/>
              </a:solidFill>
            </a:endParaRPr>
          </a:p>
          <a:p>
            <a:endParaRPr lang="es-ES" sz="1400" dirty="0">
              <a:solidFill>
                <a:schemeClr val="tx1"/>
              </a:solidFill>
            </a:endParaRPr>
          </a:p>
          <a:p>
            <a:endParaRPr lang="es-ES" sz="1400" dirty="0">
              <a:solidFill>
                <a:schemeClr val="tx1"/>
              </a:solidFill>
            </a:endParaRPr>
          </a:p>
          <a:p>
            <a:r>
              <a:rPr lang="es-ES" sz="1400" dirty="0">
                <a:solidFill>
                  <a:schemeClr val="tx1"/>
                </a:solidFill>
              </a:rPr>
              <a:t> </a:t>
            </a:r>
          </a:p>
        </p:txBody>
      </p:sp>
    </p:spTree>
    <p:extLst>
      <p:ext uri="{BB962C8B-B14F-4D97-AF65-F5344CB8AC3E}">
        <p14:creationId xmlns:p14="http://schemas.microsoft.com/office/powerpoint/2010/main" val="29424128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inVertical)">
                                      <p:cBhvr>
                                        <p:cTn id="12" dur="500"/>
                                        <p:tgtEl>
                                          <p:spTgt spid="5">
                                            <p:txEl>
                                              <p:pRg st="2" end="2"/>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barn(inVertical)">
                                      <p:cBhvr>
                                        <p:cTn id="15" dur="500"/>
                                        <p:tgtEl>
                                          <p:spTgt spid="5">
                                            <p:txEl>
                                              <p:pRg st="4" end="4"/>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barn(inVertical)">
                                      <p:cBhvr>
                                        <p:cTn id="18" dur="500"/>
                                        <p:tgtEl>
                                          <p:spTgt spid="5">
                                            <p:txEl>
                                              <p:pRg st="5" end="5"/>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barn(inVertical)">
                                      <p:cBhvr>
                                        <p:cTn id="21" dur="500"/>
                                        <p:tgtEl>
                                          <p:spTgt spid="5">
                                            <p:txEl>
                                              <p:pRg st="6" end="6"/>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5">
                                            <p:txEl>
                                              <p:pRg st="7" end="7"/>
                                            </p:txEl>
                                          </p:spTgt>
                                        </p:tgtEl>
                                        <p:attrNameLst>
                                          <p:attrName>style.visibility</p:attrName>
                                        </p:attrNameLst>
                                      </p:cBhvr>
                                      <p:to>
                                        <p:strVal val="visible"/>
                                      </p:to>
                                    </p:set>
                                    <p:animEffect transition="in" filter="barn(inVertical)">
                                      <p:cBhvr>
                                        <p:cTn id="24" dur="500"/>
                                        <p:tgtEl>
                                          <p:spTgt spid="5">
                                            <p:txEl>
                                              <p:pRg st="7" end="7"/>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barn(inVertical)">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xEl>
                                              <p:pRg st="13" end="13"/>
                                            </p:txEl>
                                          </p:spTgt>
                                        </p:tgtEl>
                                        <p:attrNameLst>
                                          <p:attrName>style.visibility</p:attrName>
                                        </p:attrNameLst>
                                      </p:cBhvr>
                                      <p:to>
                                        <p:strVal val="visible"/>
                                      </p:to>
                                    </p:set>
                                    <p:animEffect transition="in" filter="barn(inVertical)">
                                      <p:cBhvr>
                                        <p:cTn id="32"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A3CC88-A92B-4654-84B0-34B83244788D}"/>
              </a:ext>
            </a:extLst>
          </p:cNvPr>
          <p:cNvSpPr>
            <a:spLocks noGrp="1"/>
          </p:cNvSpPr>
          <p:nvPr>
            <p:ph type="title"/>
          </p:nvPr>
        </p:nvSpPr>
        <p:spPr/>
        <p:txBody>
          <a:bodyPr/>
          <a:lstStyle/>
          <a:p>
            <a:r>
              <a:rPr lang="es-ES" dirty="0"/>
              <a:t>Nuestro día a día</a:t>
            </a:r>
          </a:p>
        </p:txBody>
      </p:sp>
      <p:sp>
        <p:nvSpPr>
          <p:cNvPr id="3" name="Marcador de número de diapositiva 1">
            <a:extLst>
              <a:ext uri="{FF2B5EF4-FFF2-40B4-BE49-F238E27FC236}">
                <a16:creationId xmlns:a16="http://schemas.microsoft.com/office/drawing/2014/main" id="{E28806FE-4F67-4897-A956-18778D83A641}"/>
              </a:ext>
            </a:extLst>
          </p:cNvPr>
          <p:cNvSpPr txBox="1">
            <a:spLocks/>
          </p:cNvSpPr>
          <p:nvPr/>
        </p:nvSpPr>
        <p:spPr>
          <a:xfrm>
            <a:off x="5091266" y="5534545"/>
            <a:ext cx="324000" cy="153888"/>
          </a:xfrm>
          <a:prstGeom prst="rect">
            <a:avLst/>
          </a:prstGeom>
        </p:spPr>
        <p:txBody>
          <a:bodyPr/>
          <a:lst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a:lstStyle>
          <a:p>
            <a:pPr fontAlgn="base">
              <a:spcAft>
                <a:spcPct val="0"/>
              </a:spcAft>
              <a:defRPr/>
            </a:pPr>
            <a:fld id="{B77B3338-9A23-4500-9D75-285F6A9D4567}" type="slidenum">
              <a:rPr lang="de-DE" smtClean="0">
                <a:solidFill>
                  <a:srgbClr val="000000"/>
                </a:solidFill>
              </a:rPr>
              <a:pPr fontAlgn="base">
                <a:spcAft>
                  <a:spcPct val="0"/>
                </a:spcAft>
                <a:defRPr/>
              </a:pPr>
              <a:t>8</a:t>
            </a:fld>
            <a:endParaRPr lang="de-DE" dirty="0">
              <a:solidFill>
                <a:srgbClr val="000000"/>
              </a:solidFill>
            </a:endParaRPr>
          </a:p>
        </p:txBody>
      </p:sp>
      <p:sp>
        <p:nvSpPr>
          <p:cNvPr id="4" name="Título 2">
            <a:extLst>
              <a:ext uri="{FF2B5EF4-FFF2-40B4-BE49-F238E27FC236}">
                <a16:creationId xmlns:a16="http://schemas.microsoft.com/office/drawing/2014/main" id="{F44AE693-30F8-40C0-9D1E-488FAFA3E7B4}"/>
              </a:ext>
            </a:extLst>
          </p:cNvPr>
          <p:cNvSpPr txBox="1">
            <a:spLocks/>
          </p:cNvSpPr>
          <p:nvPr/>
        </p:nvSpPr>
        <p:spPr>
          <a:xfrm>
            <a:off x="1371582" y="1047724"/>
            <a:ext cx="7416178" cy="540060"/>
          </a:xfrm>
          <a:prstGeom prst="rect">
            <a:avLst/>
          </a:prstGeom>
          <a:noFill/>
        </p:spPr>
        <p:txBody>
          <a:bodyPr vert="horz" lIns="270000" tIns="36000" rIns="90000" bIns="36000" rtlCol="0" anchor="ctr">
            <a:noAutofit/>
          </a:bodyPr>
          <a:lstStyle>
            <a:lvl1pPr algn="l" defTabSz="1151961" rtl="0" eaLnBrk="1" latinLnBrk="0" hangingPunct="1">
              <a:spcBef>
                <a:spcPct val="0"/>
              </a:spcBef>
              <a:buNone/>
              <a:defRPr sz="2400" b="1" kern="1200">
                <a:solidFill>
                  <a:schemeClr val="bg1"/>
                </a:solidFill>
                <a:latin typeface="+mn-lt"/>
                <a:ea typeface="+mj-ea"/>
                <a:cs typeface="Arial" panose="020B0604020202020204" pitchFamily="34" charset="0"/>
              </a:defRPr>
            </a:lvl1pPr>
          </a:lstStyle>
          <a:p>
            <a:r>
              <a:rPr lang="es-ES_tradnl"/>
              <a:t>Cada persona, cada día, mueve el mundo…</a:t>
            </a:r>
            <a:endParaRPr lang="es-ES" dirty="0"/>
          </a:p>
        </p:txBody>
      </p:sp>
      <p:pic>
        <p:nvPicPr>
          <p:cNvPr id="5" name="Picture 2" descr="despertador-11d">
            <a:hlinkClick r:id="rId2"/>
            <a:extLst>
              <a:ext uri="{FF2B5EF4-FFF2-40B4-BE49-F238E27FC236}">
                <a16:creationId xmlns:a16="http://schemas.microsoft.com/office/drawing/2014/main" id="{93672317-B332-4171-B5EB-CA5B38FEA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64" y="2766251"/>
            <a:ext cx="113665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6c461da304a652358d47e3241811c24e_web">
            <a:hlinkClick r:id="rId4"/>
            <a:extLst>
              <a:ext uri="{FF2B5EF4-FFF2-40B4-BE49-F238E27FC236}">
                <a16:creationId xmlns:a16="http://schemas.microsoft.com/office/drawing/2014/main" id="{B0B7CB60-5467-4E5E-8099-45E6DE14F7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723" y="4018226"/>
            <a:ext cx="1382941" cy="104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good_night">
            <a:hlinkClick r:id="rId6"/>
            <a:extLst>
              <a:ext uri="{FF2B5EF4-FFF2-40B4-BE49-F238E27FC236}">
                <a16:creationId xmlns:a16="http://schemas.microsoft.com/office/drawing/2014/main" id="{C2C787EA-5AA6-4E11-82B5-E1407B71D0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8284" y="1698577"/>
            <a:ext cx="1267820" cy="100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thermostat_sicherheit_290x290_7969b4_01">
            <a:hlinkClick r:id="rId8"/>
            <a:extLst>
              <a:ext uri="{FF2B5EF4-FFF2-40B4-BE49-F238E27FC236}">
                <a16:creationId xmlns:a16="http://schemas.microsoft.com/office/drawing/2014/main" id="{D3C48685-B48F-426B-85E8-04B7A362B7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6003" y="1669520"/>
            <a:ext cx="1025072" cy="102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pozo-piedra">
            <a:hlinkClick r:id="rId10"/>
            <a:extLst>
              <a:ext uri="{FF2B5EF4-FFF2-40B4-BE49-F238E27FC236}">
                <a16:creationId xmlns:a16="http://schemas.microsoft.com/office/drawing/2014/main" id="{F6C3B38A-10F3-4054-887C-D780816E67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0155" y="3882312"/>
            <a:ext cx="1058938" cy="1228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Nevera26piescubicos10BR">
            <a:hlinkClick r:id="rId12"/>
            <a:extLst>
              <a:ext uri="{FF2B5EF4-FFF2-40B4-BE49-F238E27FC236}">
                <a16:creationId xmlns:a16="http://schemas.microsoft.com/office/drawing/2014/main" id="{DB385A32-33AD-4E75-91AF-B22A315C85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82330" y="1687899"/>
            <a:ext cx="1023941" cy="1023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huerta">
            <a:hlinkClick r:id="rId14"/>
            <a:extLst>
              <a:ext uri="{FF2B5EF4-FFF2-40B4-BE49-F238E27FC236}">
                <a16:creationId xmlns:a16="http://schemas.microsoft.com/office/drawing/2014/main" id="{5C4B6E5B-5309-4ED7-8535-C85607B951B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93325" y="3975326"/>
            <a:ext cx="1061196" cy="1126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0004147">
            <a:hlinkClick r:id="rId16"/>
            <a:extLst>
              <a:ext uri="{FF2B5EF4-FFF2-40B4-BE49-F238E27FC236}">
                <a16:creationId xmlns:a16="http://schemas.microsoft.com/office/drawing/2014/main" id="{B4D89B61-20D4-4B96-9A6B-2794681D03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14609" y="3978437"/>
            <a:ext cx="1013781" cy="1177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repostar-combustible">
            <a:hlinkClick r:id="rId18"/>
            <a:extLst>
              <a:ext uri="{FF2B5EF4-FFF2-40B4-BE49-F238E27FC236}">
                <a16:creationId xmlns:a16="http://schemas.microsoft.com/office/drawing/2014/main" id="{764AE104-DF02-4B49-BE8C-0CEF423E34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84243" y="1687899"/>
            <a:ext cx="1274515" cy="9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12">
            <a:extLst>
              <a:ext uri="{FF2B5EF4-FFF2-40B4-BE49-F238E27FC236}">
                <a16:creationId xmlns:a16="http://schemas.microsoft.com/office/drawing/2014/main" id="{0A3B5A6B-F0C8-4A8E-8679-8137F2EA6A34}"/>
              </a:ext>
            </a:extLst>
          </p:cNvPr>
          <p:cNvSpPr>
            <a:spLocks noChangeShapeType="1"/>
          </p:cNvSpPr>
          <p:nvPr/>
        </p:nvSpPr>
        <p:spPr bwMode="auto">
          <a:xfrm>
            <a:off x="2185789" y="3358186"/>
            <a:ext cx="7129463" cy="0"/>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15" name="Text Box 13">
            <a:extLst>
              <a:ext uri="{FF2B5EF4-FFF2-40B4-BE49-F238E27FC236}">
                <a16:creationId xmlns:a16="http://schemas.microsoft.com/office/drawing/2014/main" id="{CFFC8445-ACE3-4550-A560-A2B555CE67E0}"/>
              </a:ext>
            </a:extLst>
          </p:cNvPr>
          <p:cNvSpPr txBox="1">
            <a:spLocks noChangeArrowheads="1"/>
          </p:cNvSpPr>
          <p:nvPr/>
        </p:nvSpPr>
        <p:spPr bwMode="auto">
          <a:xfrm>
            <a:off x="2331839" y="5116176"/>
            <a:ext cx="1666290"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600" b="1" dirty="0">
                <a:latin typeface="+mn-lt"/>
              </a:rPr>
              <a:t>ENERGÍA ELÉCTRICA</a:t>
            </a:r>
            <a:endParaRPr lang="de-DE" altLang="es-ES" sz="1600" b="1" dirty="0">
              <a:latin typeface="+mn-lt"/>
            </a:endParaRPr>
          </a:p>
        </p:txBody>
      </p:sp>
      <p:sp>
        <p:nvSpPr>
          <p:cNvPr id="16" name="AutoShape 14">
            <a:extLst>
              <a:ext uri="{FF2B5EF4-FFF2-40B4-BE49-F238E27FC236}">
                <a16:creationId xmlns:a16="http://schemas.microsoft.com/office/drawing/2014/main" id="{53EAFDCF-6C8E-46AE-A5AC-657F15BE08E0}"/>
              </a:ext>
            </a:extLst>
          </p:cNvPr>
          <p:cNvSpPr>
            <a:spLocks noChangeArrowheads="1"/>
          </p:cNvSpPr>
          <p:nvPr/>
        </p:nvSpPr>
        <p:spPr bwMode="auto">
          <a:xfrm>
            <a:off x="2906514" y="2806094"/>
            <a:ext cx="574675" cy="1071563"/>
          </a:xfrm>
          <a:prstGeom prst="upDownArrow">
            <a:avLst>
              <a:gd name="adj1" fmla="val 50000"/>
              <a:gd name="adj2" fmla="val 45083"/>
            </a:avLst>
          </a:prstGeom>
          <a:solidFill>
            <a:schemeClr val="accent2"/>
          </a:solidFill>
          <a:ln w="9525">
            <a:solidFill>
              <a:schemeClr val="tx1"/>
            </a:solidFill>
            <a:miter lim="800000"/>
            <a:headEnd/>
            <a:tailEnd/>
          </a:ln>
        </p:spPr>
        <p:txBody>
          <a:bodyPr vert="eaVert" wrap="none" anchor="ct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endParaRPr lang="es-ES" altLang="es-ES"/>
          </a:p>
        </p:txBody>
      </p:sp>
      <p:sp>
        <p:nvSpPr>
          <p:cNvPr id="17" name="AutoShape 15">
            <a:extLst>
              <a:ext uri="{FF2B5EF4-FFF2-40B4-BE49-F238E27FC236}">
                <a16:creationId xmlns:a16="http://schemas.microsoft.com/office/drawing/2014/main" id="{33C3A245-8F69-4D77-B232-CFB12DB770B3}"/>
              </a:ext>
            </a:extLst>
          </p:cNvPr>
          <p:cNvSpPr>
            <a:spLocks noChangeArrowheads="1"/>
          </p:cNvSpPr>
          <p:nvPr/>
        </p:nvSpPr>
        <p:spPr bwMode="auto">
          <a:xfrm>
            <a:off x="4851202" y="2806094"/>
            <a:ext cx="574675" cy="1071563"/>
          </a:xfrm>
          <a:prstGeom prst="upDownArrow">
            <a:avLst>
              <a:gd name="adj1" fmla="val 50000"/>
              <a:gd name="adj2" fmla="val 45083"/>
            </a:avLst>
          </a:prstGeom>
          <a:solidFill>
            <a:schemeClr val="accent2"/>
          </a:solidFill>
          <a:ln w="9525">
            <a:solidFill>
              <a:schemeClr val="tx1"/>
            </a:solidFill>
            <a:miter lim="800000"/>
            <a:headEnd/>
            <a:tailEnd/>
          </a:ln>
        </p:spPr>
        <p:txBody>
          <a:bodyPr vert="eaVert" wrap="none" anchor="ct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endParaRPr lang="es-ES" altLang="es-ES"/>
          </a:p>
        </p:txBody>
      </p:sp>
      <p:sp>
        <p:nvSpPr>
          <p:cNvPr id="18" name="AutoShape 16">
            <a:extLst>
              <a:ext uri="{FF2B5EF4-FFF2-40B4-BE49-F238E27FC236}">
                <a16:creationId xmlns:a16="http://schemas.microsoft.com/office/drawing/2014/main" id="{DDA93723-B970-4B2D-B6BA-BD5F5B08D413}"/>
              </a:ext>
            </a:extLst>
          </p:cNvPr>
          <p:cNvSpPr>
            <a:spLocks noChangeArrowheads="1"/>
          </p:cNvSpPr>
          <p:nvPr/>
        </p:nvSpPr>
        <p:spPr bwMode="auto">
          <a:xfrm>
            <a:off x="6506964" y="2806094"/>
            <a:ext cx="574675" cy="1071563"/>
          </a:xfrm>
          <a:prstGeom prst="upDownArrow">
            <a:avLst>
              <a:gd name="adj1" fmla="val 50000"/>
              <a:gd name="adj2" fmla="val 45083"/>
            </a:avLst>
          </a:prstGeom>
          <a:solidFill>
            <a:schemeClr val="accent2"/>
          </a:solidFill>
          <a:ln w="9525">
            <a:solidFill>
              <a:schemeClr val="tx1"/>
            </a:solidFill>
            <a:miter lim="800000"/>
            <a:headEnd/>
            <a:tailEnd/>
          </a:ln>
        </p:spPr>
        <p:txBody>
          <a:bodyPr vert="eaVert" wrap="none" anchor="ct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endParaRPr lang="es-ES" altLang="es-ES"/>
          </a:p>
        </p:txBody>
      </p:sp>
      <p:sp>
        <p:nvSpPr>
          <p:cNvPr id="19" name="AutoShape 17">
            <a:extLst>
              <a:ext uri="{FF2B5EF4-FFF2-40B4-BE49-F238E27FC236}">
                <a16:creationId xmlns:a16="http://schemas.microsoft.com/office/drawing/2014/main" id="{3C20DB96-C1DC-4ABF-9BEF-D09A200D1CA6}"/>
              </a:ext>
            </a:extLst>
          </p:cNvPr>
          <p:cNvSpPr>
            <a:spLocks noChangeArrowheads="1"/>
          </p:cNvSpPr>
          <p:nvPr/>
        </p:nvSpPr>
        <p:spPr bwMode="auto">
          <a:xfrm>
            <a:off x="8234164" y="2806094"/>
            <a:ext cx="574675" cy="1071563"/>
          </a:xfrm>
          <a:prstGeom prst="upDownArrow">
            <a:avLst>
              <a:gd name="adj1" fmla="val 50000"/>
              <a:gd name="adj2" fmla="val 45083"/>
            </a:avLst>
          </a:prstGeom>
          <a:solidFill>
            <a:schemeClr val="accent2"/>
          </a:solidFill>
          <a:ln w="9525">
            <a:solidFill>
              <a:schemeClr val="tx1"/>
            </a:solidFill>
            <a:miter lim="800000"/>
            <a:headEnd/>
            <a:tailEnd/>
          </a:ln>
        </p:spPr>
        <p:txBody>
          <a:bodyPr vert="eaVert" wrap="none" anchor="ct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endParaRPr lang="es-ES" altLang="es-ES"/>
          </a:p>
        </p:txBody>
      </p:sp>
      <p:sp>
        <p:nvSpPr>
          <p:cNvPr id="20" name="Text Box 18">
            <a:extLst>
              <a:ext uri="{FF2B5EF4-FFF2-40B4-BE49-F238E27FC236}">
                <a16:creationId xmlns:a16="http://schemas.microsoft.com/office/drawing/2014/main" id="{6BA0F6F1-8D44-4035-A94D-0443BD207925}"/>
              </a:ext>
            </a:extLst>
          </p:cNvPr>
          <p:cNvSpPr txBox="1">
            <a:spLocks noChangeArrowheads="1"/>
          </p:cNvSpPr>
          <p:nvPr/>
        </p:nvSpPr>
        <p:spPr bwMode="auto">
          <a:xfrm>
            <a:off x="7993285" y="5128589"/>
            <a:ext cx="1295547"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600" b="1" dirty="0">
                <a:latin typeface="+mn-lt"/>
              </a:rPr>
              <a:t>AUTOMOCIÓN</a:t>
            </a:r>
          </a:p>
          <a:p>
            <a:r>
              <a:rPr lang="es-ES" altLang="es-ES" sz="1600" b="1" dirty="0">
                <a:latin typeface="+mn-lt"/>
              </a:rPr>
              <a:t>PETROLERAS …</a:t>
            </a:r>
            <a:endParaRPr lang="de-DE" altLang="es-ES" sz="1600" b="1" dirty="0">
              <a:latin typeface="+mn-lt"/>
            </a:endParaRPr>
          </a:p>
        </p:txBody>
      </p:sp>
      <p:sp>
        <p:nvSpPr>
          <p:cNvPr id="21" name="Text Box 19">
            <a:extLst>
              <a:ext uri="{FF2B5EF4-FFF2-40B4-BE49-F238E27FC236}">
                <a16:creationId xmlns:a16="http://schemas.microsoft.com/office/drawing/2014/main" id="{031F8865-EA73-4B97-AA17-39584717C86B}"/>
              </a:ext>
            </a:extLst>
          </p:cNvPr>
          <p:cNvSpPr txBox="1">
            <a:spLocks noChangeArrowheads="1"/>
          </p:cNvSpPr>
          <p:nvPr/>
        </p:nvSpPr>
        <p:spPr bwMode="auto">
          <a:xfrm>
            <a:off x="6223798" y="5116429"/>
            <a:ext cx="1226105"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600" b="1" dirty="0">
                <a:latin typeface="+mn-lt"/>
              </a:rPr>
              <a:t>ALIMENTACIÓN</a:t>
            </a:r>
          </a:p>
          <a:p>
            <a:r>
              <a:rPr lang="es-ES" altLang="es-ES" sz="1600" b="1" dirty="0">
                <a:latin typeface="+mn-lt"/>
              </a:rPr>
              <a:t>LOGÍSTICA …</a:t>
            </a:r>
            <a:endParaRPr lang="de-DE" altLang="es-ES" sz="1600" b="1" dirty="0">
              <a:latin typeface="+mn-lt"/>
            </a:endParaRPr>
          </a:p>
        </p:txBody>
      </p:sp>
      <p:sp>
        <p:nvSpPr>
          <p:cNvPr id="22" name="Text Box 20">
            <a:extLst>
              <a:ext uri="{FF2B5EF4-FFF2-40B4-BE49-F238E27FC236}">
                <a16:creationId xmlns:a16="http://schemas.microsoft.com/office/drawing/2014/main" id="{B5C96573-097C-4416-BD34-4B9F6A956D79}"/>
              </a:ext>
            </a:extLst>
          </p:cNvPr>
          <p:cNvSpPr txBox="1">
            <a:spLocks noChangeArrowheads="1"/>
          </p:cNvSpPr>
          <p:nvPr/>
        </p:nvSpPr>
        <p:spPr bwMode="auto">
          <a:xfrm>
            <a:off x="4439802" y="5134509"/>
            <a:ext cx="1559716" cy="25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r>
              <a:rPr lang="es-ES" altLang="es-ES" sz="1600" b="1" dirty="0">
                <a:latin typeface="+mn-lt"/>
              </a:rPr>
              <a:t>ENERGÍA, AGUAS … </a:t>
            </a:r>
            <a:endParaRPr lang="de-DE" altLang="es-ES" sz="1600" b="1" dirty="0">
              <a:latin typeface="+mn-lt"/>
            </a:endParaRPr>
          </a:p>
        </p:txBody>
      </p:sp>
      <p:sp>
        <p:nvSpPr>
          <p:cNvPr id="23" name="Text Box 21">
            <a:extLst>
              <a:ext uri="{FF2B5EF4-FFF2-40B4-BE49-F238E27FC236}">
                <a16:creationId xmlns:a16="http://schemas.microsoft.com/office/drawing/2014/main" id="{4D7515E5-7863-424E-AA0F-C123BDF27DCC}"/>
              </a:ext>
            </a:extLst>
          </p:cNvPr>
          <p:cNvSpPr txBox="1">
            <a:spLocks noChangeArrowheads="1"/>
          </p:cNvSpPr>
          <p:nvPr/>
        </p:nvSpPr>
        <p:spPr bwMode="auto">
          <a:xfrm>
            <a:off x="2401689" y="3213723"/>
            <a:ext cx="6480175" cy="276225"/>
          </a:xfrm>
          <a:prstGeom prst="rect">
            <a:avLst/>
          </a:prstGeom>
          <a:solidFill>
            <a:schemeClr val="bg1"/>
          </a:solidFill>
          <a:ln w="9525">
            <a:solidFill>
              <a:srgbClr val="000000"/>
            </a:solidFill>
            <a:miter lim="800000"/>
            <a:headEnd/>
            <a:tailEnd/>
          </a:ln>
        </p:spPr>
        <p:txBody>
          <a:bodyPr>
            <a:spAutoFit/>
          </a:bodyPr>
          <a:lstStyle>
            <a:lvl1pPr>
              <a:defRPr sz="2400" baseline="-25000">
                <a:solidFill>
                  <a:srgbClr val="002D5F"/>
                </a:solidFill>
                <a:latin typeface="Times New Roman" panose="02020603050405020304" pitchFamily="18" charset="0"/>
              </a:defRPr>
            </a:lvl1pPr>
            <a:lvl2pPr marL="742950" indent="-285750">
              <a:defRPr sz="2400" baseline="-25000">
                <a:solidFill>
                  <a:srgbClr val="002D5F"/>
                </a:solidFill>
                <a:latin typeface="Times New Roman" panose="02020603050405020304" pitchFamily="18" charset="0"/>
              </a:defRPr>
            </a:lvl2pPr>
            <a:lvl3pPr marL="1143000" indent="-228600">
              <a:defRPr sz="2400" baseline="-25000">
                <a:solidFill>
                  <a:srgbClr val="002D5F"/>
                </a:solidFill>
                <a:latin typeface="Times New Roman" panose="02020603050405020304" pitchFamily="18" charset="0"/>
              </a:defRPr>
            </a:lvl3pPr>
            <a:lvl4pPr marL="1600200" indent="-228600">
              <a:defRPr sz="2400" baseline="-25000">
                <a:solidFill>
                  <a:srgbClr val="002D5F"/>
                </a:solidFill>
                <a:latin typeface="Times New Roman" panose="02020603050405020304" pitchFamily="18" charset="0"/>
              </a:defRPr>
            </a:lvl4pPr>
            <a:lvl5pPr marL="2057400" indent="-228600">
              <a:defRPr sz="2400" baseline="-25000">
                <a:solidFill>
                  <a:srgbClr val="002D5F"/>
                </a:solidFill>
                <a:latin typeface="Times New Roman" panose="02020603050405020304" pitchFamily="18" charset="0"/>
              </a:defRPr>
            </a:lvl5pPr>
            <a:lvl6pPr marL="2514600" indent="-228600" eaLnBrk="0" fontAlgn="base" hangingPunct="0">
              <a:spcBef>
                <a:spcPct val="50000"/>
              </a:spcBef>
              <a:spcAft>
                <a:spcPct val="0"/>
              </a:spcAft>
              <a:defRPr sz="2400" baseline="-25000">
                <a:solidFill>
                  <a:srgbClr val="002D5F"/>
                </a:solidFill>
                <a:latin typeface="Times New Roman" panose="02020603050405020304" pitchFamily="18" charset="0"/>
              </a:defRPr>
            </a:lvl6pPr>
            <a:lvl7pPr marL="2971800" indent="-228600" eaLnBrk="0" fontAlgn="base" hangingPunct="0">
              <a:spcBef>
                <a:spcPct val="50000"/>
              </a:spcBef>
              <a:spcAft>
                <a:spcPct val="0"/>
              </a:spcAft>
              <a:defRPr sz="2400" baseline="-25000">
                <a:solidFill>
                  <a:srgbClr val="002D5F"/>
                </a:solidFill>
                <a:latin typeface="Times New Roman" panose="02020603050405020304" pitchFamily="18" charset="0"/>
              </a:defRPr>
            </a:lvl7pPr>
            <a:lvl8pPr marL="3429000" indent="-228600" eaLnBrk="0" fontAlgn="base" hangingPunct="0">
              <a:spcBef>
                <a:spcPct val="50000"/>
              </a:spcBef>
              <a:spcAft>
                <a:spcPct val="0"/>
              </a:spcAft>
              <a:defRPr sz="2400" baseline="-25000">
                <a:solidFill>
                  <a:srgbClr val="002D5F"/>
                </a:solidFill>
                <a:latin typeface="Times New Roman" panose="02020603050405020304" pitchFamily="18" charset="0"/>
              </a:defRPr>
            </a:lvl8pPr>
            <a:lvl9pPr marL="3886200" indent="-228600" eaLnBrk="0" fontAlgn="base" hangingPunct="0">
              <a:spcBef>
                <a:spcPct val="50000"/>
              </a:spcBef>
              <a:spcAft>
                <a:spcPct val="0"/>
              </a:spcAft>
              <a:defRPr sz="2400" baseline="-25000">
                <a:solidFill>
                  <a:srgbClr val="002D5F"/>
                </a:solidFill>
                <a:latin typeface="Times New Roman" panose="02020603050405020304" pitchFamily="18" charset="0"/>
              </a:defRPr>
            </a:lvl9pPr>
          </a:lstStyle>
          <a:p>
            <a:pPr algn="ctr"/>
            <a:r>
              <a:rPr lang="es-ES" altLang="es-ES" sz="1800" b="1" dirty="0">
                <a:latin typeface="+mn-lt"/>
              </a:rPr>
              <a:t>EL PROCESO DE CRECIMIENTO DE LAS EMPRESAS NUNCA PARA</a:t>
            </a:r>
            <a:endParaRPr lang="de-DE" altLang="es-ES" sz="1800" b="1" dirty="0">
              <a:latin typeface="+mn-lt"/>
            </a:endParaRPr>
          </a:p>
        </p:txBody>
      </p:sp>
    </p:spTree>
    <p:extLst>
      <p:ext uri="{BB962C8B-B14F-4D97-AF65-F5344CB8AC3E}">
        <p14:creationId xmlns:p14="http://schemas.microsoft.com/office/powerpoint/2010/main" val="396552162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20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10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49" presetClass="entr" presetSubtype="0" decel="10000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 calcmode="lin" valueType="num">
                                      <p:cBhvr>
                                        <p:cTn id="56" dur="500" fill="hold"/>
                                        <p:tgtEl>
                                          <p:spTgt spid="23"/>
                                        </p:tgtEl>
                                        <p:attrNameLst>
                                          <p:attrName>style.rotation</p:attrName>
                                        </p:attrNameLst>
                                      </p:cBhvr>
                                      <p:tavLst>
                                        <p:tav tm="0">
                                          <p:val>
                                            <p:fltVal val="360"/>
                                          </p:val>
                                        </p:tav>
                                        <p:tav tm="100000">
                                          <p:val>
                                            <p:fltVal val="0"/>
                                          </p:val>
                                        </p:tav>
                                      </p:tavLst>
                                    </p:anim>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childTnLst>
                                </p:cTn>
                              </p:par>
                            </p:childTnLst>
                          </p:cTn>
                        </p:par>
                        <p:par>
                          <p:cTn id="63" fill="hold">
                            <p:stCondLst>
                              <p:cond delay="1000"/>
                            </p:stCondLst>
                            <p:childTnLst>
                              <p:par>
                                <p:cTn id="64" presetID="10" presetClass="entr" presetSubtype="0" fill="hold" nodeType="afterEffect">
                                  <p:stCondLst>
                                    <p:cond delay="50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100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1000"/>
                                        <p:tgtEl>
                                          <p:spTgt spid="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1000"/>
                                        <p:tgtEl>
                                          <p:spTgt spid="18"/>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1000"/>
                                        <p:tgtEl>
                                          <p:spTgt spid="1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1000"/>
                                        <p:tgtEl>
                                          <p:spTgt spid="19"/>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animBg="1"/>
      <p:bldP spid="18" grpId="0" animBg="1"/>
      <p:bldP spid="19" grpId="0" animBg="1"/>
      <p:bldP spid="20" grpId="0"/>
      <p:bldP spid="21" grpId="0"/>
      <p:bldP spid="22" grpId="0"/>
      <p:bldP spid="2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Régimen fiscal</a:t>
            </a:r>
          </a:p>
        </p:txBody>
      </p:sp>
      <p:sp>
        <p:nvSpPr>
          <p:cNvPr id="5" name="Rectangle 5">
            <a:extLst>
              <a:ext uri="{FF2B5EF4-FFF2-40B4-BE49-F238E27FC236}">
                <a16:creationId xmlns:a16="http://schemas.microsoft.com/office/drawing/2014/main" id="{4A4A58FB-F94E-4B0B-A78B-C76CABFA51D7}"/>
              </a:ext>
            </a:extLst>
          </p:cNvPr>
          <p:cNvSpPr txBox="1">
            <a:spLocks noChangeArrowheads="1"/>
          </p:cNvSpPr>
          <p:nvPr/>
        </p:nvSpPr>
        <p:spPr>
          <a:xfrm>
            <a:off x="2052948" y="1676449"/>
            <a:ext cx="7416178" cy="3127276"/>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sz="1700"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sz="1700"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0"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a:buClrTx/>
            </a:pPr>
            <a:r>
              <a:rPr lang="es-ES" altLang="es-ES" sz="1900" dirty="0">
                <a:solidFill>
                  <a:schemeClr val="tx1"/>
                </a:solidFill>
              </a:rPr>
              <a:t>La tributación de las prestaciones difiere según la forma de percepción:</a:t>
            </a:r>
          </a:p>
          <a:p>
            <a:pPr marL="342900" indent="-342900">
              <a:buClrTx/>
              <a:buFont typeface="Arial" panose="020B0604020202020204" pitchFamily="34" charset="0"/>
              <a:buChar char="•"/>
            </a:pPr>
            <a:endParaRPr lang="es-ES" altLang="es-ES" sz="1900" dirty="0">
              <a:solidFill>
                <a:schemeClr val="tx1"/>
              </a:solidFill>
            </a:endParaRPr>
          </a:p>
          <a:p>
            <a:pPr lvl="1">
              <a:buClrTx/>
              <a:buFont typeface="Arial" panose="020B0604020202020204" pitchFamily="34" charset="0"/>
              <a:buChar char="•"/>
            </a:pPr>
            <a:r>
              <a:rPr lang="es-ES" altLang="es-ES" sz="1900" dirty="0">
                <a:solidFill>
                  <a:schemeClr val="tx1"/>
                </a:solidFill>
              </a:rPr>
              <a:t>En forma de capital.</a:t>
            </a:r>
          </a:p>
          <a:p>
            <a:pPr lvl="1">
              <a:buClrTx/>
              <a:buFont typeface="Arial" panose="020B0604020202020204" pitchFamily="34" charset="0"/>
              <a:buChar char="•"/>
            </a:pPr>
            <a:endParaRPr lang="es-ES" altLang="es-ES" sz="1900" dirty="0">
              <a:solidFill>
                <a:schemeClr val="tx1"/>
              </a:solidFill>
            </a:endParaRPr>
          </a:p>
          <a:p>
            <a:pPr lvl="1">
              <a:buClrTx/>
              <a:buFont typeface="Arial" panose="020B0604020202020204" pitchFamily="34" charset="0"/>
              <a:buChar char="•"/>
            </a:pPr>
            <a:r>
              <a:rPr lang="es-ES" altLang="es-ES" sz="1900" dirty="0">
                <a:solidFill>
                  <a:schemeClr val="tx1"/>
                </a:solidFill>
              </a:rPr>
              <a:t>En forma de renta.</a:t>
            </a:r>
          </a:p>
          <a:p>
            <a:pPr lvl="1">
              <a:buClrTx/>
              <a:buFont typeface="Arial" panose="020B0604020202020204" pitchFamily="34" charset="0"/>
              <a:buChar char="•"/>
            </a:pPr>
            <a:endParaRPr lang="es-ES" altLang="es-ES" sz="1900" dirty="0">
              <a:solidFill>
                <a:schemeClr val="tx1"/>
              </a:solidFill>
            </a:endParaRPr>
          </a:p>
          <a:p>
            <a:pPr lvl="1">
              <a:buClrTx/>
              <a:buFont typeface="Arial" panose="020B0604020202020204" pitchFamily="34" charset="0"/>
              <a:buChar char="•"/>
            </a:pPr>
            <a:r>
              <a:rPr lang="es-ES" altLang="es-ES" sz="1900" dirty="0">
                <a:solidFill>
                  <a:schemeClr val="tx1"/>
                </a:solidFill>
              </a:rPr>
              <a:t>En forma mixta. (parte capital, parte renta)</a:t>
            </a:r>
          </a:p>
          <a:p>
            <a:pPr marL="342900" indent="-342900">
              <a:buClrTx/>
              <a:buFont typeface="Arial" panose="020B0604020202020204" pitchFamily="34" charset="0"/>
              <a:buChar char="•"/>
            </a:pPr>
            <a:endParaRPr lang="es-ES" altLang="es-ES" sz="1900" dirty="0">
              <a:solidFill>
                <a:schemeClr val="tx1"/>
              </a:solidFill>
            </a:endParaRPr>
          </a:p>
          <a:p>
            <a:pPr marL="342900" indent="-342900">
              <a:buClrTx/>
              <a:buFont typeface="Arial" panose="020B0604020202020204" pitchFamily="34" charset="0"/>
              <a:buChar char="•"/>
            </a:pPr>
            <a:endParaRPr lang="es-ES" sz="1900" dirty="0">
              <a:solidFill>
                <a:schemeClr val="tx1"/>
              </a:solidFill>
            </a:endParaRPr>
          </a:p>
        </p:txBody>
      </p:sp>
    </p:spTree>
    <p:extLst>
      <p:ext uri="{BB962C8B-B14F-4D97-AF65-F5344CB8AC3E}">
        <p14:creationId xmlns:p14="http://schemas.microsoft.com/office/powerpoint/2010/main" val="105158790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arn(inVertical)">
                                      <p:cBhvr>
                                        <p:cTn id="10" dur="500"/>
                                        <p:tgtEl>
                                          <p:spTgt spid="5">
                                            <p:txEl>
                                              <p:pRg st="2" end="2"/>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barn(inVertical)">
                                      <p:cBhvr>
                                        <p:cTn id="13" dur="500"/>
                                        <p:tgtEl>
                                          <p:spTgt spid="5">
                                            <p:txEl>
                                              <p:pRg st="4" end="4"/>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5">
                                            <p:txEl>
                                              <p:pRg st="6" end="6"/>
                                            </p:txEl>
                                          </p:spTgt>
                                        </p:tgtEl>
                                        <p:attrNameLst>
                                          <p:attrName>style.visibility</p:attrName>
                                        </p:attrNameLst>
                                      </p:cBhvr>
                                      <p:to>
                                        <p:strVal val="visible"/>
                                      </p:to>
                                    </p:set>
                                    <p:animEffect transition="in" filter="barn(inVertical)">
                                      <p:cBhvr>
                                        <p:cTn id="1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Régimen fiscal</a:t>
            </a:r>
          </a:p>
        </p:txBody>
      </p:sp>
      <p:sp>
        <p:nvSpPr>
          <p:cNvPr id="5" name="Rectangle 5">
            <a:extLst>
              <a:ext uri="{FF2B5EF4-FFF2-40B4-BE49-F238E27FC236}">
                <a16:creationId xmlns:a16="http://schemas.microsoft.com/office/drawing/2014/main" id="{3CB19E3D-9574-4D8C-8F5E-AEB5E52664E1}"/>
              </a:ext>
            </a:extLst>
          </p:cNvPr>
          <p:cNvSpPr txBox="1">
            <a:spLocks noChangeArrowheads="1"/>
          </p:cNvSpPr>
          <p:nvPr/>
        </p:nvSpPr>
        <p:spPr>
          <a:xfrm>
            <a:off x="1728589" y="1584331"/>
            <a:ext cx="7416178" cy="1111052"/>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sz="1700"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sz="1700"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457200" marR="0" lvl="0" indent="-457200" algn="just" defTabSz="914400" eaLnBrk="1" fontAlgn="base" latinLnBrk="0" hangingPunct="1">
              <a:lnSpc>
                <a:spcPct val="100000"/>
              </a:lnSpc>
              <a:spcBef>
                <a:spcPct val="20000"/>
              </a:spcBef>
              <a:spcAft>
                <a:spcPct val="20000"/>
              </a:spcAft>
              <a:buClrTx/>
              <a:buSzPct val="120000"/>
              <a:buFont typeface="Arial" charset="0"/>
              <a:buAutoNum type="arabicPeriod"/>
              <a:tabLst/>
              <a:defRPr/>
            </a:pPr>
            <a:r>
              <a:rPr kumimoji="0" lang="es-ES" altLang="es-ES" sz="1600" b="0" i="0" u="none" strike="noStrike" kern="0" cap="none" spc="0" normalizeH="0" baseline="0" noProof="0" dirty="0">
                <a:ln>
                  <a:noFill/>
                </a:ln>
                <a:solidFill>
                  <a:schemeClr val="tx1"/>
                </a:solidFill>
                <a:effectLst/>
                <a:uLnTx/>
                <a:uFillTx/>
              </a:rPr>
              <a:t>En forma de capital: su importe se considera rendimiento íntegro del trabajo, y tributará al tipo marginal (I.R.P.F.), sobre el 100 % de los Derechos consolidados (capital + intereses).</a:t>
            </a:r>
            <a:endParaRPr kumimoji="0" lang="es-ES" altLang="es-ES" sz="1600" b="1" i="0" u="none" strike="noStrike" kern="0" cap="none" spc="0" normalizeH="0" baseline="0" noProof="0" dirty="0">
              <a:ln>
                <a:noFill/>
              </a:ln>
              <a:solidFill>
                <a:schemeClr val="tx1"/>
              </a:solidFill>
              <a:effectLst/>
              <a:uLnTx/>
              <a:uFillTx/>
            </a:endParaRPr>
          </a:p>
        </p:txBody>
      </p:sp>
      <p:graphicFrame>
        <p:nvGraphicFramePr>
          <p:cNvPr id="7" name="6 Tabla">
            <a:extLst>
              <a:ext uri="{FF2B5EF4-FFF2-40B4-BE49-F238E27FC236}">
                <a16:creationId xmlns:a16="http://schemas.microsoft.com/office/drawing/2014/main" id="{BDF470D2-2073-4981-BA40-003CE5083895}"/>
              </a:ext>
            </a:extLst>
          </p:cNvPr>
          <p:cNvGraphicFramePr>
            <a:graphicFrameLocks noGrp="1"/>
          </p:cNvGraphicFramePr>
          <p:nvPr/>
        </p:nvGraphicFramePr>
        <p:xfrm>
          <a:off x="1044375" y="2592443"/>
          <a:ext cx="9144000" cy="1889830"/>
        </p:xfrm>
        <a:graphic>
          <a:graphicData uri="http://schemas.openxmlformats.org/drawingml/2006/table">
            <a:tbl>
              <a:tblPr firstRow="1" bandRow="1"/>
              <a:tblGrid>
                <a:gridCol w="1399862">
                  <a:extLst>
                    <a:ext uri="{9D8B030D-6E8A-4147-A177-3AD203B41FA5}">
                      <a16:colId xmlns:a16="http://schemas.microsoft.com/office/drawing/2014/main" val="20000"/>
                    </a:ext>
                  </a:extLst>
                </a:gridCol>
                <a:gridCol w="1298201">
                  <a:extLst>
                    <a:ext uri="{9D8B030D-6E8A-4147-A177-3AD203B41FA5}">
                      <a16:colId xmlns:a16="http://schemas.microsoft.com/office/drawing/2014/main" val="20001"/>
                    </a:ext>
                  </a:extLst>
                </a:gridCol>
                <a:gridCol w="1473676">
                  <a:extLst>
                    <a:ext uri="{9D8B030D-6E8A-4147-A177-3AD203B41FA5}">
                      <a16:colId xmlns:a16="http://schemas.microsoft.com/office/drawing/2014/main" val="20002"/>
                    </a:ext>
                  </a:extLst>
                </a:gridCol>
                <a:gridCol w="1400394">
                  <a:extLst>
                    <a:ext uri="{9D8B030D-6E8A-4147-A177-3AD203B41FA5}">
                      <a16:colId xmlns:a16="http://schemas.microsoft.com/office/drawing/2014/main" val="20003"/>
                    </a:ext>
                  </a:extLst>
                </a:gridCol>
                <a:gridCol w="1285884">
                  <a:extLst>
                    <a:ext uri="{9D8B030D-6E8A-4147-A177-3AD203B41FA5}">
                      <a16:colId xmlns:a16="http://schemas.microsoft.com/office/drawing/2014/main" val="20004"/>
                    </a:ext>
                  </a:extLst>
                </a:gridCol>
                <a:gridCol w="1081481">
                  <a:extLst>
                    <a:ext uri="{9D8B030D-6E8A-4147-A177-3AD203B41FA5}">
                      <a16:colId xmlns:a16="http://schemas.microsoft.com/office/drawing/2014/main" val="20005"/>
                    </a:ext>
                  </a:extLst>
                </a:gridCol>
                <a:gridCol w="1204502">
                  <a:extLst>
                    <a:ext uri="{9D8B030D-6E8A-4147-A177-3AD203B41FA5}">
                      <a16:colId xmlns:a16="http://schemas.microsoft.com/office/drawing/2014/main" val="20006"/>
                    </a:ext>
                  </a:extLst>
                </a:gridCol>
              </a:tblGrid>
              <a:tr h="65491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t>PRODUCTO</a:t>
                      </a:r>
                    </a:p>
                  </a:txBody>
                  <a:tcPr marT="45726" marB="4572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t>APORTACIÓN</a:t>
                      </a:r>
                    </a:p>
                    <a:p>
                      <a:pPr algn="ctr"/>
                      <a:r>
                        <a:rPr lang="es-ES" sz="1200" dirty="0"/>
                        <a:t>TOTAL</a:t>
                      </a:r>
                    </a:p>
                  </a:txBody>
                  <a:tcPr marT="45726" marB="4572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t>CONSOLIDADO </a:t>
                      </a:r>
                    </a:p>
                    <a:p>
                      <a:pPr algn="ctr"/>
                      <a:r>
                        <a:rPr lang="es-ES" sz="1200" dirty="0"/>
                        <a:t>A LOS 65 AÑOS</a:t>
                      </a:r>
                    </a:p>
                  </a:txBody>
                  <a:tcPr marT="45726" marB="4572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t>RENDIMIENTOS</a:t>
                      </a:r>
                    </a:p>
                  </a:txBody>
                  <a:tcPr marT="45726" marB="4572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t>BASE</a:t>
                      </a:r>
                    </a:p>
                    <a:p>
                      <a:pPr algn="ctr"/>
                      <a:r>
                        <a:rPr lang="es-ES" sz="1200" dirty="0"/>
                        <a:t>TRIBUTABLE</a:t>
                      </a:r>
                    </a:p>
                  </a:txBody>
                  <a:tcPr marT="45726" marB="4572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t>TIPO </a:t>
                      </a:r>
                    </a:p>
                    <a:p>
                      <a:pPr algn="ctr"/>
                      <a:r>
                        <a:rPr lang="es-ES" sz="1200" dirty="0"/>
                        <a:t>APLICABLE</a:t>
                      </a:r>
                    </a:p>
                  </a:txBody>
                  <a:tcPr marT="45726" marB="4572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s-ES" sz="1200" dirty="0"/>
                        <a:t>TOTAL IMPUESTOS</a:t>
                      </a:r>
                    </a:p>
                  </a:txBody>
                  <a:tcPr marT="45726" marB="45726"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extLst>
                  <a:ext uri="{0D108BD9-81ED-4DB2-BD59-A6C34878D82A}">
                    <a16:rowId xmlns:a16="http://schemas.microsoft.com/office/drawing/2014/main" val="10000"/>
                  </a:ext>
                </a:extLst>
              </a:tr>
              <a:tr h="12349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t>PLAN DE</a:t>
                      </a:r>
                    </a:p>
                    <a:p>
                      <a:pPr algn="ctr"/>
                      <a:r>
                        <a:rPr lang="es-ES" sz="1200" b="1" dirty="0"/>
                        <a:t>PENSIONES</a:t>
                      </a:r>
                    </a:p>
                  </a:txBody>
                  <a:tcPr marT="45726" marB="4572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t>90.000 €</a:t>
                      </a:r>
                    </a:p>
                  </a:txBody>
                  <a:tcPr marT="45726" marB="4572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t>372.589 €</a:t>
                      </a:r>
                    </a:p>
                  </a:txBody>
                  <a:tcPr marT="45726" marB="4572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t>282.589 €</a:t>
                      </a:r>
                    </a:p>
                  </a:txBody>
                  <a:tcPr marT="45726" marB="4572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t>372.589 €</a:t>
                      </a:r>
                    </a:p>
                  </a:txBody>
                  <a:tcPr marT="45726" marB="4572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err="1"/>
                        <a:t>Rdto</a:t>
                      </a:r>
                      <a:r>
                        <a:rPr lang="es-ES" sz="1200" b="1" dirty="0"/>
                        <a:t>. Trabajo</a:t>
                      </a:r>
                    </a:p>
                    <a:p>
                      <a:pPr algn="ctr"/>
                      <a:r>
                        <a:rPr lang="es-ES" sz="1200" b="1" dirty="0"/>
                        <a:t>Tipo Marginal</a:t>
                      </a:r>
                    </a:p>
                    <a:p>
                      <a:pPr algn="ctr"/>
                      <a:r>
                        <a:rPr lang="es-ES" sz="1200" b="1" dirty="0"/>
                        <a:t>Se aplicaría tramo 47%</a:t>
                      </a:r>
                    </a:p>
                  </a:txBody>
                  <a:tcPr marT="45726" marB="4572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s-ES" sz="1200" b="1" dirty="0"/>
                        <a:t>165.666 €</a:t>
                      </a:r>
                    </a:p>
                  </a:txBody>
                  <a:tcPr marT="45726" marB="4572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1"/>
                  </a:ext>
                </a:extLst>
              </a:tr>
            </a:tbl>
          </a:graphicData>
        </a:graphic>
      </p:graphicFrame>
      <p:sp>
        <p:nvSpPr>
          <p:cNvPr id="8" name="7 CuadroTexto">
            <a:extLst>
              <a:ext uri="{FF2B5EF4-FFF2-40B4-BE49-F238E27FC236}">
                <a16:creationId xmlns:a16="http://schemas.microsoft.com/office/drawing/2014/main" id="{309B61BE-9ED4-4DB8-B332-295AABA35E17}"/>
              </a:ext>
            </a:extLst>
          </p:cNvPr>
          <p:cNvSpPr txBox="1">
            <a:spLocks noChangeArrowheads="1"/>
          </p:cNvSpPr>
          <p:nvPr/>
        </p:nvSpPr>
        <p:spPr bwMode="auto">
          <a:xfrm>
            <a:off x="1728588" y="4752683"/>
            <a:ext cx="45358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200">
                <a:solidFill>
                  <a:schemeClr val="tx1"/>
                </a:solidFill>
                <a:latin typeface="Times New Roman" panose="02020603050405020304" pitchFamily="18" charset="0"/>
              </a:defRPr>
            </a:lvl1pPr>
            <a:lvl2pPr marL="742950" indent="-285750" eaLnBrk="0" hangingPunct="0">
              <a:defRPr sz="2200">
                <a:solidFill>
                  <a:schemeClr val="tx1"/>
                </a:solidFill>
                <a:latin typeface="Times New Roman" panose="02020603050405020304" pitchFamily="18" charset="0"/>
              </a:defRPr>
            </a:lvl2pPr>
            <a:lvl3pPr marL="1143000" indent="-228600" eaLnBrk="0" hangingPunct="0">
              <a:defRPr sz="2200">
                <a:solidFill>
                  <a:schemeClr val="tx1"/>
                </a:solidFill>
                <a:latin typeface="Times New Roman" panose="02020603050405020304" pitchFamily="18" charset="0"/>
              </a:defRPr>
            </a:lvl3pPr>
            <a:lvl4pPr marL="1600200" indent="-228600" eaLnBrk="0" hangingPunct="0">
              <a:defRPr sz="2200">
                <a:solidFill>
                  <a:schemeClr val="tx1"/>
                </a:solidFill>
                <a:latin typeface="Times New Roman" panose="02020603050405020304" pitchFamily="18" charset="0"/>
              </a:defRPr>
            </a:lvl4pPr>
            <a:lvl5pPr marL="2057400" indent="-228600" eaLnBrk="0" hangingPunct="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pPr eaLnBrk="1" hangingPunct="1"/>
            <a:r>
              <a:rPr lang="es-ES" altLang="es-ES" sz="1600" kern="0" dirty="0">
                <a:latin typeface="Arial"/>
              </a:rPr>
              <a:t>Fiscalidad aplicando tramos de IRPF.</a:t>
            </a:r>
          </a:p>
        </p:txBody>
      </p:sp>
    </p:spTree>
    <p:extLst>
      <p:ext uri="{BB962C8B-B14F-4D97-AF65-F5344CB8AC3E}">
        <p14:creationId xmlns:p14="http://schemas.microsoft.com/office/powerpoint/2010/main" val="261398189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Régimen fiscal</a:t>
            </a:r>
          </a:p>
        </p:txBody>
      </p:sp>
      <p:sp>
        <p:nvSpPr>
          <p:cNvPr id="5" name="Rectangle 5">
            <a:extLst>
              <a:ext uri="{FF2B5EF4-FFF2-40B4-BE49-F238E27FC236}">
                <a16:creationId xmlns:a16="http://schemas.microsoft.com/office/drawing/2014/main" id="{FCD97E81-13C0-42DB-B9A6-B04ED1432BF4}"/>
              </a:ext>
            </a:extLst>
          </p:cNvPr>
          <p:cNvSpPr txBox="1">
            <a:spLocks noChangeArrowheads="1"/>
          </p:cNvSpPr>
          <p:nvPr/>
        </p:nvSpPr>
        <p:spPr>
          <a:xfrm>
            <a:off x="1513210" y="1475891"/>
            <a:ext cx="7416178" cy="1368152"/>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sz="1700"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sz="1700"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457200" indent="-457200">
              <a:buClrTx/>
              <a:buFont typeface="+mj-lt"/>
              <a:buAutoNum type="arabicPeriod" startAt="2"/>
            </a:pPr>
            <a:r>
              <a:rPr lang="es-ES" altLang="es-ES" sz="1600" dirty="0">
                <a:solidFill>
                  <a:schemeClr val="tx1"/>
                </a:solidFill>
              </a:rPr>
              <a:t>En forma de renta: Se considerará el importe anual de la prestación como renta del trabajo, e igual que en el caso anterior, tributará el 100% de la renta y se aplicará por el *pagador la correspondiente retención a cuenta del I.R.P.F.</a:t>
            </a:r>
          </a:p>
        </p:txBody>
      </p:sp>
      <p:sp>
        <p:nvSpPr>
          <p:cNvPr id="7" name="Rectangle 5">
            <a:extLst>
              <a:ext uri="{FF2B5EF4-FFF2-40B4-BE49-F238E27FC236}">
                <a16:creationId xmlns:a16="http://schemas.microsoft.com/office/drawing/2014/main" id="{8745BC3C-8A46-4BAE-9E26-4BF339FF2DAE}"/>
              </a:ext>
            </a:extLst>
          </p:cNvPr>
          <p:cNvSpPr txBox="1">
            <a:spLocks noChangeArrowheads="1"/>
          </p:cNvSpPr>
          <p:nvPr/>
        </p:nvSpPr>
        <p:spPr>
          <a:xfrm>
            <a:off x="1944613" y="2556011"/>
            <a:ext cx="6984776" cy="1368152"/>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sz="1700"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sz="1700"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r>
              <a:rPr lang="es-ES" sz="1600" dirty="0">
                <a:solidFill>
                  <a:schemeClr val="tx1"/>
                </a:solidFill>
              </a:rPr>
              <a:t>La Renta percibida desde un Plan de Pensiones computa como rendimiento del trabajo, al igual que la prestación por jubilación. Por lo tanto, tendremos que sumar ambos importes para hallar el porcentaje de tributación por Rendimiento del Trabajo.</a:t>
            </a:r>
            <a:endParaRPr lang="es-ES" altLang="es-ES" sz="1600" dirty="0">
              <a:solidFill>
                <a:schemeClr val="tx1"/>
              </a:solidFill>
            </a:endParaRPr>
          </a:p>
        </p:txBody>
      </p:sp>
      <p:sp>
        <p:nvSpPr>
          <p:cNvPr id="8" name="4 CuadroTexto">
            <a:extLst>
              <a:ext uri="{FF2B5EF4-FFF2-40B4-BE49-F238E27FC236}">
                <a16:creationId xmlns:a16="http://schemas.microsoft.com/office/drawing/2014/main" id="{CA5C683E-2EC9-4F8A-8771-8B642894A5F5}"/>
              </a:ext>
            </a:extLst>
          </p:cNvPr>
          <p:cNvSpPr txBox="1">
            <a:spLocks noChangeArrowheads="1"/>
          </p:cNvSpPr>
          <p:nvPr/>
        </p:nvSpPr>
        <p:spPr bwMode="auto">
          <a:xfrm>
            <a:off x="1257621" y="3636131"/>
            <a:ext cx="3071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imes New Roman" panose="02020603050405020304" pitchFamily="18" charset="0"/>
              </a:defRPr>
            </a:lvl1pPr>
            <a:lvl2pPr marL="742950" indent="-285750" eaLnBrk="0" hangingPunct="0">
              <a:defRPr sz="2200">
                <a:solidFill>
                  <a:schemeClr val="tx1"/>
                </a:solidFill>
                <a:latin typeface="Times New Roman" panose="02020603050405020304" pitchFamily="18" charset="0"/>
              </a:defRPr>
            </a:lvl2pPr>
            <a:lvl3pPr marL="1143000" indent="-228600" eaLnBrk="0" hangingPunct="0">
              <a:defRPr sz="2200">
                <a:solidFill>
                  <a:schemeClr val="tx1"/>
                </a:solidFill>
                <a:latin typeface="Times New Roman" panose="02020603050405020304" pitchFamily="18" charset="0"/>
              </a:defRPr>
            </a:lvl3pPr>
            <a:lvl4pPr marL="1600200" indent="-228600" eaLnBrk="0" hangingPunct="0">
              <a:defRPr sz="2200">
                <a:solidFill>
                  <a:schemeClr val="tx1"/>
                </a:solidFill>
                <a:latin typeface="Times New Roman" panose="02020603050405020304" pitchFamily="18" charset="0"/>
              </a:defRPr>
            </a:lvl4pPr>
            <a:lvl5pPr marL="2057400" indent="-228600" eaLnBrk="0" hangingPunct="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pPr algn="ctr" eaLnBrk="1" hangingPunct="1"/>
            <a:r>
              <a:rPr lang="es-ES" altLang="es-ES" sz="1600" dirty="0">
                <a:latin typeface="+mn-lt"/>
              </a:rPr>
              <a:t>Renta proveniente de</a:t>
            </a:r>
          </a:p>
          <a:p>
            <a:pPr algn="ctr" eaLnBrk="1" hangingPunct="1"/>
            <a:r>
              <a:rPr lang="es-ES" altLang="es-ES" sz="1600" dirty="0">
                <a:latin typeface="+mn-lt"/>
              </a:rPr>
              <a:t> un Plan de Pensiones:</a:t>
            </a:r>
          </a:p>
          <a:p>
            <a:pPr algn="ctr" eaLnBrk="1" hangingPunct="1"/>
            <a:r>
              <a:rPr lang="es-ES" altLang="es-ES" sz="1600" dirty="0">
                <a:latin typeface="+mn-lt"/>
              </a:rPr>
              <a:t>900 €</a:t>
            </a:r>
          </a:p>
          <a:p>
            <a:pPr algn="ctr" eaLnBrk="1" hangingPunct="1"/>
            <a:endParaRPr lang="es-ES" altLang="es-ES" sz="1600" dirty="0">
              <a:latin typeface="+mn-lt"/>
            </a:endParaRPr>
          </a:p>
        </p:txBody>
      </p:sp>
      <p:sp>
        <p:nvSpPr>
          <p:cNvPr id="9" name="5 CuadroTexto">
            <a:extLst>
              <a:ext uri="{FF2B5EF4-FFF2-40B4-BE49-F238E27FC236}">
                <a16:creationId xmlns:a16="http://schemas.microsoft.com/office/drawing/2014/main" id="{553B0F05-C3D4-42BB-A489-13C5B5AAEDFD}"/>
              </a:ext>
            </a:extLst>
          </p:cNvPr>
          <p:cNvSpPr txBox="1">
            <a:spLocks noChangeArrowheads="1"/>
          </p:cNvSpPr>
          <p:nvPr/>
        </p:nvSpPr>
        <p:spPr bwMode="auto">
          <a:xfrm>
            <a:off x="6417532" y="3644808"/>
            <a:ext cx="307181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imes New Roman" panose="02020603050405020304" pitchFamily="18" charset="0"/>
              </a:defRPr>
            </a:lvl1pPr>
            <a:lvl2pPr marL="742950" indent="-285750" eaLnBrk="0" hangingPunct="0">
              <a:defRPr sz="2200">
                <a:solidFill>
                  <a:schemeClr val="tx1"/>
                </a:solidFill>
                <a:latin typeface="Times New Roman" panose="02020603050405020304" pitchFamily="18" charset="0"/>
              </a:defRPr>
            </a:lvl2pPr>
            <a:lvl3pPr marL="1143000" indent="-228600" eaLnBrk="0" hangingPunct="0">
              <a:defRPr sz="2200">
                <a:solidFill>
                  <a:schemeClr val="tx1"/>
                </a:solidFill>
                <a:latin typeface="Times New Roman" panose="02020603050405020304" pitchFamily="18" charset="0"/>
              </a:defRPr>
            </a:lvl3pPr>
            <a:lvl4pPr marL="1600200" indent="-228600" eaLnBrk="0" hangingPunct="0">
              <a:defRPr sz="2200">
                <a:solidFill>
                  <a:schemeClr val="tx1"/>
                </a:solidFill>
                <a:latin typeface="Times New Roman" panose="02020603050405020304" pitchFamily="18" charset="0"/>
              </a:defRPr>
            </a:lvl4pPr>
            <a:lvl5pPr marL="2057400" indent="-228600" eaLnBrk="0" hangingPunct="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pPr algn="ctr" eaLnBrk="1" hangingPunct="1"/>
            <a:r>
              <a:rPr lang="es-ES" altLang="es-ES" sz="1600" dirty="0">
                <a:latin typeface="+mn-lt"/>
              </a:rPr>
              <a:t>Prestación por </a:t>
            </a:r>
          </a:p>
          <a:p>
            <a:pPr algn="ctr" eaLnBrk="1" hangingPunct="1"/>
            <a:r>
              <a:rPr lang="es-ES" altLang="es-ES" sz="1600" dirty="0">
                <a:latin typeface="+mn-lt"/>
              </a:rPr>
              <a:t>jubilación:</a:t>
            </a:r>
          </a:p>
          <a:p>
            <a:pPr algn="ctr" eaLnBrk="1" hangingPunct="1"/>
            <a:r>
              <a:rPr lang="es-ES" altLang="es-ES" sz="1600" dirty="0">
                <a:latin typeface="+mn-lt"/>
              </a:rPr>
              <a:t>880 €</a:t>
            </a:r>
          </a:p>
          <a:p>
            <a:pPr algn="ctr" eaLnBrk="1" hangingPunct="1"/>
            <a:endParaRPr lang="es-ES" altLang="es-ES" sz="1600" dirty="0">
              <a:latin typeface="+mn-lt"/>
            </a:endParaRPr>
          </a:p>
        </p:txBody>
      </p:sp>
      <p:sp>
        <p:nvSpPr>
          <p:cNvPr id="10" name="9 Más">
            <a:extLst>
              <a:ext uri="{FF2B5EF4-FFF2-40B4-BE49-F238E27FC236}">
                <a16:creationId xmlns:a16="http://schemas.microsoft.com/office/drawing/2014/main" id="{363D5D50-93BE-456E-BB8C-4E3EA3CDC135}"/>
              </a:ext>
            </a:extLst>
          </p:cNvPr>
          <p:cNvSpPr/>
          <p:nvPr/>
        </p:nvSpPr>
        <p:spPr bwMode="auto">
          <a:xfrm>
            <a:off x="5272409" y="4009743"/>
            <a:ext cx="414337" cy="414338"/>
          </a:xfrm>
          <a:prstGeom prst="mathPlus">
            <a:avLst/>
          </a:prstGeom>
          <a:solidFill>
            <a:schemeClr val="tx1"/>
          </a:solidFill>
          <a:ln w="9525" cap="flat" cmpd="sng" algn="ctr">
            <a:noFill/>
            <a:prstDash val="solid"/>
            <a:round/>
            <a:headEnd type="none" w="med" len="med"/>
            <a:tailEnd type="none" w="med" len="med"/>
          </a:ln>
          <a:effectLst/>
        </p:spPr>
        <p:txBody>
          <a:bodyPr lIns="0" tIns="0" rIns="0" bIns="0" anchor="ctr">
            <a:spAutoFit/>
          </a:bodyPr>
          <a:lstStyle/>
          <a:p>
            <a:pPr eaLnBrk="0" hangingPunct="0">
              <a:tabLst>
                <a:tab pos="361950" algn="l"/>
                <a:tab pos="1071563" algn="l"/>
                <a:tab pos="1435100" algn="l"/>
                <a:tab pos="1797050" algn="l"/>
                <a:tab pos="2160588" algn="l"/>
              </a:tabLst>
              <a:defRPr/>
            </a:pPr>
            <a:endParaRPr lang="es-ES">
              <a:ea typeface="ＭＳ Ｐゴシック"/>
              <a:cs typeface="Arial" charset="0"/>
            </a:endParaRPr>
          </a:p>
        </p:txBody>
      </p:sp>
      <p:sp>
        <p:nvSpPr>
          <p:cNvPr id="11" name="7 CuadroTexto">
            <a:extLst>
              <a:ext uri="{FF2B5EF4-FFF2-40B4-BE49-F238E27FC236}">
                <a16:creationId xmlns:a16="http://schemas.microsoft.com/office/drawing/2014/main" id="{9E643721-1266-44B9-BA73-8677097DB974}"/>
              </a:ext>
            </a:extLst>
          </p:cNvPr>
          <p:cNvSpPr txBox="1">
            <a:spLocks noChangeArrowheads="1"/>
          </p:cNvSpPr>
          <p:nvPr/>
        </p:nvSpPr>
        <p:spPr bwMode="auto">
          <a:xfrm>
            <a:off x="4704481" y="4444444"/>
            <a:ext cx="1571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imes New Roman" panose="02020603050405020304" pitchFamily="18" charset="0"/>
              </a:defRPr>
            </a:lvl1pPr>
            <a:lvl2pPr marL="742950" indent="-285750" eaLnBrk="0" hangingPunct="0">
              <a:defRPr sz="2200">
                <a:solidFill>
                  <a:schemeClr val="tx1"/>
                </a:solidFill>
                <a:latin typeface="Times New Roman" panose="02020603050405020304" pitchFamily="18" charset="0"/>
              </a:defRPr>
            </a:lvl2pPr>
            <a:lvl3pPr marL="1143000" indent="-228600" eaLnBrk="0" hangingPunct="0">
              <a:defRPr sz="2200">
                <a:solidFill>
                  <a:schemeClr val="tx1"/>
                </a:solidFill>
                <a:latin typeface="Times New Roman" panose="02020603050405020304" pitchFamily="18" charset="0"/>
              </a:defRPr>
            </a:lvl3pPr>
            <a:lvl4pPr marL="1600200" indent="-228600" eaLnBrk="0" hangingPunct="0">
              <a:defRPr sz="2200">
                <a:solidFill>
                  <a:schemeClr val="tx1"/>
                </a:solidFill>
                <a:latin typeface="Times New Roman" panose="02020603050405020304" pitchFamily="18" charset="0"/>
              </a:defRPr>
            </a:lvl4pPr>
            <a:lvl5pPr marL="2057400" indent="-228600" eaLnBrk="0" hangingPunct="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pPr algn="ctr" eaLnBrk="1" hangingPunct="1"/>
            <a:r>
              <a:rPr lang="es-ES" altLang="es-ES" sz="1600" dirty="0">
                <a:latin typeface="+mn-lt"/>
              </a:rPr>
              <a:t>1.780 €</a:t>
            </a:r>
          </a:p>
        </p:txBody>
      </p:sp>
      <p:cxnSp>
        <p:nvCxnSpPr>
          <p:cNvPr id="12" name="9 Conector recto de flecha">
            <a:extLst>
              <a:ext uri="{FF2B5EF4-FFF2-40B4-BE49-F238E27FC236}">
                <a16:creationId xmlns:a16="http://schemas.microsoft.com/office/drawing/2014/main" id="{E5A6D486-7D32-4F85-AB48-979C0A46498F}"/>
              </a:ext>
            </a:extLst>
          </p:cNvPr>
          <p:cNvCxnSpPr>
            <a:cxnSpLocks noChangeShapeType="1"/>
          </p:cNvCxnSpPr>
          <p:nvPr/>
        </p:nvCxnSpPr>
        <p:spPr bwMode="auto">
          <a:xfrm>
            <a:off x="4150839" y="4165795"/>
            <a:ext cx="714375" cy="2222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3" name="10 Conector recto de flecha">
            <a:extLst>
              <a:ext uri="{FF2B5EF4-FFF2-40B4-BE49-F238E27FC236}">
                <a16:creationId xmlns:a16="http://schemas.microsoft.com/office/drawing/2014/main" id="{43677D8A-8BA5-4E60-B2E8-C154671CA8D3}"/>
              </a:ext>
            </a:extLst>
          </p:cNvPr>
          <p:cNvCxnSpPr>
            <a:cxnSpLocks noChangeShapeType="1"/>
          </p:cNvCxnSpPr>
          <p:nvPr/>
        </p:nvCxnSpPr>
        <p:spPr bwMode="auto">
          <a:xfrm flipH="1">
            <a:off x="6193084" y="4227707"/>
            <a:ext cx="672381" cy="16033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4" name="13 CuadroTexto">
            <a:extLst>
              <a:ext uri="{FF2B5EF4-FFF2-40B4-BE49-F238E27FC236}">
                <a16:creationId xmlns:a16="http://schemas.microsoft.com/office/drawing/2014/main" id="{35F1EAAB-3A97-40D3-A792-B187D4F4D5B0}"/>
              </a:ext>
            </a:extLst>
          </p:cNvPr>
          <p:cNvSpPr txBox="1">
            <a:spLocks noChangeArrowheads="1"/>
          </p:cNvSpPr>
          <p:nvPr/>
        </p:nvSpPr>
        <p:spPr bwMode="auto">
          <a:xfrm>
            <a:off x="1944613" y="4924342"/>
            <a:ext cx="72866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200">
                <a:solidFill>
                  <a:schemeClr val="tx1"/>
                </a:solidFill>
                <a:latin typeface="Times New Roman" panose="02020603050405020304" pitchFamily="18" charset="0"/>
              </a:defRPr>
            </a:lvl1pPr>
            <a:lvl2pPr marL="742950" indent="-285750" eaLnBrk="0" hangingPunct="0">
              <a:defRPr sz="2200">
                <a:solidFill>
                  <a:schemeClr val="tx1"/>
                </a:solidFill>
                <a:latin typeface="Times New Roman" panose="02020603050405020304" pitchFamily="18" charset="0"/>
              </a:defRPr>
            </a:lvl2pPr>
            <a:lvl3pPr marL="1143000" indent="-228600" eaLnBrk="0" hangingPunct="0">
              <a:defRPr sz="2200">
                <a:solidFill>
                  <a:schemeClr val="tx1"/>
                </a:solidFill>
                <a:latin typeface="Times New Roman" panose="02020603050405020304" pitchFamily="18" charset="0"/>
              </a:defRPr>
            </a:lvl3pPr>
            <a:lvl4pPr marL="1600200" indent="-228600" eaLnBrk="0" hangingPunct="0">
              <a:defRPr sz="2200">
                <a:solidFill>
                  <a:schemeClr val="tx1"/>
                </a:solidFill>
                <a:latin typeface="Times New Roman" panose="02020603050405020304" pitchFamily="18" charset="0"/>
              </a:defRPr>
            </a:lvl4pPr>
            <a:lvl5pPr marL="2057400" indent="-228600" eaLnBrk="0" hangingPunct="0">
              <a:defRPr sz="2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defRPr>
            </a:lvl9pPr>
          </a:lstStyle>
          <a:p>
            <a:pPr algn="ctr" eaLnBrk="1" hangingPunct="1"/>
            <a:r>
              <a:rPr lang="es-ES" altLang="es-ES" sz="1600" dirty="0">
                <a:latin typeface="+mn-lt"/>
              </a:rPr>
              <a:t>Importe sujeto en el I.R.P.F. como Rendimiento del Trabajo.</a:t>
            </a:r>
          </a:p>
        </p:txBody>
      </p:sp>
    </p:spTree>
    <p:extLst>
      <p:ext uri="{BB962C8B-B14F-4D97-AF65-F5344CB8AC3E}">
        <p14:creationId xmlns:p14="http://schemas.microsoft.com/office/powerpoint/2010/main" val="246124072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5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2" presetClass="entr" presetSubtype="0" fill="hold" nodeType="after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Régimen fiscal</a:t>
            </a:r>
          </a:p>
        </p:txBody>
      </p:sp>
      <p:sp>
        <p:nvSpPr>
          <p:cNvPr id="5" name="Rectangle 5">
            <a:extLst>
              <a:ext uri="{FF2B5EF4-FFF2-40B4-BE49-F238E27FC236}">
                <a16:creationId xmlns:a16="http://schemas.microsoft.com/office/drawing/2014/main" id="{EE18B4A2-DC1D-4794-9B8F-D468C51FB155}"/>
              </a:ext>
            </a:extLst>
          </p:cNvPr>
          <p:cNvSpPr txBox="1">
            <a:spLocks noChangeArrowheads="1"/>
          </p:cNvSpPr>
          <p:nvPr/>
        </p:nvSpPr>
        <p:spPr>
          <a:xfrm>
            <a:off x="720477" y="1727919"/>
            <a:ext cx="9325295" cy="1034207"/>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sz="1700"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sz="1700"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marL="457200" indent="-457200">
              <a:buClrTx/>
              <a:buFont typeface="+mj-lt"/>
              <a:buAutoNum type="arabicPeriod" startAt="3"/>
            </a:pPr>
            <a:r>
              <a:rPr lang="es-ES" altLang="es-ES" sz="1600" dirty="0">
                <a:solidFill>
                  <a:schemeClr val="tx1"/>
                </a:solidFill>
              </a:rPr>
              <a:t>En forma mixta: cada parte de la prestación tendrá el tratamiento correspondiente para el capital y para la renta, como hemos visto anteriormente. </a:t>
            </a:r>
          </a:p>
        </p:txBody>
      </p:sp>
      <p:sp>
        <p:nvSpPr>
          <p:cNvPr id="7" name="Rectangle 4">
            <a:extLst>
              <a:ext uri="{FF2B5EF4-FFF2-40B4-BE49-F238E27FC236}">
                <a16:creationId xmlns:a16="http://schemas.microsoft.com/office/drawing/2014/main" id="{F2D9B54B-4A6B-432D-9F21-FC605E1F4E52}"/>
              </a:ext>
            </a:extLst>
          </p:cNvPr>
          <p:cNvSpPr txBox="1">
            <a:spLocks noChangeArrowheads="1"/>
          </p:cNvSpPr>
          <p:nvPr/>
        </p:nvSpPr>
        <p:spPr>
          <a:xfrm>
            <a:off x="720477" y="2546103"/>
            <a:ext cx="9325295" cy="2736304"/>
          </a:xfrm>
          <a:prstGeom prst="rect">
            <a:avLst/>
          </a:prstGeom>
        </p:spPr>
        <p:txBody>
          <a:bodyPr/>
          <a:lstStyle/>
          <a:p>
            <a:pPr eaLnBrk="0" hangingPunct="0">
              <a:spcBef>
                <a:spcPct val="20000"/>
              </a:spcBef>
              <a:buSzPct val="90000"/>
              <a:defRPr/>
            </a:pPr>
            <a:r>
              <a:rPr lang="es-ES" sz="1600" kern="0" dirty="0">
                <a:latin typeface="+mn-lt"/>
              </a:rPr>
              <a:t>RESUMEN:</a:t>
            </a:r>
          </a:p>
          <a:p>
            <a:pPr marL="228600" indent="-228600" algn="just" eaLnBrk="0" hangingPunct="0">
              <a:spcBef>
                <a:spcPct val="20000"/>
              </a:spcBef>
              <a:buSzPct val="90000"/>
              <a:buFontTx/>
              <a:buChar char="•"/>
              <a:defRPr/>
            </a:pPr>
            <a:r>
              <a:rPr lang="es-ES" sz="1600" kern="0" dirty="0">
                <a:latin typeface="+mn-lt"/>
              </a:rPr>
              <a:t>Las prestaciones percibidas en el momento de cumplirse la contingencia prevista en el plan tendrán la consideración de rendimientos del trabajo, en cualquier caso, y quedarán sujetas a retención a cuenta</a:t>
            </a:r>
          </a:p>
          <a:p>
            <a:pPr marL="228600" indent="-228600" algn="just" eaLnBrk="0" hangingPunct="0">
              <a:spcBef>
                <a:spcPct val="20000"/>
              </a:spcBef>
              <a:buSzPct val="90000"/>
              <a:buFontTx/>
              <a:buChar char="•"/>
              <a:defRPr/>
            </a:pPr>
            <a:r>
              <a:rPr lang="es-ES" sz="1600" kern="0" dirty="0">
                <a:latin typeface="+mn-lt"/>
              </a:rPr>
              <a:t>Si la prestación se percibe tanto en forma de renta como en forma de capital la totalidad de su importe se integrará en la base imponible de ejercicio</a:t>
            </a:r>
          </a:p>
          <a:p>
            <a:pPr marL="228600" indent="-228600" algn="just" eaLnBrk="0" hangingPunct="0">
              <a:spcBef>
                <a:spcPct val="20000"/>
              </a:spcBef>
              <a:buSzPct val="90000"/>
              <a:buFontTx/>
              <a:buChar char="•"/>
              <a:defRPr/>
            </a:pPr>
            <a:r>
              <a:rPr lang="es-ES" sz="1600" kern="0" dirty="0">
                <a:latin typeface="+mn-lt"/>
              </a:rPr>
              <a:t> Régimen transitorio: Las prestaciones de capital derivadas de contingencias acaecidas después del 1 de enero del 2007, por la parte correspondiente a aportaciones realizadas hasta el 31/12/2006 disfrutarán de la reducción del 40% si han transcurrido más de dos años desde la primera aportación</a:t>
            </a:r>
          </a:p>
        </p:txBody>
      </p:sp>
    </p:spTree>
    <p:extLst>
      <p:ext uri="{BB962C8B-B14F-4D97-AF65-F5344CB8AC3E}">
        <p14:creationId xmlns:p14="http://schemas.microsoft.com/office/powerpoint/2010/main" val="8455354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p:cTn id="13"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p:cTn id="19"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p:cTn id="25"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7">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4"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Aplicación exención 40%</a:t>
            </a:r>
          </a:p>
        </p:txBody>
      </p:sp>
      <p:sp>
        <p:nvSpPr>
          <p:cNvPr id="5" name="Rectangle 4">
            <a:extLst>
              <a:ext uri="{FF2B5EF4-FFF2-40B4-BE49-F238E27FC236}">
                <a16:creationId xmlns:a16="http://schemas.microsoft.com/office/drawing/2014/main" id="{DD6313C8-2370-45A8-928F-FAB11BCFA267}"/>
              </a:ext>
            </a:extLst>
          </p:cNvPr>
          <p:cNvSpPr txBox="1">
            <a:spLocks noChangeArrowheads="1"/>
          </p:cNvSpPr>
          <p:nvPr/>
        </p:nvSpPr>
        <p:spPr>
          <a:xfrm>
            <a:off x="1584573" y="1497577"/>
            <a:ext cx="7416179" cy="4724400"/>
          </a:xfrm>
          <a:prstGeom prst="rect">
            <a:avLst/>
          </a:prstGeom>
        </p:spPr>
        <p:txBody>
          <a:bodyPr/>
          <a:lstStyle/>
          <a:p>
            <a:pPr algn="just" eaLnBrk="0" hangingPunct="0">
              <a:spcBef>
                <a:spcPct val="20000"/>
              </a:spcBef>
              <a:buClr>
                <a:srgbClr val="0000CC"/>
              </a:buClr>
              <a:buSzPct val="90000"/>
              <a:defRPr/>
            </a:pPr>
            <a:r>
              <a:rPr kumimoji="0" lang="es-ES" sz="1600" b="0" i="0" u="none" strike="noStrike" kern="0" cap="none" spc="0" normalizeH="0" baseline="0" noProof="0" dirty="0">
                <a:ln>
                  <a:noFill/>
                </a:ln>
                <a:effectLst/>
                <a:uLnTx/>
                <a:uFillTx/>
              </a:rPr>
              <a:t>Limita su aplicación a que el capital se cobre dentro de unos determinados plazos que varían en función de la fecha de acaecimiento de la contingencia.</a:t>
            </a:r>
          </a:p>
        </p:txBody>
      </p:sp>
      <p:graphicFrame>
        <p:nvGraphicFramePr>
          <p:cNvPr id="7" name="Tabla 6">
            <a:extLst>
              <a:ext uri="{FF2B5EF4-FFF2-40B4-BE49-F238E27FC236}">
                <a16:creationId xmlns:a16="http://schemas.microsoft.com/office/drawing/2014/main" id="{2E0DBC7B-2E2E-4E84-825E-1989EB0ACD74}"/>
              </a:ext>
            </a:extLst>
          </p:cNvPr>
          <p:cNvGraphicFramePr>
            <a:graphicFrameLocks noGrp="1"/>
          </p:cNvGraphicFramePr>
          <p:nvPr/>
        </p:nvGraphicFramePr>
        <p:xfrm>
          <a:off x="2922041" y="2217657"/>
          <a:ext cx="5100638" cy="2660538"/>
        </p:xfrm>
        <a:graphic>
          <a:graphicData uri="http://schemas.openxmlformats.org/drawingml/2006/table">
            <a:tbl>
              <a:tblPr firstRow="1" firstCol="1" bandRow="1"/>
              <a:tblGrid>
                <a:gridCol w="1918010">
                  <a:extLst>
                    <a:ext uri="{9D8B030D-6E8A-4147-A177-3AD203B41FA5}">
                      <a16:colId xmlns:a16="http://schemas.microsoft.com/office/drawing/2014/main" val="20000"/>
                    </a:ext>
                  </a:extLst>
                </a:gridCol>
                <a:gridCol w="3182628">
                  <a:extLst>
                    <a:ext uri="{9D8B030D-6E8A-4147-A177-3AD203B41FA5}">
                      <a16:colId xmlns:a16="http://schemas.microsoft.com/office/drawing/2014/main" val="20001"/>
                    </a:ext>
                  </a:extLst>
                </a:gridCol>
              </a:tblGrid>
              <a:tr h="70437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s-ES" sz="1300" dirty="0">
                          <a:effectLst/>
                        </a:rPr>
                        <a:t>Año acaecimiento contingencia</a:t>
                      </a:r>
                      <a:endParaRPr lang="es-ES" sz="1300" dirty="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1200"/>
                        </a:spcAft>
                      </a:pPr>
                      <a:r>
                        <a:rPr lang="es-ES" sz="1300" dirty="0">
                          <a:effectLst/>
                        </a:rPr>
                        <a:t>Plazo máximo para cobro con reducción 40%</a:t>
                      </a:r>
                      <a:endParaRPr lang="es-ES" sz="1300" dirty="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959BC2"/>
                    </a:solidFill>
                  </a:tcPr>
                </a:tc>
                <a:extLst>
                  <a:ext uri="{0D108BD9-81ED-4DB2-BD59-A6C34878D82A}">
                    <a16:rowId xmlns:a16="http://schemas.microsoft.com/office/drawing/2014/main" val="10000"/>
                  </a:ext>
                </a:extLst>
              </a:tr>
              <a:tr h="2445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s-ES" sz="1300">
                          <a:effectLst/>
                        </a:rPr>
                        <a:t>2008 o anterior</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s-ES" sz="1300">
                          <a:effectLst/>
                        </a:rPr>
                        <a:t>31-dic-18</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1"/>
                  </a:ext>
                </a:extLst>
              </a:tr>
              <a:tr h="2445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s-ES" sz="1300">
                          <a:effectLst/>
                        </a:rPr>
                        <a:t>2009</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s-ES" sz="1300">
                          <a:effectLst/>
                        </a:rPr>
                        <a:t>31-dic-18</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extLst>
                  <a:ext uri="{0D108BD9-81ED-4DB2-BD59-A6C34878D82A}">
                    <a16:rowId xmlns:a16="http://schemas.microsoft.com/office/drawing/2014/main" val="10002"/>
                  </a:ext>
                </a:extLst>
              </a:tr>
              <a:tr h="2445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s-ES" sz="1300">
                          <a:effectLst/>
                        </a:rPr>
                        <a:t>2010</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s-ES" sz="1300">
                          <a:effectLst/>
                        </a:rPr>
                        <a:t>31-dic-18</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3"/>
                  </a:ext>
                </a:extLst>
              </a:tr>
              <a:tr h="2445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s-ES" sz="1300">
                          <a:effectLst/>
                        </a:rPr>
                        <a:t>2011</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s-ES" sz="1300">
                          <a:effectLst/>
                        </a:rPr>
                        <a:t>31-dic-19</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extLst>
                  <a:ext uri="{0D108BD9-81ED-4DB2-BD59-A6C34878D82A}">
                    <a16:rowId xmlns:a16="http://schemas.microsoft.com/office/drawing/2014/main" val="10004"/>
                  </a:ext>
                </a:extLst>
              </a:tr>
              <a:tr h="2445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s-ES" sz="1300">
                          <a:effectLst/>
                        </a:rPr>
                        <a:t>2012</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s-ES" sz="1300">
                          <a:effectLst/>
                        </a:rPr>
                        <a:t>31-dic-20</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5"/>
                  </a:ext>
                </a:extLst>
              </a:tr>
              <a:tr h="2445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s-ES" sz="1300">
                          <a:effectLst/>
                        </a:rPr>
                        <a:t>2013</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s-ES" sz="1300">
                          <a:effectLst/>
                        </a:rPr>
                        <a:t>31-dic-21</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extLst>
                  <a:ext uri="{0D108BD9-81ED-4DB2-BD59-A6C34878D82A}">
                    <a16:rowId xmlns:a16="http://schemas.microsoft.com/office/drawing/2014/main" val="10006"/>
                  </a:ext>
                </a:extLst>
              </a:tr>
              <a:tr h="2445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s-ES" sz="1300">
                          <a:effectLst/>
                        </a:rPr>
                        <a:t>2014</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s-ES" sz="1300" dirty="0">
                          <a:effectLst/>
                        </a:rPr>
                        <a:t>31-dic-22</a:t>
                      </a:r>
                      <a:endParaRPr lang="es-ES" sz="1300" dirty="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40000"/>
                      </a:srgbClr>
                    </a:solidFill>
                  </a:tcPr>
                </a:tc>
                <a:extLst>
                  <a:ext uri="{0D108BD9-81ED-4DB2-BD59-A6C34878D82A}">
                    <a16:rowId xmlns:a16="http://schemas.microsoft.com/office/drawing/2014/main" val="10007"/>
                  </a:ext>
                </a:extLst>
              </a:tr>
              <a:tr h="244521">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spcAft>
                          <a:spcPts val="0"/>
                        </a:spcAft>
                      </a:pPr>
                      <a:r>
                        <a:rPr lang="es-ES" sz="1300">
                          <a:effectLst/>
                        </a:rPr>
                        <a:t>2015 o posterior</a:t>
                      </a:r>
                      <a:endParaRPr lang="es-ES" sz="130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spcAft>
                          <a:spcPts val="0"/>
                        </a:spcAft>
                      </a:pPr>
                      <a:r>
                        <a:rPr lang="es-ES" sz="1300" dirty="0">
                          <a:effectLst/>
                        </a:rPr>
                        <a:t>31-dic + 2 años</a:t>
                      </a:r>
                      <a:endParaRPr lang="es-ES" sz="1300" dirty="0">
                        <a:effectLst/>
                        <a:latin typeface="Verdana" panose="020B0604030504040204" pitchFamily="34" charset="0"/>
                        <a:ea typeface="Calibri" panose="020F0502020204030204" pitchFamily="34" charset="0"/>
                        <a:cs typeface="Times New Roman" panose="02020603050405020304" pitchFamily="18" charset="0"/>
                      </a:endParaRPr>
                    </a:p>
                  </a:txBody>
                  <a:tcPr marL="44450" marR="4445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59BC2">
                        <a:tint val="20000"/>
                      </a:srgb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22793886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4"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Embargabilidad</a:t>
            </a:r>
          </a:p>
        </p:txBody>
      </p:sp>
      <p:sp>
        <p:nvSpPr>
          <p:cNvPr id="5" name="Rectangle 5">
            <a:extLst>
              <a:ext uri="{FF2B5EF4-FFF2-40B4-BE49-F238E27FC236}">
                <a16:creationId xmlns:a16="http://schemas.microsoft.com/office/drawing/2014/main" id="{E800DCD9-8FC0-403B-B83D-8AA05CA48856}"/>
              </a:ext>
            </a:extLst>
          </p:cNvPr>
          <p:cNvSpPr txBox="1">
            <a:spLocks noChangeArrowheads="1"/>
          </p:cNvSpPr>
          <p:nvPr/>
        </p:nvSpPr>
        <p:spPr>
          <a:xfrm>
            <a:off x="1944613" y="2847899"/>
            <a:ext cx="7416178" cy="1039044"/>
          </a:xfrm>
          <a:prstGeom prst="rect">
            <a:avLst/>
          </a:prstGeom>
        </p:spPr>
        <p:txBody>
          <a:bodyPr/>
          <a:lstStyle>
            <a:defPPr>
              <a:defRPr lang="de-DE"/>
            </a:defPPr>
            <a:lvl1pPr indent="0" algn="just" fontAlgn="base">
              <a:spcBef>
                <a:spcPct val="20000"/>
              </a:spcBef>
              <a:spcAft>
                <a:spcPct val="20000"/>
              </a:spcAft>
              <a:buClr>
                <a:schemeClr val="tx2"/>
              </a:buClr>
              <a:buSzPct val="120000"/>
              <a:buFont typeface="Arial" charset="0"/>
              <a:buNone/>
              <a:defRPr sz="1700" b="0" kern="0">
                <a:solidFill>
                  <a:schemeClr val="accent1">
                    <a:lumMod val="75000"/>
                  </a:schemeClr>
                </a:solidFill>
              </a:defRPr>
            </a:lvl1pPr>
            <a:lvl2pPr marL="1392236" lvl="1" indent="-285750" algn="just" fontAlgn="base">
              <a:spcBef>
                <a:spcPct val="20000"/>
              </a:spcBef>
              <a:spcAft>
                <a:spcPct val="20000"/>
              </a:spcAft>
              <a:buClr>
                <a:schemeClr val="tx2"/>
              </a:buClr>
              <a:buFont typeface="Arial" charset="0"/>
              <a:buChar char="■"/>
              <a:defRPr sz="1700" kern="0">
                <a:solidFill>
                  <a:schemeClr val="accent1">
                    <a:lumMod val="75000"/>
                  </a:schemeClr>
                </a:solidFill>
              </a:defRPr>
            </a:lvl2pPr>
            <a:lvl3pPr marL="269875" lvl="2" indent="0" algn="just" fontAlgn="base">
              <a:spcBef>
                <a:spcPct val="20000"/>
              </a:spcBef>
              <a:spcAft>
                <a:spcPct val="20000"/>
              </a:spcAft>
              <a:buClr>
                <a:schemeClr val="tx2"/>
              </a:buClr>
              <a:buFont typeface="Arial" charset="0"/>
              <a:buNone/>
              <a:defRPr sz="1600" b="1"/>
            </a:lvl3pPr>
            <a:lvl4pPr marL="1347787" lvl="3" indent="-285750" algn="just" fontAlgn="base">
              <a:spcBef>
                <a:spcPct val="20000"/>
              </a:spcBef>
              <a:spcAft>
                <a:spcPct val="20000"/>
              </a:spcAft>
              <a:buClr>
                <a:schemeClr val="tx2"/>
              </a:buClr>
              <a:buFont typeface="Arial" charset="0"/>
              <a:buChar char="■"/>
              <a:defRPr b="1" kern="0">
                <a:solidFill>
                  <a:schemeClr val="accent1">
                    <a:lumMod val="75000"/>
                  </a:schemeClr>
                </a:solidFill>
              </a:defRPr>
            </a:lvl4pPr>
            <a:lvl5pPr marL="2398712" lvl="4" indent="-228600" fontAlgn="base">
              <a:spcBef>
                <a:spcPct val="20000"/>
              </a:spcBef>
              <a:spcAft>
                <a:spcPct val="0"/>
              </a:spcAft>
              <a:buChar char="»"/>
              <a:defRPr>
                <a:solidFill>
                  <a:schemeClr val="accent1">
                    <a:lumMod val="75000"/>
                  </a:schemeClr>
                </a:solidFill>
              </a:defRPr>
            </a:lvl5pPr>
            <a:lvl6pPr marL="2574925" indent="-228600" fontAlgn="base">
              <a:spcBef>
                <a:spcPct val="20000"/>
              </a:spcBef>
              <a:spcAft>
                <a:spcPct val="0"/>
              </a:spcAft>
              <a:buChar char="»"/>
              <a:defRPr sz="2000">
                <a:solidFill>
                  <a:schemeClr val="tx2"/>
                </a:solidFill>
              </a:defRPr>
            </a:lvl6pPr>
            <a:lvl7pPr marL="3032125" indent="-228600" fontAlgn="base">
              <a:spcBef>
                <a:spcPct val="20000"/>
              </a:spcBef>
              <a:spcAft>
                <a:spcPct val="0"/>
              </a:spcAft>
              <a:buChar char="»"/>
              <a:defRPr sz="2000">
                <a:solidFill>
                  <a:schemeClr val="tx2"/>
                </a:solidFill>
              </a:defRPr>
            </a:lvl7pPr>
            <a:lvl8pPr marL="3489325" indent="-228600" fontAlgn="base">
              <a:spcBef>
                <a:spcPct val="20000"/>
              </a:spcBef>
              <a:spcAft>
                <a:spcPct val="0"/>
              </a:spcAft>
              <a:buChar char="»"/>
              <a:defRPr sz="2000">
                <a:solidFill>
                  <a:schemeClr val="tx2"/>
                </a:solidFill>
              </a:defRPr>
            </a:lvl8pPr>
            <a:lvl9pPr marL="3946525" indent="-228600" fontAlgn="base">
              <a:spcBef>
                <a:spcPct val="20000"/>
              </a:spcBef>
              <a:spcAft>
                <a:spcPct val="0"/>
              </a:spcAft>
              <a:buChar char="»"/>
              <a:defRPr sz="2000">
                <a:solidFill>
                  <a:schemeClr val="tx2"/>
                </a:solidFill>
              </a:defRPr>
            </a:lvl9pPr>
          </a:lstStyle>
          <a:p>
            <a:pPr>
              <a:buClr>
                <a:srgbClr val="0000CC"/>
              </a:buClr>
              <a:buSzPct val="90000"/>
            </a:pPr>
            <a:r>
              <a:rPr lang="es-ES" altLang="es-ES" sz="1900" b="0" dirty="0">
                <a:solidFill>
                  <a:schemeClr val="tx1"/>
                </a:solidFill>
              </a:rPr>
              <a:t>No puede realizarse el embargo efectivo del Plan de Pensiones hasta el momento en que se produce la contingencia que da derecho al cobro</a:t>
            </a:r>
          </a:p>
        </p:txBody>
      </p:sp>
    </p:spTree>
    <p:extLst>
      <p:ext uri="{BB962C8B-B14F-4D97-AF65-F5344CB8AC3E}">
        <p14:creationId xmlns:p14="http://schemas.microsoft.com/office/powerpoint/2010/main" val="18359613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Supuestos de liquidez</a:t>
            </a:r>
          </a:p>
        </p:txBody>
      </p:sp>
      <p:sp>
        <p:nvSpPr>
          <p:cNvPr id="8" name="Rectangle 3">
            <a:extLst>
              <a:ext uri="{FF2B5EF4-FFF2-40B4-BE49-F238E27FC236}">
                <a16:creationId xmlns:a16="http://schemas.microsoft.com/office/drawing/2014/main" id="{7CF67493-6353-45DE-B299-04E950C1C237}"/>
              </a:ext>
            </a:extLst>
          </p:cNvPr>
          <p:cNvSpPr txBox="1">
            <a:spLocks noChangeArrowheads="1"/>
          </p:cNvSpPr>
          <p:nvPr/>
        </p:nvSpPr>
        <p:spPr bwMode="auto">
          <a:xfrm>
            <a:off x="2052947" y="2808039"/>
            <a:ext cx="7416179" cy="237626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763" indent="-4763" algn="l" rtl="0" eaLnBrk="1" fontAlgn="base" hangingPunct="1">
              <a:spcBef>
                <a:spcPct val="20000"/>
              </a:spcBef>
              <a:spcAft>
                <a:spcPct val="20000"/>
              </a:spcAft>
              <a:buClr>
                <a:schemeClr val="tx2"/>
              </a:buClr>
              <a:buSzPct val="120000"/>
              <a:buFont typeface="Arial" charset="0"/>
              <a:buChar char="•"/>
              <a:defRPr sz="3200">
                <a:solidFill>
                  <a:schemeClr val="tx1"/>
                </a:solidFill>
                <a:latin typeface="+mn-lt"/>
                <a:ea typeface="+mn-ea"/>
                <a:cs typeface="+mn-cs"/>
              </a:defRPr>
            </a:lvl1pPr>
            <a:lvl2pPr marL="268288" indent="-261938" algn="l" rtl="0" eaLnBrk="1" fontAlgn="base" hangingPunct="1">
              <a:spcBef>
                <a:spcPct val="20000"/>
              </a:spcBef>
              <a:spcAft>
                <a:spcPct val="20000"/>
              </a:spcAft>
              <a:buClr>
                <a:schemeClr val="tx2"/>
              </a:buClr>
              <a:buFont typeface="Arial" charset="0"/>
              <a:buChar char="■"/>
              <a:defRPr sz="2800">
                <a:solidFill>
                  <a:schemeClr val="tx1"/>
                </a:solidFill>
                <a:latin typeface="+mn-lt"/>
              </a:defRPr>
            </a:lvl2pPr>
            <a:lvl3pPr marL="498475" indent="-228600" algn="l" rtl="0" eaLnBrk="1" fontAlgn="base" hangingPunct="1">
              <a:spcBef>
                <a:spcPct val="20000"/>
              </a:spcBef>
              <a:spcAft>
                <a:spcPct val="20000"/>
              </a:spcAft>
              <a:buClr>
                <a:schemeClr val="hlink"/>
              </a:buClr>
              <a:buFont typeface="Arial" charset="0"/>
              <a:buChar char="■"/>
              <a:defRPr sz="1600">
                <a:solidFill>
                  <a:schemeClr val="tx1"/>
                </a:solidFill>
                <a:latin typeface="+mn-lt"/>
              </a:defRPr>
            </a:lvl3pPr>
            <a:lvl4pPr marL="728663" indent="-228600" algn="l" rtl="0" eaLnBrk="1" fontAlgn="base" hangingPunct="1">
              <a:spcBef>
                <a:spcPct val="20000"/>
              </a:spcBef>
              <a:spcAft>
                <a:spcPct val="0"/>
              </a:spcAft>
              <a:buClr>
                <a:schemeClr val="bg2"/>
              </a:buClr>
              <a:buFont typeface="Arial" charset="0"/>
              <a:buChar char="■"/>
              <a:defRPr sz="1600">
                <a:solidFill>
                  <a:schemeClr val="tx1"/>
                </a:solidFill>
                <a:latin typeface="+mn-lt"/>
              </a:defRPr>
            </a:lvl4pPr>
            <a:lvl5pPr marL="2117725" indent="-228600" algn="l" rtl="0" eaLnBrk="1" fontAlgn="base" hangingPunct="1">
              <a:spcBef>
                <a:spcPct val="20000"/>
              </a:spcBef>
              <a:spcAft>
                <a:spcPct val="0"/>
              </a:spcAft>
              <a:buChar char="»"/>
              <a:defRPr sz="2000">
                <a:solidFill>
                  <a:schemeClr val="tx2"/>
                </a:solidFill>
                <a:latin typeface="+mn-lt"/>
              </a:defRPr>
            </a:lvl5pPr>
            <a:lvl6pPr marL="2574925" indent="-228600" algn="l" rtl="0" eaLnBrk="1" fontAlgn="base" hangingPunct="1">
              <a:spcBef>
                <a:spcPct val="20000"/>
              </a:spcBef>
              <a:spcAft>
                <a:spcPct val="0"/>
              </a:spcAft>
              <a:buChar char="»"/>
              <a:defRPr sz="2000">
                <a:solidFill>
                  <a:schemeClr val="tx2"/>
                </a:solidFill>
                <a:latin typeface="+mn-lt"/>
              </a:defRPr>
            </a:lvl6pPr>
            <a:lvl7pPr marL="3032125" indent="-228600" algn="l" rtl="0" eaLnBrk="1" fontAlgn="base" hangingPunct="1">
              <a:spcBef>
                <a:spcPct val="20000"/>
              </a:spcBef>
              <a:spcAft>
                <a:spcPct val="0"/>
              </a:spcAft>
              <a:buChar char="»"/>
              <a:defRPr sz="2000">
                <a:solidFill>
                  <a:schemeClr val="tx2"/>
                </a:solidFill>
                <a:latin typeface="+mn-lt"/>
              </a:defRPr>
            </a:lvl7pPr>
            <a:lvl8pPr marL="3489325" indent="-228600" algn="l" rtl="0" eaLnBrk="1" fontAlgn="base" hangingPunct="1">
              <a:spcBef>
                <a:spcPct val="20000"/>
              </a:spcBef>
              <a:spcAft>
                <a:spcPct val="0"/>
              </a:spcAft>
              <a:buChar char="»"/>
              <a:defRPr sz="2000">
                <a:solidFill>
                  <a:schemeClr val="tx2"/>
                </a:solidFill>
                <a:latin typeface="+mn-lt"/>
              </a:defRPr>
            </a:lvl8pPr>
            <a:lvl9pPr marL="3946525" indent="-228600" algn="l" rtl="0" eaLnBrk="1" fontAlgn="base" hangingPunct="1">
              <a:spcBef>
                <a:spcPct val="20000"/>
              </a:spcBef>
              <a:spcAft>
                <a:spcPct val="0"/>
              </a:spcAft>
              <a:buChar char="»"/>
              <a:defRPr sz="2000">
                <a:solidFill>
                  <a:schemeClr val="tx2"/>
                </a:solidFill>
                <a:latin typeface="+mn-lt"/>
              </a:defRPr>
            </a:lvl9pPr>
          </a:lstStyle>
          <a:p>
            <a:pPr marL="609600" indent="-609600" algn="just">
              <a:buClrTx/>
              <a:buFont typeface="Wingdings" panose="05000000000000000000" pitchFamily="2" charset="2"/>
              <a:buAutoNum type="arabicPeriod"/>
            </a:pPr>
            <a:r>
              <a:rPr lang="es-ES" altLang="es-ES" sz="1600" kern="0" dirty="0"/>
              <a:t>En el caso de </a:t>
            </a:r>
            <a:r>
              <a:rPr lang="es-ES" altLang="es-ES" sz="1600" u="sng" kern="0" dirty="0"/>
              <a:t>enfermedad grave</a:t>
            </a:r>
            <a:r>
              <a:rPr lang="es-ES" altLang="es-ES" sz="1600" kern="0" dirty="0"/>
              <a:t> del partícipe, su cónyuge, ascendientes o descendientes (padres o hijos ).</a:t>
            </a:r>
          </a:p>
          <a:p>
            <a:pPr marL="609600" indent="-609600" algn="just">
              <a:lnSpc>
                <a:spcPct val="90000"/>
              </a:lnSpc>
              <a:buClrTx/>
              <a:buFont typeface="Wingdings" panose="05000000000000000000" pitchFamily="2" charset="2"/>
              <a:buAutoNum type="arabicPeriod"/>
            </a:pPr>
            <a:endParaRPr lang="es-ES" altLang="es-ES" sz="1600" kern="0" dirty="0"/>
          </a:p>
          <a:p>
            <a:pPr marL="609600" indent="-609600" algn="just">
              <a:buClrTx/>
              <a:buFont typeface="Wingdings" panose="05000000000000000000" pitchFamily="2" charset="2"/>
              <a:buAutoNum type="arabicPeriod"/>
            </a:pPr>
            <a:r>
              <a:rPr lang="es-ES" altLang="es-ES" sz="1600" kern="0" dirty="0"/>
              <a:t>En el caso de </a:t>
            </a:r>
            <a:r>
              <a:rPr lang="es-ES" altLang="es-ES" sz="1600" u="sng" kern="0" dirty="0"/>
              <a:t>desempleo</a:t>
            </a:r>
            <a:r>
              <a:rPr lang="es-ES" altLang="es-ES" sz="1600" kern="0" dirty="0"/>
              <a:t> de larga duración.</a:t>
            </a:r>
          </a:p>
          <a:p>
            <a:pPr marL="609600" indent="-609600" algn="just">
              <a:buClrTx/>
              <a:buFont typeface="Wingdings" panose="05000000000000000000" pitchFamily="2" charset="2"/>
              <a:buNone/>
            </a:pPr>
            <a:r>
              <a:rPr lang="es-ES" altLang="es-ES" sz="1600" kern="0" dirty="0"/>
              <a:t>	Siempre que estando inscrito en el INEM, u organismo similar, como demandante de empleo, no perciba prestaciones por desempleo en su nivel contributivo.</a:t>
            </a:r>
          </a:p>
        </p:txBody>
      </p:sp>
      <p:sp>
        <p:nvSpPr>
          <p:cNvPr id="9" name="5 Rectángulo">
            <a:extLst>
              <a:ext uri="{FF2B5EF4-FFF2-40B4-BE49-F238E27FC236}">
                <a16:creationId xmlns:a16="http://schemas.microsoft.com/office/drawing/2014/main" id="{3D8647E3-D456-41D8-9994-FFB188A48064}"/>
              </a:ext>
            </a:extLst>
          </p:cNvPr>
          <p:cNvSpPr/>
          <p:nvPr/>
        </p:nvSpPr>
        <p:spPr>
          <a:xfrm>
            <a:off x="2052947" y="1799927"/>
            <a:ext cx="7416179" cy="830997"/>
          </a:xfrm>
          <a:prstGeom prst="rect">
            <a:avLst/>
          </a:prstGeom>
        </p:spPr>
        <p:txBody>
          <a:bodyPr wrap="square">
            <a:spAutoFit/>
          </a:bodyPr>
          <a:lstStyle/>
          <a:p>
            <a:pPr algn="just">
              <a:defRPr/>
            </a:pPr>
            <a:r>
              <a:rPr lang="es-ES" sz="1600" dirty="0">
                <a:latin typeface="+mn-lt"/>
              </a:rPr>
              <a:t>En caso de NO haberse producido alguna de las contingencias aseguradas, el partícipe puede también percibir la totalidad o parte de sus derechos consolidados si se da alguno de los siguientes supuestos excepcionales.</a:t>
            </a:r>
          </a:p>
        </p:txBody>
      </p:sp>
    </p:spTree>
    <p:extLst>
      <p:ext uri="{BB962C8B-B14F-4D97-AF65-F5344CB8AC3E}">
        <p14:creationId xmlns:p14="http://schemas.microsoft.com/office/powerpoint/2010/main" val="157047048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Supuestos de liquidez</a:t>
            </a:r>
          </a:p>
        </p:txBody>
      </p:sp>
      <p:sp>
        <p:nvSpPr>
          <p:cNvPr id="5" name="Rectángulo 4">
            <a:extLst>
              <a:ext uri="{FF2B5EF4-FFF2-40B4-BE49-F238E27FC236}">
                <a16:creationId xmlns:a16="http://schemas.microsoft.com/office/drawing/2014/main" id="{74E816B1-F27B-4C41-B0A4-11BAB9CB83C8}"/>
              </a:ext>
            </a:extLst>
          </p:cNvPr>
          <p:cNvSpPr/>
          <p:nvPr/>
        </p:nvSpPr>
        <p:spPr>
          <a:xfrm>
            <a:off x="1008509" y="1832701"/>
            <a:ext cx="9825518" cy="3046988"/>
          </a:xfrm>
          <a:prstGeom prst="rect">
            <a:avLst/>
          </a:prstGeom>
        </p:spPr>
        <p:txBody>
          <a:bodyPr wrap="square">
            <a:spAutoFit/>
          </a:bodyPr>
          <a:lstStyle/>
          <a:p>
            <a:pPr>
              <a:spcAft>
                <a:spcPts val="0"/>
              </a:spcAft>
            </a:pPr>
            <a:r>
              <a:rPr lang="es-ES" sz="1600" dirty="0"/>
              <a:t>Nuevo supuesto de liquidez a los 10 años en planes de pensiones.</a:t>
            </a:r>
          </a:p>
          <a:p>
            <a:pPr>
              <a:spcAft>
                <a:spcPts val="0"/>
              </a:spcAft>
            </a:pPr>
            <a:r>
              <a:rPr lang="es-ES" sz="1600" dirty="0"/>
              <a:t> </a:t>
            </a:r>
          </a:p>
          <a:p>
            <a:pPr>
              <a:spcAft>
                <a:spcPts val="0"/>
              </a:spcAft>
            </a:pPr>
            <a:r>
              <a:rPr lang="es-ES" sz="1600" dirty="0"/>
              <a:t>Se ha incorporado un nuevo supuesto de liquidez de los Planes de Pensiones,  de forma que será posible disponer anticipadamente de los derechos consolidados correspondientes a aportaciones realizadas con al menos diez años de antigüedad.</a:t>
            </a:r>
          </a:p>
          <a:p>
            <a:pPr>
              <a:spcAft>
                <a:spcPts val="0"/>
              </a:spcAft>
            </a:pPr>
            <a:r>
              <a:rPr lang="es-ES" sz="1600" dirty="0"/>
              <a:t>                          </a:t>
            </a:r>
          </a:p>
          <a:p>
            <a:pPr>
              <a:spcAft>
                <a:spcPts val="0"/>
              </a:spcAft>
            </a:pPr>
            <a:r>
              <a:rPr lang="es-ES" sz="1600" dirty="0"/>
              <a:t>La novedad de la redacción final respecto de las versiones iniciales del Proyecto radica en que, a 1 de enero de 2025, se podrán hacer efectivos los derechos consolidados correspondientes a aportaciones realizadas antes del 1 de enero de 2016 (la redacción inicial decía 1 de enero de 2015). De este modo, las aportaciones realizadas durante 2015 se beneficiarán también de la liquidez a partir del 1 de enero de 2025, aunque su antigüedad será de entre 9 y 10 años, dependiendo de la fecha exacta de realización.</a:t>
            </a:r>
          </a:p>
          <a:p>
            <a:pPr>
              <a:spcAft>
                <a:spcPts val="0"/>
              </a:spcAft>
            </a:pPr>
            <a:r>
              <a:rPr lang="es-ES" sz="1600" dirty="0">
                <a:ea typeface="Calibri" panose="020F0502020204030204" pitchFamily="34" charset="0"/>
                <a:cs typeface="Times New Roman" panose="02020603050405020304" pitchFamily="18" charset="0"/>
              </a:rPr>
              <a:t> </a:t>
            </a:r>
            <a:endParaRPr lang="es-ES"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53317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80924-75DA-493E-B167-BA5556A0F0AA}"/>
              </a:ext>
            </a:extLst>
          </p:cNvPr>
          <p:cNvSpPr>
            <a:spLocks noGrp="1"/>
          </p:cNvSpPr>
          <p:nvPr>
            <p:ph type="ctrTitle"/>
          </p:nvPr>
        </p:nvSpPr>
        <p:spPr>
          <a:xfrm>
            <a:off x="1584573" y="2159967"/>
            <a:ext cx="2880000" cy="1294172"/>
          </a:xfrm>
        </p:spPr>
        <p:txBody>
          <a:bodyPr/>
          <a:lstStyle/>
          <a:p>
            <a:r>
              <a:rPr lang="es-ES" sz="4000" dirty="0"/>
              <a:t>Fiscalidad</a:t>
            </a:r>
            <a:endParaRPr lang="es-ES" dirty="0"/>
          </a:p>
        </p:txBody>
      </p:sp>
    </p:spTree>
    <p:extLst>
      <p:ext uri="{BB962C8B-B14F-4D97-AF65-F5344CB8AC3E}">
        <p14:creationId xmlns:p14="http://schemas.microsoft.com/office/powerpoint/2010/main" val="276916084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68D21D-15DB-458F-9C02-3B005A2FC07B}"/>
              </a:ext>
            </a:extLst>
          </p:cNvPr>
          <p:cNvSpPr>
            <a:spLocks noGrp="1"/>
          </p:cNvSpPr>
          <p:nvPr>
            <p:ph type="title"/>
          </p:nvPr>
        </p:nvSpPr>
        <p:spPr/>
        <p:txBody>
          <a:bodyPr/>
          <a:lstStyle/>
          <a:p>
            <a:r>
              <a:rPr lang="es-ES" dirty="0"/>
              <a:t>Tipos de impuestos que afectan a nuestra actividad</a:t>
            </a:r>
          </a:p>
        </p:txBody>
      </p:sp>
      <p:sp>
        <p:nvSpPr>
          <p:cNvPr id="3" name="CuadroTexto 2">
            <a:extLst>
              <a:ext uri="{FF2B5EF4-FFF2-40B4-BE49-F238E27FC236}">
                <a16:creationId xmlns:a16="http://schemas.microsoft.com/office/drawing/2014/main" id="{75168BC5-17A8-4706-9146-8848547F7485}"/>
              </a:ext>
            </a:extLst>
          </p:cNvPr>
          <p:cNvSpPr txBox="1"/>
          <p:nvPr/>
        </p:nvSpPr>
        <p:spPr>
          <a:xfrm>
            <a:off x="720477" y="1583903"/>
            <a:ext cx="9825518" cy="4693593"/>
          </a:xfrm>
          <a:prstGeom prst="rect">
            <a:avLst/>
          </a:prstGeom>
          <a:noFill/>
        </p:spPr>
        <p:txBody>
          <a:bodyPr wrap="square" rtlCol="0">
            <a:spAutoFit/>
          </a:bodyPr>
          <a:lstStyle/>
          <a:p>
            <a:pPr marL="342900" indent="-342900">
              <a:buFont typeface="Wingdings" panose="05000000000000000000" pitchFamily="2" charset="2"/>
              <a:buChar char="q"/>
            </a:pPr>
            <a:r>
              <a:rPr lang="es-ES" dirty="0"/>
              <a:t>I.R.P:F</a:t>
            </a:r>
          </a:p>
          <a:p>
            <a:pPr marL="918881" lvl="1" indent="-342900">
              <a:buFont typeface="Wingdings" panose="05000000000000000000" pitchFamily="2" charset="2"/>
              <a:buChar char="q"/>
            </a:pPr>
            <a:r>
              <a:rPr lang="es-ES" dirty="0"/>
              <a:t>Rendimientos del trabajo</a:t>
            </a:r>
          </a:p>
          <a:p>
            <a:pPr marL="918881" lvl="1" indent="-342900">
              <a:buFont typeface="Wingdings" panose="05000000000000000000" pitchFamily="2" charset="2"/>
              <a:buChar char="q"/>
            </a:pPr>
            <a:r>
              <a:rPr lang="es-ES" dirty="0"/>
              <a:t>Rendimientos de capital mobiliario (Ahorro)</a:t>
            </a:r>
          </a:p>
          <a:p>
            <a:pPr marL="918881" lvl="1" indent="-342900">
              <a:buFont typeface="Wingdings" panose="05000000000000000000" pitchFamily="2" charset="2"/>
              <a:buChar char="q"/>
            </a:pPr>
            <a:r>
              <a:rPr lang="es-ES" dirty="0"/>
              <a:t>Rendimientos de capital Inmobiliario</a:t>
            </a:r>
          </a:p>
          <a:p>
            <a:pPr marL="918881" lvl="1" indent="-342900">
              <a:buFont typeface="Wingdings" panose="05000000000000000000" pitchFamily="2" charset="2"/>
              <a:buChar char="q"/>
            </a:pPr>
            <a:r>
              <a:rPr lang="es-ES" dirty="0"/>
              <a:t>Perdidas y ganancias patrimoniales</a:t>
            </a:r>
          </a:p>
          <a:p>
            <a:pPr marL="342900" indent="-342900">
              <a:buFont typeface="Wingdings" panose="05000000000000000000" pitchFamily="2" charset="2"/>
              <a:buChar char="q"/>
            </a:pPr>
            <a:endParaRPr lang="es-ES" dirty="0"/>
          </a:p>
          <a:p>
            <a:pPr marL="342900" indent="-342900">
              <a:buFont typeface="Wingdings" panose="05000000000000000000" pitchFamily="2" charset="2"/>
              <a:buChar char="q"/>
            </a:pPr>
            <a:r>
              <a:rPr lang="es-ES" dirty="0"/>
              <a:t>I.R.N.R</a:t>
            </a:r>
          </a:p>
          <a:p>
            <a:pPr marL="342900" indent="-342900">
              <a:buFont typeface="Wingdings" panose="05000000000000000000" pitchFamily="2" charset="2"/>
              <a:buChar char="q"/>
            </a:pPr>
            <a:endParaRPr lang="es-ES" dirty="0"/>
          </a:p>
          <a:p>
            <a:pPr marL="342900" indent="-342900">
              <a:buFont typeface="Wingdings" panose="05000000000000000000" pitchFamily="2" charset="2"/>
              <a:buChar char="q"/>
            </a:pPr>
            <a:r>
              <a:rPr lang="es-ES" dirty="0"/>
              <a:t>I.S.D</a:t>
            </a:r>
          </a:p>
          <a:p>
            <a:pPr marL="342900" indent="-342900">
              <a:buFont typeface="Wingdings" panose="05000000000000000000" pitchFamily="2" charset="2"/>
              <a:buChar char="q"/>
            </a:pPr>
            <a:endParaRPr lang="es-ES" dirty="0"/>
          </a:p>
          <a:p>
            <a:pPr marL="342900" indent="-342900">
              <a:buFont typeface="Wingdings" panose="05000000000000000000" pitchFamily="2" charset="2"/>
              <a:buChar char="q"/>
            </a:pPr>
            <a:r>
              <a:rPr lang="es-ES" dirty="0"/>
              <a:t>Impuesto rentas</a:t>
            </a:r>
          </a:p>
          <a:p>
            <a:pPr marL="918881" lvl="1" indent="-342900">
              <a:buFont typeface="Wingdings" panose="05000000000000000000" pitchFamily="2" charset="2"/>
              <a:buChar char="q"/>
            </a:pPr>
            <a:r>
              <a:rPr lang="es-ES" dirty="0"/>
              <a:t>Vitalicias</a:t>
            </a:r>
          </a:p>
          <a:p>
            <a:pPr marL="918881" lvl="1" indent="-342900">
              <a:buFont typeface="Wingdings" panose="05000000000000000000" pitchFamily="2" charset="2"/>
              <a:buChar char="q"/>
            </a:pPr>
            <a:r>
              <a:rPr lang="es-ES" dirty="0"/>
              <a:t>Temporales</a:t>
            </a:r>
          </a:p>
        </p:txBody>
      </p:sp>
    </p:spTree>
    <p:extLst>
      <p:ext uri="{BB962C8B-B14F-4D97-AF65-F5344CB8AC3E}">
        <p14:creationId xmlns:p14="http://schemas.microsoft.com/office/powerpoint/2010/main" val="248874316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19BFB7-50A4-4753-8B5D-6AA8C7E3DA7F}"/>
              </a:ext>
            </a:extLst>
          </p:cNvPr>
          <p:cNvSpPr>
            <a:spLocks noGrp="1"/>
          </p:cNvSpPr>
          <p:nvPr>
            <p:ph type="title"/>
          </p:nvPr>
        </p:nvSpPr>
        <p:spPr/>
        <p:txBody>
          <a:bodyPr/>
          <a:lstStyle/>
          <a:p>
            <a:r>
              <a:rPr lang="es-ES" dirty="0"/>
              <a:t>Evolución de la economía a largo plazo</a:t>
            </a:r>
          </a:p>
        </p:txBody>
      </p:sp>
      <p:pic>
        <p:nvPicPr>
          <p:cNvPr id="1026" name="Picture 2" descr="Media — GROW">
            <a:extLst>
              <a:ext uri="{FF2B5EF4-FFF2-40B4-BE49-F238E27FC236}">
                <a16:creationId xmlns:a16="http://schemas.microsoft.com/office/drawing/2014/main" id="{8792DB27-0F89-4739-B327-86B118B16E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04" y="1058567"/>
            <a:ext cx="9825518" cy="5413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56152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46E3A8-EFF5-44BE-A4CA-7614F5490522}"/>
              </a:ext>
            </a:extLst>
          </p:cNvPr>
          <p:cNvSpPr>
            <a:spLocks noGrp="1"/>
          </p:cNvSpPr>
          <p:nvPr>
            <p:ph type="title"/>
          </p:nvPr>
        </p:nvSpPr>
        <p:spPr/>
        <p:txBody>
          <a:bodyPr/>
          <a:lstStyle/>
          <a:p>
            <a:r>
              <a:rPr lang="es-ES" dirty="0"/>
              <a:t>Rendimiento del trabajo</a:t>
            </a:r>
          </a:p>
        </p:txBody>
      </p:sp>
      <p:pic>
        <p:nvPicPr>
          <p:cNvPr id="2050" name="Picture 2" descr="IRPF 2020 - Tabla de Tramos y cálculo de retenciones">
            <a:extLst>
              <a:ext uri="{FF2B5EF4-FFF2-40B4-BE49-F238E27FC236}">
                <a16:creationId xmlns:a16="http://schemas.microsoft.com/office/drawing/2014/main" id="{612D0DC8-7468-4F86-8867-33047118C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985" y="1757635"/>
            <a:ext cx="9041637" cy="236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11381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94B7F-190F-462B-A11D-1BFE6DA80A7D}"/>
              </a:ext>
            </a:extLst>
          </p:cNvPr>
          <p:cNvSpPr>
            <a:spLocks noGrp="1"/>
          </p:cNvSpPr>
          <p:nvPr>
            <p:ph type="title"/>
          </p:nvPr>
        </p:nvSpPr>
        <p:spPr/>
        <p:txBody>
          <a:bodyPr/>
          <a:lstStyle/>
          <a:p>
            <a:r>
              <a:rPr lang="es-ES" dirty="0"/>
              <a:t>Rendimiento de capital inmobiliario</a:t>
            </a:r>
          </a:p>
        </p:txBody>
      </p:sp>
      <p:pic>
        <p:nvPicPr>
          <p:cNvPr id="6146" name="Picture 2" descr="El Gobierno rebaja el ahorro un punto en cada tramo">
            <a:extLst>
              <a:ext uri="{FF2B5EF4-FFF2-40B4-BE49-F238E27FC236}">
                <a16:creationId xmlns:a16="http://schemas.microsoft.com/office/drawing/2014/main" id="{1B4A2200-6470-4E6D-BA23-1DE6E4235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645" y="1799927"/>
            <a:ext cx="6549913" cy="262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967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OVB Holding Template">
  <a:themeElements>
    <a:clrScheme name="OVB Farben">
      <a:dk1>
        <a:sysClr val="windowText" lastClr="000000"/>
      </a:dk1>
      <a:lt1>
        <a:sysClr val="window" lastClr="FFFFFF"/>
      </a:lt1>
      <a:dk2>
        <a:srgbClr val="003F72"/>
      </a:dk2>
      <a:lt2>
        <a:srgbClr val="BE9F56"/>
      </a:lt2>
      <a:accent1>
        <a:srgbClr val="CC0066"/>
      </a:accent1>
      <a:accent2>
        <a:srgbClr val="FFCC33"/>
      </a:accent2>
      <a:accent3>
        <a:srgbClr val="006666"/>
      </a:accent3>
      <a:accent4>
        <a:srgbClr val="8BBF18"/>
      </a:accent4>
      <a:accent5>
        <a:srgbClr val="663399"/>
      </a:accent5>
      <a:accent6>
        <a:srgbClr val="00B7E5"/>
      </a:accent6>
      <a:hlink>
        <a:srgbClr val="003F72"/>
      </a:hlink>
      <a:folHlink>
        <a:srgbClr val="003F7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1130</TotalTime>
  <Words>6433</Words>
  <Application>Microsoft Office PowerPoint</Application>
  <PresentationFormat>Personalizado</PresentationFormat>
  <Paragraphs>880</Paragraphs>
  <Slides>91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91</vt:i4>
      </vt:variant>
    </vt:vector>
  </HeadingPairs>
  <TitlesOfParts>
    <vt:vector size="97" baseType="lpstr">
      <vt:lpstr>Arial</vt:lpstr>
      <vt:lpstr>Calibri</vt:lpstr>
      <vt:lpstr>Times New Roman</vt:lpstr>
      <vt:lpstr>Verdana</vt:lpstr>
      <vt:lpstr>Wingdings</vt:lpstr>
      <vt:lpstr>OVB Holding Template</vt:lpstr>
      <vt:lpstr>Grado 3</vt:lpstr>
      <vt:lpstr>Agenda </vt:lpstr>
      <vt:lpstr>Iniciación a la inversión</vt:lpstr>
      <vt:lpstr>Clasificación activos financieros</vt:lpstr>
      <vt:lpstr>Renta fija</vt:lpstr>
      <vt:lpstr>Clasificación activos financieros</vt:lpstr>
      <vt:lpstr>Renta variable</vt:lpstr>
      <vt:lpstr>Nuestro día a día</vt:lpstr>
      <vt:lpstr>Evolución de la economía a largo plazo</vt:lpstr>
      <vt:lpstr>Diamante de la inversión</vt:lpstr>
      <vt:lpstr>Diversificación</vt:lpstr>
      <vt:lpstr>Diversificación</vt:lpstr>
      <vt:lpstr>Diversificación </vt:lpstr>
      <vt:lpstr>Diversificación</vt:lpstr>
      <vt:lpstr>Sistemas de capitalización</vt:lpstr>
      <vt:lpstr>Interés compuesto</vt:lpstr>
      <vt:lpstr>Cost-Average / Coste medio</vt:lpstr>
      <vt:lpstr>Cost-Average / Coste medio</vt:lpstr>
      <vt:lpstr>Cost-Average / Coste medio</vt:lpstr>
      <vt:lpstr>Market-timming</vt:lpstr>
      <vt:lpstr>Market-timming</vt:lpstr>
      <vt:lpstr>Market-timming</vt:lpstr>
      <vt:lpstr>Market-timming</vt:lpstr>
      <vt:lpstr>Fondos de inversión</vt:lpstr>
      <vt:lpstr>Instituciones de Inversión Colectiva (IIC)</vt:lpstr>
      <vt:lpstr>¿Cómo funciona un fondo?</vt:lpstr>
      <vt:lpstr>Tipos de Instituciones de Inversión Colectiva</vt:lpstr>
      <vt:lpstr>Elementos de un fondo</vt:lpstr>
      <vt:lpstr>Elementos de un fondo</vt:lpstr>
      <vt:lpstr>Elementos de un fondo</vt:lpstr>
      <vt:lpstr>Clases de fondos</vt:lpstr>
      <vt:lpstr>Clases de fondos</vt:lpstr>
      <vt:lpstr>Clases de fondos (FIM)</vt:lpstr>
      <vt:lpstr>Clases de fondos (FIM)</vt:lpstr>
      <vt:lpstr>Tipos de fondos (FIAMM)</vt:lpstr>
      <vt:lpstr>Comisiones</vt:lpstr>
      <vt:lpstr>ISIN</vt:lpstr>
      <vt:lpstr>Ventajas de los fondos de inversión</vt:lpstr>
      <vt:lpstr>Unit - Linked</vt:lpstr>
      <vt:lpstr>Concepto</vt:lpstr>
      <vt:lpstr>Características</vt:lpstr>
      <vt:lpstr>Diversificación y accesibilidad</vt:lpstr>
      <vt:lpstr>Diversificación y accesibilidad</vt:lpstr>
      <vt:lpstr>Órganos de control</vt:lpstr>
      <vt:lpstr>Partes intervinientes</vt:lpstr>
      <vt:lpstr>Fiscalidad</vt:lpstr>
      <vt:lpstr>Titel und Text</vt:lpstr>
      <vt:lpstr>Fiscalidad de las aportaciones</vt:lpstr>
      <vt:lpstr>PIAS (Plan Individual de Ahorro Sistemático)</vt:lpstr>
      <vt:lpstr>Origen</vt:lpstr>
      <vt:lpstr>Características</vt:lpstr>
      <vt:lpstr>Requisitos y ventajas</vt:lpstr>
      <vt:lpstr>Concepto</vt:lpstr>
      <vt:lpstr>Diferencias</vt:lpstr>
      <vt:lpstr>Órganos de control</vt:lpstr>
      <vt:lpstr>Intervinientes</vt:lpstr>
      <vt:lpstr>Traspasos</vt:lpstr>
      <vt:lpstr>Fiscalidad</vt:lpstr>
      <vt:lpstr>Rescate</vt:lpstr>
      <vt:lpstr>Renta vitalicia</vt:lpstr>
      <vt:lpstr>Renta vitalicia</vt:lpstr>
      <vt:lpstr>Renta vitalicia</vt:lpstr>
      <vt:lpstr>Renta vitalicia</vt:lpstr>
      <vt:lpstr>Tipos de renta vitalicia</vt:lpstr>
      <vt:lpstr>Ejemplo</vt:lpstr>
      <vt:lpstr>Rescate del capital</vt:lpstr>
      <vt:lpstr>Planes de Pensiones</vt:lpstr>
      <vt:lpstr>Concepto</vt:lpstr>
      <vt:lpstr>Concepto</vt:lpstr>
      <vt:lpstr>Derechos consolidados</vt:lpstr>
      <vt:lpstr>Traspasos</vt:lpstr>
      <vt:lpstr>Figuras</vt:lpstr>
      <vt:lpstr>Tipos</vt:lpstr>
      <vt:lpstr>Tipos</vt:lpstr>
      <vt:lpstr>PPI</vt:lpstr>
      <vt:lpstr>Partícipe jubilado</vt:lpstr>
      <vt:lpstr>Contingencias aseguradas</vt:lpstr>
      <vt:lpstr>Régimen fiscal</vt:lpstr>
      <vt:lpstr>Tipos de prestación</vt:lpstr>
      <vt:lpstr>Régimen fiscal</vt:lpstr>
      <vt:lpstr>Régimen fiscal</vt:lpstr>
      <vt:lpstr>Régimen fiscal</vt:lpstr>
      <vt:lpstr>Régimen fiscal</vt:lpstr>
      <vt:lpstr>Aplicación exención 40%</vt:lpstr>
      <vt:lpstr>Embargabilidad</vt:lpstr>
      <vt:lpstr>Supuestos de liquidez</vt:lpstr>
      <vt:lpstr>Supuestos de liquidez</vt:lpstr>
      <vt:lpstr>Fiscalidad</vt:lpstr>
      <vt:lpstr>Tipos de impuestos que afectan a nuestra actividad</vt:lpstr>
      <vt:lpstr>Rendimiento del trabajo</vt:lpstr>
      <vt:lpstr>Rendimiento de capital inmobiliario</vt:lpstr>
    </vt:vector>
  </TitlesOfParts>
  <Company>OVB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Biedermann</dc:creator>
  <cp:lastModifiedBy>Iván y Cris</cp:lastModifiedBy>
  <cp:revision>292</cp:revision>
  <cp:lastPrinted>2018-03-16T11:14:17Z</cp:lastPrinted>
  <dcterms:created xsi:type="dcterms:W3CDTF">2018-01-08T14:28:23Z</dcterms:created>
  <dcterms:modified xsi:type="dcterms:W3CDTF">2020-04-14T17:11:27Z</dcterms:modified>
</cp:coreProperties>
</file>